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323" r:id="rId4"/>
    <p:sldId id="285" r:id="rId5"/>
    <p:sldId id="287" r:id="rId6"/>
    <p:sldId id="288" r:id="rId7"/>
    <p:sldId id="289" r:id="rId8"/>
    <p:sldId id="261" r:id="rId9"/>
    <p:sldId id="330" r:id="rId10"/>
    <p:sldId id="271" r:id="rId11"/>
    <p:sldId id="332" r:id="rId12"/>
    <p:sldId id="272" r:id="rId13"/>
    <p:sldId id="290" r:id="rId14"/>
    <p:sldId id="321" r:id="rId15"/>
    <p:sldId id="319" r:id="rId16"/>
    <p:sldId id="320" r:id="rId17"/>
    <p:sldId id="280" r:id="rId18"/>
    <p:sldId id="299" r:id="rId19"/>
    <p:sldId id="281" r:id="rId20"/>
    <p:sldId id="283" r:id="rId21"/>
    <p:sldId id="273" r:id="rId22"/>
    <p:sldId id="266" r:id="rId23"/>
    <p:sldId id="282" r:id="rId24"/>
    <p:sldId id="267" r:id="rId25"/>
    <p:sldId id="262" r:id="rId26"/>
    <p:sldId id="303" r:id="rId27"/>
    <p:sldId id="270" r:id="rId28"/>
    <p:sldId id="318" r:id="rId29"/>
    <p:sldId id="312" r:id="rId30"/>
    <p:sldId id="313" r:id="rId31"/>
    <p:sldId id="314" r:id="rId32"/>
    <p:sldId id="315" r:id="rId33"/>
    <p:sldId id="316" r:id="rId34"/>
    <p:sldId id="317" r:id="rId35"/>
    <p:sldId id="309" r:id="rId36"/>
    <p:sldId id="300" r:id="rId37"/>
    <p:sldId id="325" r:id="rId38"/>
    <p:sldId id="322" r:id="rId39"/>
    <p:sldId id="301" r:id="rId40"/>
    <p:sldId id="331" r:id="rId4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65A666D-8A21-478B-9A4A-A17AC01AB99B}">
          <p14:sldIdLst>
            <p14:sldId id="256"/>
            <p14:sldId id="257"/>
            <p14:sldId id="323"/>
            <p14:sldId id="285"/>
            <p14:sldId id="287"/>
            <p14:sldId id="288"/>
            <p14:sldId id="289"/>
            <p14:sldId id="261"/>
            <p14:sldId id="330"/>
            <p14:sldId id="271"/>
            <p14:sldId id="332"/>
            <p14:sldId id="272"/>
            <p14:sldId id="290"/>
            <p14:sldId id="321"/>
            <p14:sldId id="319"/>
            <p14:sldId id="320"/>
            <p14:sldId id="280"/>
            <p14:sldId id="299"/>
            <p14:sldId id="281"/>
            <p14:sldId id="283"/>
            <p14:sldId id="273"/>
            <p14:sldId id="266"/>
            <p14:sldId id="282"/>
            <p14:sldId id="267"/>
            <p14:sldId id="262"/>
            <p14:sldId id="303"/>
          </p14:sldIdLst>
        </p14:section>
        <p14:section name="タイトルなしのセクション" id="{78826959-0039-44FD-925C-8A88652CCA87}">
          <p14:sldIdLst>
            <p14:sldId id="270"/>
            <p14:sldId id="318"/>
            <p14:sldId id="312"/>
            <p14:sldId id="313"/>
            <p14:sldId id="314"/>
            <p14:sldId id="315"/>
            <p14:sldId id="316"/>
            <p14:sldId id="317"/>
            <p14:sldId id="309"/>
            <p14:sldId id="300"/>
            <p14:sldId id="325"/>
            <p14:sldId id="322"/>
            <p14:sldId id="301"/>
            <p14:sldId id="3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6600"/>
    <a:srgbClr val="493BFF"/>
    <a:srgbClr val="3121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0" autoAdjust="0"/>
    <p:restoredTop sz="88720" autoAdjust="0"/>
  </p:normalViewPr>
  <p:slideViewPr>
    <p:cSldViewPr>
      <p:cViewPr varScale="1">
        <p:scale>
          <a:sx n="73" d="100"/>
          <a:sy n="73"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1"/>
            <a:ext cx="2949099" cy="496967"/>
          </a:xfrm>
          <a:prstGeom prst="rect">
            <a:avLst/>
          </a:prstGeom>
        </p:spPr>
        <p:txBody>
          <a:bodyPr vert="horz" lIns="91440" tIns="45720" rIns="91440" bIns="45720" rtlCol="0"/>
          <a:lstStyle>
            <a:lvl1pPr algn="r">
              <a:defRPr sz="1200"/>
            </a:lvl1pPr>
          </a:lstStyle>
          <a:p>
            <a:fld id="{D7E56DD8-028C-4E2E-9CD4-F58B3243ABA9}" type="datetimeFigureOut">
              <a:rPr kumimoji="1" lang="ja-JP" altLang="en-US" smtClean="0"/>
              <a:t>2012/3/12</a:t>
            </a:fld>
            <a:endParaRPr kumimoji="1" lang="ja-JP" altLang="en-US"/>
          </a:p>
        </p:txBody>
      </p:sp>
      <p:sp>
        <p:nvSpPr>
          <p:cNvPr id="4" name="フッター プレースホルダー 3"/>
          <p:cNvSpPr>
            <a:spLocks noGrp="1"/>
          </p:cNvSpPr>
          <p:nvPr>
            <p:ph type="ftr" sz="quarter" idx="2"/>
          </p:nvPr>
        </p:nvSpPr>
        <p:spPr>
          <a:xfrm>
            <a:off x="1"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B7BE6FD-199B-4CCF-A147-938D1A696CB4}" type="slidenum">
              <a:rPr kumimoji="1" lang="ja-JP" altLang="en-US" smtClean="0"/>
              <a:t>‹#›</a:t>
            </a:fld>
            <a:endParaRPr kumimoji="1" lang="ja-JP" altLang="en-US"/>
          </a:p>
        </p:txBody>
      </p:sp>
    </p:spTree>
    <p:extLst>
      <p:ext uri="{BB962C8B-B14F-4D97-AF65-F5344CB8AC3E}">
        <p14:creationId xmlns:p14="http://schemas.microsoft.com/office/powerpoint/2010/main" val="2730375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1"/>
            <a:ext cx="2949099" cy="496967"/>
          </a:xfrm>
          <a:prstGeom prst="rect">
            <a:avLst/>
          </a:prstGeom>
        </p:spPr>
        <p:txBody>
          <a:bodyPr vert="horz" lIns="91440" tIns="45720" rIns="91440" bIns="45720" rtlCol="0"/>
          <a:lstStyle>
            <a:lvl1pPr algn="r">
              <a:defRPr sz="1200"/>
            </a:lvl1pPr>
          </a:lstStyle>
          <a:p>
            <a:fld id="{B7CE3BF4-C6A9-40F8-B8B0-2AB7CBDBB1DA}" type="datetimeFigureOut">
              <a:rPr kumimoji="1" lang="ja-JP" altLang="en-US" smtClean="0"/>
              <a:t>2012/3/12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74D925D3-918D-4DD7-929F-5E8BB64F0EAF}" type="slidenum">
              <a:rPr kumimoji="1" lang="ja-JP" altLang="en-US" smtClean="0"/>
              <a:t>‹#›</a:t>
            </a:fld>
            <a:endParaRPr kumimoji="1" lang="ja-JP" altLang="en-US"/>
          </a:p>
        </p:txBody>
      </p:sp>
    </p:spTree>
    <p:extLst>
      <p:ext uri="{BB962C8B-B14F-4D97-AF65-F5344CB8AC3E}">
        <p14:creationId xmlns:p14="http://schemas.microsoft.com/office/powerpoint/2010/main" val="32854275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a:t>
            </a:fld>
            <a:endParaRPr kumimoji="1" lang="ja-JP" altLang="en-US"/>
          </a:p>
        </p:txBody>
      </p:sp>
    </p:spTree>
    <p:extLst>
      <p:ext uri="{BB962C8B-B14F-4D97-AF65-F5344CB8AC3E}">
        <p14:creationId xmlns:p14="http://schemas.microsoft.com/office/powerpoint/2010/main" val="179384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16</a:t>
            </a:fld>
            <a:endParaRPr kumimoji="1" lang="ja-JP" altLang="en-US"/>
          </a:p>
        </p:txBody>
      </p:sp>
    </p:spTree>
    <p:extLst>
      <p:ext uri="{BB962C8B-B14F-4D97-AF65-F5344CB8AC3E}">
        <p14:creationId xmlns:p14="http://schemas.microsoft.com/office/powerpoint/2010/main" val="157562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本ツールを使用することで，開発者が適切なメソッドの命名を行えるかを調査</a:t>
            </a:r>
            <a:endParaRPr kumimoji="1" lang="en-US" altLang="ja-JP" sz="24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17</a:t>
            </a:fld>
            <a:endParaRPr kumimoji="1" lang="ja-JP" altLang="en-US"/>
          </a:p>
        </p:txBody>
      </p:sp>
    </p:spTree>
    <p:extLst>
      <p:ext uri="{BB962C8B-B14F-4D97-AF65-F5344CB8AC3E}">
        <p14:creationId xmlns:p14="http://schemas.microsoft.com/office/powerpoint/2010/main" val="278142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まず出題用のソースコードから課題とするメソッド名を</a:t>
            </a:r>
            <a:r>
              <a:rPr kumimoji="1" lang="en-US" altLang="ja-JP" dirty="0" smtClean="0"/>
              <a:t>1</a:t>
            </a:r>
            <a:r>
              <a:rPr kumimoji="1" lang="ja-JP" altLang="en-US" dirty="0" smtClean="0"/>
              <a:t>つ選択します。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18</a:t>
            </a:fld>
            <a:endParaRPr kumimoji="1" lang="ja-JP" altLang="en-US"/>
          </a:p>
        </p:txBody>
      </p:sp>
    </p:spTree>
    <p:extLst>
      <p:ext uri="{BB962C8B-B14F-4D97-AF65-F5344CB8AC3E}">
        <p14:creationId xmlns:p14="http://schemas.microsoft.com/office/powerpoint/2010/main" val="275312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メソッド名候補リストの表示がうまくいく場合とうまくいかない場合の両方があることがわかります．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23</a:t>
            </a:fld>
            <a:endParaRPr kumimoji="1" lang="ja-JP" altLang="en-US"/>
          </a:p>
        </p:txBody>
      </p:sp>
    </p:spTree>
    <p:extLst>
      <p:ext uri="{BB962C8B-B14F-4D97-AF65-F5344CB8AC3E}">
        <p14:creationId xmlns:p14="http://schemas.microsoft.com/office/powerpoint/2010/main" val="379725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このような改善を行えば命名支援として使用できると考えられる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24</a:t>
            </a:fld>
            <a:endParaRPr kumimoji="1" lang="ja-JP" altLang="en-US"/>
          </a:p>
        </p:txBody>
      </p:sp>
    </p:spTree>
    <p:extLst>
      <p:ext uri="{BB962C8B-B14F-4D97-AF65-F5344CB8AC3E}">
        <p14:creationId xmlns:p14="http://schemas.microsoft.com/office/powerpoint/2010/main" val="374362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下の図は一例</a:t>
            </a:r>
            <a:endParaRPr kumimoji="1" lang="en-US" altLang="ja-JP" dirty="0" smtClean="0"/>
          </a:p>
          <a:p>
            <a:r>
              <a:rPr kumimoji="1" lang="ja-JP" altLang="en-US" dirty="0" smtClean="0"/>
              <a:t>クラス名とフィールドをそれぞれ</a:t>
            </a:r>
            <a:r>
              <a:rPr kumimoji="1" lang="en-US" altLang="ja-JP" dirty="0" smtClean="0"/>
              <a:t>DO</a:t>
            </a:r>
            <a:r>
              <a:rPr kumimoji="1" lang="ja-JP" altLang="en-US" dirty="0" err="1" smtClean="0"/>
              <a:t>，</a:t>
            </a:r>
            <a:r>
              <a:rPr kumimoji="1" lang="en-US" altLang="ja-JP" dirty="0" smtClean="0"/>
              <a:t>IO</a:t>
            </a:r>
            <a:r>
              <a:rPr kumimoji="1" lang="ja-JP" altLang="en-US" dirty="0" smtClean="0"/>
              <a:t>で検索する例</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27</a:t>
            </a:fld>
            <a:endParaRPr kumimoji="1" lang="ja-JP" altLang="en-US"/>
          </a:p>
        </p:txBody>
      </p:sp>
    </p:spTree>
    <p:extLst>
      <p:ext uri="{BB962C8B-B14F-4D97-AF65-F5344CB8AC3E}">
        <p14:creationId xmlns:p14="http://schemas.microsoft.com/office/powerpoint/2010/main" val="208988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2</a:t>
            </a:fld>
            <a:endParaRPr kumimoji="1" lang="ja-JP" altLang="en-US"/>
          </a:p>
        </p:txBody>
      </p:sp>
    </p:spTree>
    <p:extLst>
      <p:ext uri="{BB962C8B-B14F-4D97-AF65-F5344CB8AC3E}">
        <p14:creationId xmlns:p14="http://schemas.microsoft.com/office/powerpoint/2010/main" val="289835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4</a:t>
            </a:fld>
            <a:endParaRPr kumimoji="1" lang="ja-JP" altLang="en-US"/>
          </a:p>
        </p:txBody>
      </p:sp>
    </p:spTree>
    <p:extLst>
      <p:ext uri="{BB962C8B-B14F-4D97-AF65-F5344CB8AC3E}">
        <p14:creationId xmlns:p14="http://schemas.microsoft.com/office/powerpoint/2010/main" val="32184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我々は過去の研究で，この動詞</a:t>
            </a:r>
            <a:r>
              <a:rPr kumimoji="1" lang="en-US" altLang="ja-JP" dirty="0" smtClean="0"/>
              <a:t>-</a:t>
            </a:r>
            <a:r>
              <a:rPr kumimoji="1" lang="ja-JP" altLang="en-US" dirty="0" smtClean="0"/>
              <a:t>目的語関係を</a:t>
            </a:r>
            <a:r>
              <a:rPr kumimoji="1" lang="en-US" altLang="ja-JP" dirty="0" smtClean="0"/>
              <a:t>……</a:t>
            </a:r>
            <a:r>
              <a:rPr kumimoji="1" lang="ja-JP" altLang="en-US" dirty="0" smtClean="0"/>
              <a:t>生成する手法を提案しました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5</a:t>
            </a:fld>
            <a:endParaRPr kumimoji="1" lang="ja-JP" altLang="en-US"/>
          </a:p>
        </p:txBody>
      </p:sp>
    </p:spTree>
    <p:extLst>
      <p:ext uri="{BB962C8B-B14F-4D97-AF65-F5344CB8AC3E}">
        <p14:creationId xmlns:p14="http://schemas.microsoft.com/office/powerpoint/2010/main" val="5460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悪いメソッド名がつけられることでプログラム理解に時間がかかることを解決するため</a:t>
            </a:r>
            <a:endParaRPr kumimoji="1" lang="en-US" altLang="ja-JP" dirty="0" smtClean="0"/>
          </a:p>
          <a:p>
            <a:r>
              <a:rPr kumimoji="1" lang="ja-JP" altLang="en-US" dirty="0" smtClean="0"/>
              <a:t>「以後メソッド名として説明する」</a:t>
            </a:r>
            <a:endParaRPr kumimoji="1" lang="en-US" altLang="ja-JP" dirty="0" smtClean="0"/>
          </a:p>
          <a:p>
            <a:r>
              <a:rPr kumimoji="1" lang="ja-JP" altLang="en-US" dirty="0" smtClean="0"/>
              <a:t>ツールは開発者が今からメソッドを書こうとしているときに起動されるものであり，返り値があるときと無いときで</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6</a:t>
            </a:fld>
            <a:endParaRPr kumimoji="1" lang="ja-JP" altLang="en-US"/>
          </a:p>
        </p:txBody>
      </p:sp>
    </p:spTree>
    <p:extLst>
      <p:ext uri="{BB962C8B-B14F-4D97-AF65-F5344CB8AC3E}">
        <p14:creationId xmlns:p14="http://schemas.microsoft.com/office/powerpoint/2010/main" val="3551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ソースコード記述中にツール起動ボタンを押したら開始</a:t>
            </a:r>
          </a:p>
          <a:p>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7</a:t>
            </a:fld>
            <a:endParaRPr kumimoji="1" lang="ja-JP" altLang="en-US"/>
          </a:p>
        </p:txBody>
      </p:sp>
    </p:spTree>
    <p:extLst>
      <p:ext uri="{BB962C8B-B14F-4D97-AF65-F5344CB8AC3E}">
        <p14:creationId xmlns:p14="http://schemas.microsoft.com/office/powerpoint/2010/main" val="203875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検索ではまず，</a:t>
            </a:r>
            <a:r>
              <a:rPr kumimoji="1" lang="en-US" altLang="ja-JP" dirty="0" smtClean="0"/>
              <a:t>DO</a:t>
            </a:r>
            <a:r>
              <a:rPr kumimoji="1" lang="ja-JP" altLang="en-US" dirty="0" smtClean="0"/>
              <a:t>が</a:t>
            </a:r>
            <a:r>
              <a:rPr kumimoji="1" lang="en-US" altLang="ja-JP" dirty="0" err="1" smtClean="0"/>
              <a:t>ArrayList</a:t>
            </a:r>
            <a:r>
              <a:rPr kumimoji="1" lang="ja-JP" altLang="en-US" dirty="0" smtClean="0"/>
              <a:t>の場合，</a:t>
            </a:r>
            <a:r>
              <a:rPr kumimoji="1" lang="en-US" altLang="ja-JP" dirty="0" smtClean="0"/>
              <a:t>Stock</a:t>
            </a:r>
            <a:r>
              <a:rPr kumimoji="1" lang="ja-JP" altLang="en-US" dirty="0" smtClean="0"/>
              <a:t>の場合，</a:t>
            </a:r>
            <a:r>
              <a:rPr kumimoji="1" lang="en-US" altLang="ja-JP" dirty="0" err="1" smtClean="0"/>
              <a:t>AbstractStock</a:t>
            </a:r>
            <a:r>
              <a:rPr kumimoji="1" lang="ja-JP" altLang="en-US" dirty="0" smtClean="0"/>
              <a:t>の場合というように，</a:t>
            </a:r>
            <a:r>
              <a:rPr kumimoji="1" lang="en-US" altLang="ja-JP" dirty="0" smtClean="0"/>
              <a:t>1</a:t>
            </a:r>
            <a:r>
              <a:rPr kumimoji="1" lang="ja-JP" altLang="en-US" dirty="0" err="1" smtClean="0"/>
              <a:t>つの</a:t>
            </a:r>
            <a:r>
              <a:rPr kumimoji="1" lang="ja-JP" altLang="en-US" dirty="0" smtClean="0"/>
              <a:t>目的語候補を</a:t>
            </a:r>
            <a:r>
              <a:rPr kumimoji="1" lang="en-US" altLang="ja-JP" dirty="0" smtClean="0"/>
              <a:t>DO</a:t>
            </a:r>
            <a:r>
              <a:rPr kumimoji="1" lang="ja-JP" altLang="en-US" dirty="0" smtClean="0"/>
              <a:t>として選んで検索していきます．</a:t>
            </a:r>
            <a:endParaRPr kumimoji="1" lang="en-US" altLang="ja-JP" dirty="0" smtClean="0"/>
          </a:p>
          <a:p>
            <a:r>
              <a:rPr kumimoji="1" lang="ja-JP" altLang="en-US" dirty="0" smtClean="0"/>
              <a:t>下の図では，</a:t>
            </a:r>
            <a:r>
              <a:rPr kumimoji="1" lang="en-US" altLang="ja-JP" dirty="0" smtClean="0"/>
              <a:t>DO</a:t>
            </a:r>
            <a:r>
              <a:rPr kumimoji="1" lang="ja-JP" altLang="en-US" dirty="0" smtClean="0"/>
              <a:t>をフィールドの</a:t>
            </a:r>
            <a:r>
              <a:rPr kumimoji="1" lang="en-US" altLang="ja-JP" dirty="0" smtClean="0"/>
              <a:t>product</a:t>
            </a:r>
            <a:r>
              <a:rPr kumimoji="1" lang="ja-JP" altLang="en-US" dirty="0" smtClean="0"/>
              <a:t>で検索したときの状況を示しています．</a:t>
            </a:r>
            <a:endParaRPr kumimoji="1" lang="en-US" altLang="ja-JP" dirty="0" smtClean="0"/>
          </a:p>
          <a:p>
            <a:r>
              <a:rPr kumimoji="1" lang="en-US" altLang="ja-JP" dirty="0" smtClean="0"/>
              <a:t>DO</a:t>
            </a:r>
            <a:r>
              <a:rPr kumimoji="1" lang="ja-JP" altLang="en-US" dirty="0" smtClean="0"/>
              <a:t>が</a:t>
            </a:r>
            <a:r>
              <a:rPr kumimoji="1" lang="en-US" altLang="ja-JP" dirty="0" smtClean="0"/>
              <a:t>product</a:t>
            </a:r>
            <a:r>
              <a:rPr kumimoji="1" lang="ja-JP" altLang="en-US" dirty="0" smtClean="0"/>
              <a:t>の三つ組で，ほかの目的語候補が</a:t>
            </a:r>
            <a:r>
              <a:rPr kumimoji="1" lang="en-US" altLang="ja-JP" dirty="0" smtClean="0"/>
              <a:t>IO</a:t>
            </a:r>
            <a:r>
              <a:rPr kumimoji="1" lang="ja-JP" altLang="en-US" dirty="0" smtClean="0"/>
              <a:t>として登場している辞書の項目を出力します．</a:t>
            </a:r>
            <a:endParaRPr kumimoji="1" lang="en-US" altLang="ja-JP" dirty="0" smtClean="0"/>
          </a:p>
          <a:p>
            <a:r>
              <a:rPr kumimoji="1" lang="ja-JP" altLang="en-US" dirty="0" smtClean="0"/>
              <a:t>ここでは</a:t>
            </a:r>
            <a:r>
              <a:rPr kumimoji="1" lang="en-US" altLang="ja-JP" dirty="0" err="1" smtClean="0"/>
              <a:t>ArrayList</a:t>
            </a:r>
            <a:r>
              <a:rPr kumimoji="1" lang="ja-JP" altLang="en-US" dirty="0" smtClean="0"/>
              <a:t>や</a:t>
            </a:r>
            <a:r>
              <a:rPr kumimoji="1" lang="en-US" altLang="ja-JP" dirty="0" smtClean="0"/>
              <a:t>Stock</a:t>
            </a:r>
            <a:r>
              <a:rPr kumimoji="1" lang="ja-JP" altLang="en-US" dirty="0" smtClean="0"/>
              <a:t>が</a:t>
            </a:r>
            <a:r>
              <a:rPr kumimoji="1" lang="en-US" altLang="ja-JP" dirty="0" smtClean="0"/>
              <a:t>IO</a:t>
            </a:r>
            <a:r>
              <a:rPr kumimoji="1" lang="ja-JP" altLang="en-US" dirty="0" smtClean="0"/>
              <a:t>に登場しているため，それらを検索結果として出力します．</a:t>
            </a:r>
            <a:endParaRPr kumimoji="1" lang="en-US" altLang="ja-JP" dirty="0" smtClean="0"/>
          </a:p>
          <a:p>
            <a:r>
              <a:rPr kumimoji="1" lang="ja-JP" altLang="en-US" dirty="0" smtClean="0"/>
              <a:t>出力の際には，</a:t>
            </a:r>
            <a:r>
              <a:rPr kumimoji="1" lang="en-US" altLang="ja-JP" dirty="0" smtClean="0"/>
              <a:t>DO</a:t>
            </a:r>
            <a:r>
              <a:rPr kumimoji="1" lang="ja-JP" altLang="en-US" dirty="0" smtClean="0"/>
              <a:t>と一致した目的語候補の出自，</a:t>
            </a:r>
            <a:r>
              <a:rPr kumimoji="1" lang="en-US" altLang="ja-JP" dirty="0" smtClean="0"/>
              <a:t>IO</a:t>
            </a:r>
            <a:r>
              <a:rPr kumimoji="1" lang="ja-JP" altLang="en-US" dirty="0" smtClean="0"/>
              <a:t>と一致した目的語候補の出自も一緒に出力します．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9</a:t>
            </a:fld>
            <a:endParaRPr kumimoji="1" lang="ja-JP" altLang="en-US"/>
          </a:p>
        </p:txBody>
      </p:sp>
    </p:spTree>
    <p:extLst>
      <p:ext uri="{BB962C8B-B14F-4D97-AF65-F5344CB8AC3E}">
        <p14:creationId xmlns:p14="http://schemas.microsoft.com/office/powerpoint/2010/main" val="88741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これらには、返り値の型を生成メソッドに含むか含まないかの違いがあります。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11</a:t>
            </a:fld>
            <a:endParaRPr kumimoji="1" lang="ja-JP" altLang="en-US"/>
          </a:p>
        </p:txBody>
      </p:sp>
    </p:spTree>
    <p:extLst>
      <p:ext uri="{BB962C8B-B14F-4D97-AF65-F5344CB8AC3E}">
        <p14:creationId xmlns:p14="http://schemas.microsoft.com/office/powerpoint/2010/main" val="113936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以上がツールの詳細．次はツールとのインタラクションを</a:t>
            </a:r>
            <a:endParaRPr kumimoji="1" lang="ja-JP" altLang="en-US" dirty="0"/>
          </a:p>
        </p:txBody>
      </p:sp>
      <p:sp>
        <p:nvSpPr>
          <p:cNvPr id="4" name="スライド番号プレースホルダー 3"/>
          <p:cNvSpPr>
            <a:spLocks noGrp="1"/>
          </p:cNvSpPr>
          <p:nvPr>
            <p:ph type="sldNum" sz="quarter" idx="10"/>
          </p:nvPr>
        </p:nvSpPr>
        <p:spPr/>
        <p:txBody>
          <a:bodyPr/>
          <a:lstStyle/>
          <a:p>
            <a:fld id="{74D925D3-918D-4DD7-929F-5E8BB64F0EAF}" type="slidenum">
              <a:rPr kumimoji="1" lang="ja-JP" altLang="en-US" smtClean="0"/>
              <a:t>12</a:t>
            </a:fld>
            <a:endParaRPr kumimoji="1" lang="ja-JP" altLang="en-US"/>
          </a:p>
        </p:txBody>
      </p:sp>
    </p:spTree>
    <p:extLst>
      <p:ext uri="{BB962C8B-B14F-4D97-AF65-F5344CB8AC3E}">
        <p14:creationId xmlns:p14="http://schemas.microsoft.com/office/powerpoint/2010/main" val="1930516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595C934E-C8C9-4086-9D97-113994195E43}" type="datetime1">
              <a:rPr kumimoji="1" lang="ja-JP" altLang="en-US" smtClean="0"/>
              <a:t>2012/3/12</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DAE36DB-03C8-45F8-9B43-A527B800872D}" type="datetime1">
              <a:rPr kumimoji="1" lang="ja-JP" altLang="en-US" smtClean="0"/>
              <a:t>2012/3/12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861295A-90C1-4E40-A849-EDB4F8587B3E}" type="datetime1">
              <a:rPr kumimoji="1" lang="ja-JP" altLang="en-US" smtClean="0"/>
              <a:t>2012/3/12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9922205-2B5B-4460-BFD0-04F563F52155}" type="datetime1">
              <a:rPr kumimoji="1" lang="ja-JP" altLang="en-US" smtClean="0"/>
              <a:t>2012/3/12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40C73135-185F-49C2-BA75-8FC323B70F0F}" type="datetime1">
              <a:rPr kumimoji="1" lang="ja-JP" altLang="en-US" smtClean="0"/>
              <a:t>2012/3/12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DAF92F30-1ACC-4ABC-A746-C5DFFFAD100B}" type="datetime1">
              <a:rPr kumimoji="1" lang="ja-JP" altLang="en-US" smtClean="0"/>
              <a:t>2012/3/12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5D2E0206-3FFB-4D2F-A232-D92090E45159}" type="datetime1">
              <a:rPr kumimoji="1" lang="ja-JP" altLang="en-US" smtClean="0"/>
              <a:t>2012/3/12</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8F254E6C-F95A-4531-896A-DDD8F2BEF011}" type="datetime1">
              <a:rPr kumimoji="1" lang="ja-JP" altLang="en-US" smtClean="0"/>
              <a:t>2012/3/12</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71359971-6E29-4035-873C-81B162D01605}" type="datetime1">
              <a:rPr kumimoji="1" lang="ja-JP" altLang="en-US" smtClean="0"/>
              <a:t>2012/3/12</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B8794E5D-EDF4-4B76-B912-147B0CFE8C10}" type="datetime1">
              <a:rPr kumimoji="1" lang="ja-JP" altLang="en-US" smtClean="0"/>
              <a:t>2012/3/12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B3E30E98-B984-4444-9761-1B193A760565}" type="datetime1">
              <a:rPr kumimoji="1" lang="ja-JP" altLang="en-US" smtClean="0"/>
              <a:t>2012/3/12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8657F4F-EEBE-40D0-AA0E-86B01611ED6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D1CBC1FB-60BC-47B4-BBED-BDCBDEA1BAE8}" type="datetime1">
              <a:rPr kumimoji="1" lang="ja-JP" altLang="en-US" smtClean="0"/>
              <a:t>2012/3/12</a:t>
            </a:fld>
            <a:endParaRPr kumimoji="1" lang="ja-JP" altLang="en-US"/>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657F4F-EEBE-40D0-AA0E-86B01611ED6E}"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340768"/>
            <a:ext cx="7772400" cy="1470025"/>
          </a:xfrm>
        </p:spPr>
        <p:txBody>
          <a:bodyPr/>
          <a:lstStyle/>
          <a:p>
            <a:r>
              <a:rPr lang="ja-JP" altLang="en-US" sz="4000" dirty="0" smtClean="0"/>
              <a:t>ソースコード中に出現する</a:t>
            </a:r>
            <a:r>
              <a:rPr lang="en-US" altLang="ja-JP" sz="4000" dirty="0" smtClean="0"/>
              <a:t/>
            </a:r>
            <a:br>
              <a:rPr lang="en-US" altLang="ja-JP" sz="4000" dirty="0" smtClean="0"/>
            </a:br>
            <a:r>
              <a:rPr lang="ja-JP" altLang="en-US" sz="4000" dirty="0" smtClean="0"/>
              <a:t>動詞</a:t>
            </a:r>
            <a:r>
              <a:rPr lang="en-US" altLang="ja-JP" sz="4000" dirty="0" smtClean="0"/>
              <a:t>-</a:t>
            </a:r>
            <a:r>
              <a:rPr lang="ja-JP" altLang="en-US" sz="4000" dirty="0" smtClean="0"/>
              <a:t>目的語関係を利用した</a:t>
            </a:r>
            <a:r>
              <a:rPr lang="en-US" altLang="ja-JP" sz="4000" dirty="0" smtClean="0"/>
              <a:t/>
            </a:r>
            <a:br>
              <a:rPr lang="en-US" altLang="ja-JP" sz="4000" dirty="0" smtClean="0"/>
            </a:br>
            <a:r>
              <a:rPr lang="ja-JP" altLang="en-US" sz="4000" dirty="0" smtClean="0"/>
              <a:t>メソッド名の命名支援手法</a:t>
            </a:r>
            <a:endParaRPr kumimoji="1" lang="ja-JP" altLang="en-US" sz="4000" dirty="0"/>
          </a:p>
        </p:txBody>
      </p:sp>
      <p:sp>
        <p:nvSpPr>
          <p:cNvPr id="3" name="サブタイトル 2"/>
          <p:cNvSpPr>
            <a:spLocks noGrp="1"/>
          </p:cNvSpPr>
          <p:nvPr>
            <p:ph type="subTitle" idx="1"/>
          </p:nvPr>
        </p:nvSpPr>
        <p:spPr>
          <a:xfrm>
            <a:off x="1371600" y="3429446"/>
            <a:ext cx="6400800" cy="3023890"/>
          </a:xfrm>
        </p:spPr>
        <p:txBody>
          <a:bodyPr/>
          <a:lstStyle/>
          <a:p>
            <a:r>
              <a:rPr lang="ja-JP" altLang="en-US" sz="2400" dirty="0" smtClean="0"/>
              <a:t>大阪大学 基礎工学部</a:t>
            </a:r>
            <a:endParaRPr lang="en-US" altLang="ja-JP" sz="2400" dirty="0" smtClean="0"/>
          </a:p>
          <a:p>
            <a:r>
              <a:rPr kumimoji="1" lang="ja-JP" altLang="en-US" sz="2800" dirty="0" smtClean="0"/>
              <a:t>○鬼塚 勇弥</a:t>
            </a:r>
            <a:endParaRPr kumimoji="1" lang="en-US" altLang="ja-JP" sz="2800" dirty="0" smtClean="0"/>
          </a:p>
          <a:p>
            <a:r>
              <a:rPr lang="ja-JP" altLang="en-US" sz="2400" dirty="0"/>
              <a:t>筑波</a:t>
            </a:r>
            <a:r>
              <a:rPr lang="ja-JP" altLang="en-US" sz="2400" dirty="0" smtClean="0"/>
              <a:t>大学</a:t>
            </a:r>
            <a:r>
              <a:rPr lang="ja-JP" altLang="en-US" sz="2400" dirty="0"/>
              <a:t>システム情報</a:t>
            </a:r>
            <a:r>
              <a:rPr lang="ja-JP" altLang="en-US" sz="2400" dirty="0" smtClean="0"/>
              <a:t>系</a:t>
            </a:r>
            <a:endParaRPr lang="en-US" altLang="ja-JP" sz="2400" dirty="0" smtClean="0"/>
          </a:p>
          <a:p>
            <a:r>
              <a:rPr kumimoji="1" lang="ja-JP" altLang="en-US" sz="2800" dirty="0" smtClean="0"/>
              <a:t>早瀬 康裕</a:t>
            </a:r>
            <a:endParaRPr kumimoji="1" lang="en-US" altLang="ja-JP" sz="2800" dirty="0" smtClean="0"/>
          </a:p>
          <a:p>
            <a:r>
              <a:rPr lang="ja-JP" altLang="en-US" sz="2400" dirty="0"/>
              <a:t>大阪</a:t>
            </a:r>
            <a:r>
              <a:rPr lang="ja-JP" altLang="en-US" sz="2400" dirty="0" smtClean="0"/>
              <a:t>大学 大学院情報科学研究科</a:t>
            </a:r>
            <a:endParaRPr lang="en-US" altLang="ja-JP" sz="2400" dirty="0" smtClean="0"/>
          </a:p>
          <a:p>
            <a:r>
              <a:rPr kumimoji="1" lang="ja-JP" altLang="en-US" sz="2800" dirty="0" smtClean="0"/>
              <a:t>石尾 隆， 井上 克郎</a:t>
            </a:r>
            <a:endParaRPr kumimoji="1" lang="en-US" altLang="ja-JP" sz="2800" dirty="0" smtClean="0"/>
          </a:p>
        </p:txBody>
      </p:sp>
      <p:sp>
        <p:nvSpPr>
          <p:cNvPr id="4" name="スライド番号プレースホルダー 3"/>
          <p:cNvSpPr>
            <a:spLocks noGrp="1"/>
          </p:cNvSpPr>
          <p:nvPr>
            <p:ph type="sldNum" sz="quarter" idx="4"/>
          </p:nvPr>
        </p:nvSpPr>
        <p:spPr/>
        <p:txBody>
          <a:bodyPr/>
          <a:lstStyle/>
          <a:p>
            <a:fld id="{D8657F4F-EEBE-40D0-AA0E-86B01611ED6E}" type="slidenum">
              <a:rPr kumimoji="1" lang="ja-JP" altLang="en-US" smtClean="0"/>
              <a:t>1</a:t>
            </a:fld>
            <a:endParaRPr kumimoji="1" lang="ja-JP" altLang="en-US"/>
          </a:p>
        </p:txBody>
      </p:sp>
    </p:spTree>
    <p:extLst>
      <p:ext uri="{BB962C8B-B14F-4D97-AF65-F5344CB8AC3E}">
        <p14:creationId xmlns:p14="http://schemas.microsoft.com/office/powerpoint/2010/main" val="151025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Step3. </a:t>
            </a:r>
            <a:r>
              <a:rPr kumimoji="1" lang="ja-JP" altLang="en-US" dirty="0" smtClean="0"/>
              <a:t>メソッド名生成</a:t>
            </a:r>
            <a:endParaRPr kumimoji="1" lang="ja-JP" altLang="en-US" dirty="0"/>
          </a:p>
        </p:txBody>
      </p:sp>
      <p:sp>
        <p:nvSpPr>
          <p:cNvPr id="3" name="コンテンツ プレースホルダー 2"/>
          <p:cNvSpPr>
            <a:spLocks noGrp="1"/>
          </p:cNvSpPr>
          <p:nvPr>
            <p:ph idx="1"/>
          </p:nvPr>
        </p:nvSpPr>
        <p:spPr>
          <a:xfrm>
            <a:off x="467544" y="1600201"/>
            <a:ext cx="8280920" cy="1828799"/>
          </a:xfrm>
        </p:spPr>
        <p:txBody>
          <a:bodyPr/>
          <a:lstStyle/>
          <a:p>
            <a:r>
              <a:rPr kumimoji="1" lang="en-US" altLang="ja-JP" sz="2800" dirty="0" smtClean="0"/>
              <a:t>Step2.</a:t>
            </a:r>
            <a:r>
              <a:rPr kumimoji="1" lang="ja-JP" altLang="en-US" sz="2800" dirty="0" smtClean="0"/>
              <a:t>で得た情報からメソッド名の集合を生成</a:t>
            </a:r>
            <a:endParaRPr lang="en-US" altLang="ja-JP" sz="2800" dirty="0"/>
          </a:p>
          <a:p>
            <a:r>
              <a:rPr lang="ja-JP" altLang="en-US" sz="2800" dirty="0" smtClean="0"/>
              <a:t>ルールに従い三つ組を組み合わせてメソッド名生成</a:t>
            </a:r>
            <a:endParaRPr lang="en-US" altLang="ja-JP" sz="2800" dirty="0" smtClean="0"/>
          </a:p>
          <a:p>
            <a:pPr lvl="1"/>
            <a:r>
              <a:rPr lang="ja-JP" altLang="en-US" sz="2400" dirty="0" smtClean="0"/>
              <a:t>様々な</a:t>
            </a:r>
            <a:r>
              <a:rPr lang="en-US" altLang="ja-JP" sz="2400" dirty="0" smtClean="0"/>
              <a:t>DO</a:t>
            </a:r>
            <a:r>
              <a:rPr lang="ja-JP" altLang="en-US" sz="2400" dirty="0" smtClean="0"/>
              <a:t>・</a:t>
            </a:r>
            <a:r>
              <a:rPr lang="en-US" altLang="ja-JP" sz="2400" dirty="0" smtClean="0"/>
              <a:t>IO</a:t>
            </a:r>
            <a:r>
              <a:rPr lang="ja-JP" altLang="en-US" sz="2400" dirty="0" smtClean="0"/>
              <a:t>の</a:t>
            </a:r>
            <a:r>
              <a:rPr lang="ja-JP" altLang="en-US" sz="2400" dirty="0"/>
              <a:t>出自</a:t>
            </a:r>
            <a:r>
              <a:rPr lang="ja-JP" altLang="en-US" sz="2400" dirty="0" smtClean="0"/>
              <a:t>に対して定義されている生成ルールを使用</a:t>
            </a:r>
            <a:endParaRPr lang="en-US" altLang="ja-JP" sz="2800" dirty="0" smtClean="0"/>
          </a:p>
        </p:txBody>
      </p:sp>
      <p:sp>
        <p:nvSpPr>
          <p:cNvPr id="6" name="テキスト ボックス 5"/>
          <p:cNvSpPr txBox="1"/>
          <p:nvPr/>
        </p:nvSpPr>
        <p:spPr>
          <a:xfrm>
            <a:off x="179512" y="4787860"/>
            <a:ext cx="2736304" cy="369332"/>
          </a:xfrm>
          <a:prstGeom prst="rect">
            <a:avLst/>
          </a:prstGeom>
          <a:noFill/>
        </p:spPr>
        <p:txBody>
          <a:bodyPr wrap="square" rtlCol="0">
            <a:spAutoFit/>
          </a:bodyPr>
          <a:lstStyle/>
          <a:p>
            <a:pPr algn="ctr"/>
            <a:r>
              <a:rPr kumimoji="1" lang="ja-JP" altLang="en-US" b="1" dirty="0" smtClean="0"/>
              <a:t>辞書検索で得られた情報</a:t>
            </a:r>
            <a:endParaRPr kumimoji="1" lang="ja-JP" altLang="en-US" b="1" dirty="0"/>
          </a:p>
        </p:txBody>
      </p:sp>
      <p:sp>
        <p:nvSpPr>
          <p:cNvPr id="9" name="テキスト ボックス 8"/>
          <p:cNvSpPr txBox="1"/>
          <p:nvPr/>
        </p:nvSpPr>
        <p:spPr>
          <a:xfrm>
            <a:off x="6779701" y="3761164"/>
            <a:ext cx="1944216" cy="646331"/>
          </a:xfrm>
          <a:prstGeom prst="rect">
            <a:avLst/>
          </a:prstGeom>
          <a:noFill/>
        </p:spPr>
        <p:txBody>
          <a:bodyPr wrap="square" rtlCol="0">
            <a:spAutoFit/>
          </a:bodyPr>
          <a:lstStyle/>
          <a:p>
            <a:pPr algn="ctr"/>
            <a:r>
              <a:rPr kumimoji="1" lang="ja-JP" altLang="en-US" b="1" dirty="0" smtClean="0"/>
              <a:t>生成された</a:t>
            </a:r>
            <a:endParaRPr kumimoji="1" lang="en-US" altLang="ja-JP" b="1" dirty="0" smtClean="0"/>
          </a:p>
          <a:p>
            <a:pPr algn="ctr"/>
            <a:r>
              <a:rPr kumimoji="1" lang="ja-JP" altLang="en-US" b="1" dirty="0" smtClean="0"/>
              <a:t>メソッド名の集合</a:t>
            </a:r>
            <a:endParaRPr kumimoji="1" lang="ja-JP" altLang="en-US" b="1" dirty="0"/>
          </a:p>
        </p:txBody>
      </p:sp>
      <p:sp>
        <p:nvSpPr>
          <p:cNvPr id="5" name="スライド番号プレースホルダー 4"/>
          <p:cNvSpPr>
            <a:spLocks noGrp="1"/>
          </p:cNvSpPr>
          <p:nvPr>
            <p:ph type="sldNum" sz="quarter" idx="12"/>
          </p:nvPr>
        </p:nvSpPr>
        <p:spPr/>
        <p:txBody>
          <a:bodyPr/>
          <a:lstStyle/>
          <a:p>
            <a:fld id="{D8657F4F-EEBE-40D0-AA0E-86B01611ED6E}" type="slidenum">
              <a:rPr kumimoji="1" lang="ja-JP" altLang="en-US" smtClean="0"/>
              <a:t>10</a:t>
            </a:fld>
            <a:endParaRPr kumimoji="1" lang="ja-JP" altLang="en-US"/>
          </a:p>
        </p:txBody>
      </p:sp>
      <p:sp>
        <p:nvSpPr>
          <p:cNvPr id="10" name="雲 9"/>
          <p:cNvSpPr/>
          <p:nvPr/>
        </p:nvSpPr>
        <p:spPr>
          <a:xfrm>
            <a:off x="6228184" y="4407495"/>
            <a:ext cx="2808312" cy="146977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p>
          <a:p>
            <a:pPr algn="ctr"/>
            <a:endParaRPr kumimoji="1" lang="ja-JP" altLang="en-US" dirty="0"/>
          </a:p>
        </p:txBody>
      </p:sp>
      <p:sp>
        <p:nvSpPr>
          <p:cNvPr id="11" name="テキスト ボックス 10"/>
          <p:cNvSpPr txBox="1"/>
          <p:nvPr/>
        </p:nvSpPr>
        <p:spPr>
          <a:xfrm>
            <a:off x="6683345" y="4701135"/>
            <a:ext cx="2313454" cy="369332"/>
          </a:xfrm>
          <a:prstGeom prst="rect">
            <a:avLst/>
          </a:prstGeom>
          <a:noFill/>
        </p:spPr>
        <p:txBody>
          <a:bodyPr wrap="none" rtlCol="0">
            <a:spAutoFit/>
          </a:bodyPr>
          <a:lstStyle/>
          <a:p>
            <a:r>
              <a:rPr lang="en-US" altLang="ja-JP" dirty="0" err="1" smtClean="0"/>
              <a:t>addProduct</a:t>
            </a:r>
            <a:r>
              <a:rPr lang="en-US" altLang="ja-JP" dirty="0" smtClean="0"/>
              <a:t>(Product)</a:t>
            </a:r>
            <a:endParaRPr lang="en-US" altLang="ja-JP" dirty="0"/>
          </a:p>
        </p:txBody>
      </p:sp>
      <p:sp>
        <p:nvSpPr>
          <p:cNvPr id="12" name="テキスト ボックス 11"/>
          <p:cNvSpPr txBox="1"/>
          <p:nvPr/>
        </p:nvSpPr>
        <p:spPr>
          <a:xfrm>
            <a:off x="6522844" y="5070467"/>
            <a:ext cx="1505540" cy="369332"/>
          </a:xfrm>
          <a:prstGeom prst="rect">
            <a:avLst/>
          </a:prstGeom>
          <a:noFill/>
        </p:spPr>
        <p:txBody>
          <a:bodyPr wrap="none" rtlCol="0">
            <a:spAutoFit/>
          </a:bodyPr>
          <a:lstStyle/>
          <a:p>
            <a:r>
              <a:rPr lang="en-US" altLang="ja-JP" dirty="0" err="1" smtClean="0"/>
              <a:t>findProduct</a:t>
            </a:r>
            <a:r>
              <a:rPr lang="en-US" altLang="ja-JP" dirty="0" smtClean="0"/>
              <a:t>()</a:t>
            </a:r>
            <a:endParaRPr lang="ja-JP" altLang="en-US" dirty="0"/>
          </a:p>
        </p:txBody>
      </p:sp>
      <p:sp>
        <p:nvSpPr>
          <p:cNvPr id="13" name="テキスト ボックス 12"/>
          <p:cNvSpPr txBox="1"/>
          <p:nvPr/>
        </p:nvSpPr>
        <p:spPr>
          <a:xfrm>
            <a:off x="7543976" y="5311460"/>
            <a:ext cx="415498" cy="369332"/>
          </a:xfrm>
          <a:prstGeom prst="rect">
            <a:avLst/>
          </a:prstGeom>
          <a:noFill/>
        </p:spPr>
        <p:txBody>
          <a:bodyPr wrap="none" rtlCol="0">
            <a:spAutoFit/>
          </a:bodyPr>
          <a:lstStyle/>
          <a:p>
            <a:r>
              <a:rPr kumimoji="1" lang="en-US" altLang="ja-JP" dirty="0" smtClean="0"/>
              <a:t>…</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3534663798"/>
              </p:ext>
            </p:extLst>
          </p:nvPr>
        </p:nvGraphicFramePr>
        <p:xfrm>
          <a:off x="1619672" y="5484832"/>
          <a:ext cx="4032448" cy="1112520"/>
        </p:xfrm>
        <a:graphic>
          <a:graphicData uri="http://schemas.openxmlformats.org/drawingml/2006/table">
            <a:tbl>
              <a:tblPr firstRow="1" bandRow="1">
                <a:tableStyleId>{0E3FDE45-AF77-4B5C-9715-49D594BDF05E}</a:tableStyleId>
              </a:tblPr>
              <a:tblGrid>
                <a:gridCol w="1224136"/>
                <a:gridCol w="1368152"/>
                <a:gridCol w="1440160"/>
              </a:tblGrid>
              <a:tr h="370840">
                <a:tc>
                  <a:txBody>
                    <a:bodyPr/>
                    <a:lstStyle/>
                    <a:p>
                      <a:r>
                        <a:rPr kumimoji="1" lang="en-US" altLang="ja-JP" sz="1600" dirty="0" smtClean="0"/>
                        <a:t>DO</a:t>
                      </a:r>
                      <a:r>
                        <a:rPr kumimoji="1" lang="ja-JP" altLang="en-US" sz="1600" dirty="0" smtClean="0"/>
                        <a:t>の出自</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en-US" altLang="ja-JP" sz="1600" dirty="0" smtClean="0"/>
                        <a:t>IO</a:t>
                      </a:r>
                      <a:r>
                        <a:rPr kumimoji="1" lang="ja-JP" altLang="en-US" sz="1600" dirty="0" smtClean="0"/>
                        <a:t>の出自</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600" dirty="0" smtClean="0"/>
                        <a:t>生成</a:t>
                      </a:r>
                      <a:r>
                        <a:rPr kumimoji="1" lang="ja-JP" altLang="en-US" sz="1600" dirty="0" smtClean="0"/>
                        <a:t>メソッド名</a:t>
                      </a:r>
                      <a:endParaRPr kumimoji="1" lang="ja-JP" altLang="en-US" sz="16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t>フィールド</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 + DO</a:t>
                      </a:r>
                      <a:r>
                        <a:rPr kumimoji="1" lang="ja-JP" altLang="en-US" sz="1600" dirty="0" smtClean="0"/>
                        <a:t> </a:t>
                      </a:r>
                      <a:r>
                        <a:rPr kumimoji="1" lang="en-US" altLang="ja-JP" sz="1600" dirty="0" smtClean="0"/>
                        <a:t>(DO)</a:t>
                      </a:r>
                      <a:endParaRPr kumimoji="1" lang="ja-JP" altLang="en-US" sz="16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a:t>
                      </a:r>
                      <a:endParaRPr kumimoji="1" lang="ja-JP" altLang="en-US" sz="1600" dirty="0"/>
                    </a:p>
                  </a:txBody>
                  <a:tcPr anchor="ctr">
                    <a:lnL w="12700" cap="flat" cmpd="sng" algn="ctr">
                      <a:solidFill>
                        <a:schemeClr val="tx1"/>
                      </a:solidFill>
                      <a:prstDash val="solid"/>
                      <a:round/>
                      <a:headEnd type="none" w="med" len="med"/>
                      <a:tailEnd type="none" w="med" len="med"/>
                    </a:lnL>
                  </a:tcPr>
                </a:tc>
              </a:tr>
            </a:tbl>
          </a:graphicData>
        </a:graphic>
      </p:graphicFrame>
      <p:sp>
        <p:nvSpPr>
          <p:cNvPr id="17" name="テキスト ボックス 16"/>
          <p:cNvSpPr txBox="1"/>
          <p:nvPr/>
        </p:nvSpPr>
        <p:spPr>
          <a:xfrm>
            <a:off x="5508104" y="6309320"/>
            <a:ext cx="2480155" cy="369332"/>
          </a:xfrm>
          <a:prstGeom prst="rect">
            <a:avLst/>
          </a:prstGeom>
          <a:noFill/>
        </p:spPr>
        <p:txBody>
          <a:bodyPr wrap="square" rtlCol="0">
            <a:spAutoFit/>
          </a:bodyPr>
          <a:lstStyle/>
          <a:p>
            <a:pPr algn="ctr"/>
            <a:r>
              <a:rPr kumimoji="1" lang="ja-JP" altLang="en-US" b="1" dirty="0" smtClean="0"/>
              <a:t>メソッド名生成ルール</a:t>
            </a:r>
            <a:endParaRPr kumimoji="1" lang="ja-JP" altLang="en-US" b="1" dirty="0"/>
          </a:p>
        </p:txBody>
      </p:sp>
      <p:graphicFrame>
        <p:nvGraphicFramePr>
          <p:cNvPr id="18" name="コンテンツ プレースホルダー 9"/>
          <p:cNvGraphicFramePr>
            <a:graphicFrameLocks/>
          </p:cNvGraphicFramePr>
          <p:nvPr>
            <p:extLst>
              <p:ext uri="{D42A27DB-BD31-4B8C-83A1-F6EECF244321}">
                <p14:modId xmlns:p14="http://schemas.microsoft.com/office/powerpoint/2010/main" val="2223959980"/>
              </p:ext>
            </p:extLst>
          </p:nvPr>
        </p:nvGraphicFramePr>
        <p:xfrm>
          <a:off x="467544" y="3429000"/>
          <a:ext cx="5878632" cy="1325512"/>
        </p:xfrm>
        <a:graphic>
          <a:graphicData uri="http://schemas.openxmlformats.org/drawingml/2006/table">
            <a:tbl>
              <a:tblPr firstRow="1" bandRow="1">
                <a:tableStyleId>{073A0DAA-6AF3-43AB-8588-CEC1D06C72B9}</a:tableStyleId>
              </a:tblPr>
              <a:tblGrid>
                <a:gridCol w="838072"/>
                <a:gridCol w="936104"/>
                <a:gridCol w="1152128"/>
                <a:gridCol w="1080120"/>
                <a:gridCol w="1872208"/>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の出自</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の出自</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324000">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r>
            </a:tbl>
          </a:graphicData>
        </a:graphic>
      </p:graphicFrame>
      <p:sp>
        <p:nvSpPr>
          <p:cNvPr id="16" name="下矢印 15"/>
          <p:cNvSpPr/>
          <p:nvPr/>
        </p:nvSpPr>
        <p:spPr>
          <a:xfrm rot="16200000">
            <a:off x="4753957" y="3917181"/>
            <a:ext cx="428174" cy="237626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6200000">
            <a:off x="3395167" y="4997976"/>
            <a:ext cx="663743"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16200000">
            <a:off x="3786179" y="4980168"/>
            <a:ext cx="183503"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89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メソッド名生成ルール</a:t>
            </a:r>
            <a:endParaRPr kumimoji="1" lang="ja-JP" altLang="en-US" dirty="0"/>
          </a:p>
        </p:txBody>
      </p:sp>
      <p:sp>
        <p:nvSpPr>
          <p:cNvPr id="3" name="コンテンツ プレースホルダー 2"/>
          <p:cNvSpPr>
            <a:spLocks noGrp="1"/>
          </p:cNvSpPr>
          <p:nvPr>
            <p:ph idx="1"/>
          </p:nvPr>
        </p:nvSpPr>
        <p:spPr>
          <a:xfrm>
            <a:off x="457200" y="1600200"/>
            <a:ext cx="8363272" cy="4525963"/>
          </a:xfrm>
        </p:spPr>
        <p:txBody>
          <a:bodyPr/>
          <a:lstStyle/>
          <a:p>
            <a:r>
              <a:rPr lang="ja-JP" altLang="en-US" sz="2800" dirty="0" smtClean="0"/>
              <a:t>辞書検索で得た </a:t>
            </a:r>
            <a:r>
              <a:rPr lang="en-US" altLang="ja-JP" sz="2800" dirty="0" smtClean="0"/>
              <a:t>V-DO-IO </a:t>
            </a:r>
            <a:r>
              <a:rPr lang="ja-JP" altLang="en-US" sz="2800" dirty="0" smtClean="0"/>
              <a:t>をどのように</a:t>
            </a:r>
            <a:r>
              <a:rPr lang="ja-JP" altLang="en-US" sz="2800" dirty="0" smtClean="0"/>
              <a:t>組み合わせてメソッド名を生成するかを</a:t>
            </a:r>
            <a:r>
              <a:rPr kumimoji="1" lang="ja-JP" altLang="en-US" sz="2800" dirty="0" smtClean="0"/>
              <a:t>定めた</a:t>
            </a:r>
            <a:r>
              <a:rPr kumimoji="1" lang="ja-JP" altLang="en-US" sz="2800" dirty="0" smtClean="0"/>
              <a:t>ルール</a:t>
            </a:r>
            <a:endParaRPr kumimoji="1" lang="en-US" altLang="ja-JP" sz="2800" dirty="0" smtClean="0"/>
          </a:p>
          <a:p>
            <a:pPr lvl="1"/>
            <a:r>
              <a:rPr lang="en-US" altLang="ja-JP" sz="2400" dirty="0" smtClean="0"/>
              <a:t>DO</a:t>
            </a:r>
            <a:r>
              <a:rPr lang="ja-JP" altLang="en-US" sz="2400" dirty="0" smtClean="0"/>
              <a:t>・</a:t>
            </a:r>
            <a:r>
              <a:rPr lang="en-US" altLang="ja-JP" sz="2400" dirty="0" smtClean="0"/>
              <a:t>IO</a:t>
            </a:r>
            <a:r>
              <a:rPr lang="ja-JP" altLang="en-US" sz="2400" dirty="0" smtClean="0"/>
              <a:t>を検索した識別子それぞれの</a:t>
            </a:r>
            <a:r>
              <a:rPr lang="ja-JP" altLang="en-US" sz="2400" dirty="0"/>
              <a:t>出自</a:t>
            </a:r>
            <a:r>
              <a:rPr lang="ja-JP" altLang="en-US" sz="2400" dirty="0" smtClean="0"/>
              <a:t>に対して定義</a:t>
            </a:r>
            <a:endParaRPr kumimoji="1" lang="en-US" altLang="ja-JP" sz="2400" dirty="0" smtClean="0"/>
          </a:p>
          <a:p>
            <a:r>
              <a:rPr kumimoji="1" lang="ja-JP" altLang="en-US" sz="2800" dirty="0" smtClean="0"/>
              <a:t>ルールは全</a:t>
            </a:r>
            <a:r>
              <a:rPr kumimoji="1" lang="en-US" altLang="ja-JP" sz="2800" dirty="0" smtClean="0"/>
              <a:t>27</a:t>
            </a:r>
            <a:r>
              <a:rPr kumimoji="1" lang="ja-JP" altLang="en-US" sz="2800" dirty="0" smtClean="0"/>
              <a:t>種類</a:t>
            </a:r>
            <a:endParaRPr kumimoji="1" lang="en-US" altLang="ja-JP" sz="2800" dirty="0" smtClean="0"/>
          </a:p>
          <a:p>
            <a:pPr lvl="1"/>
            <a:r>
              <a:rPr kumimoji="1" lang="ja-JP" altLang="en-US" sz="2400" dirty="0" smtClean="0"/>
              <a:t>返り値</a:t>
            </a:r>
            <a:r>
              <a:rPr kumimoji="1" lang="ja-JP" altLang="en-US" sz="2400" dirty="0"/>
              <a:t>の型</a:t>
            </a:r>
            <a:r>
              <a:rPr kumimoji="1" lang="ja-JP" altLang="en-US" sz="2400" dirty="0" smtClean="0"/>
              <a:t>を記述していない場面 → </a:t>
            </a:r>
            <a:r>
              <a:rPr kumimoji="1" lang="en-US" altLang="ja-JP" sz="2400" dirty="0" smtClean="0"/>
              <a:t>13</a:t>
            </a:r>
            <a:r>
              <a:rPr kumimoji="1" lang="ja-JP" altLang="en-US" sz="2400" dirty="0" smtClean="0"/>
              <a:t>種類を使用</a:t>
            </a:r>
            <a:endParaRPr kumimoji="1" lang="en-US" altLang="ja-JP" sz="2400" dirty="0" smtClean="0"/>
          </a:p>
          <a:p>
            <a:pPr lvl="1"/>
            <a:r>
              <a:rPr lang="ja-JP" altLang="en-US" sz="2400" dirty="0" smtClean="0"/>
              <a:t>返り値の型を記述していない場面 → </a:t>
            </a:r>
            <a:r>
              <a:rPr lang="en-US" altLang="ja-JP" sz="2400" dirty="0" smtClean="0"/>
              <a:t>14</a:t>
            </a:r>
            <a:r>
              <a:rPr lang="ja-JP" altLang="en-US" sz="2400" dirty="0" smtClean="0"/>
              <a:t>種類を使用</a:t>
            </a:r>
            <a:endParaRPr kumimoji="1" lang="ja-JP" altLang="en-US" sz="2400"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598633015"/>
              </p:ext>
            </p:extLst>
          </p:nvPr>
        </p:nvGraphicFramePr>
        <p:xfrm>
          <a:off x="1331640" y="4955624"/>
          <a:ext cx="6552728" cy="1569720"/>
        </p:xfrm>
        <a:graphic>
          <a:graphicData uri="http://schemas.openxmlformats.org/drawingml/2006/table">
            <a:tbl>
              <a:tblPr firstRow="1" bandRow="1">
                <a:solidFill>
                  <a:schemeClr val="bg1"/>
                </a:solidFill>
                <a:tableStyleId>{0E3FDE45-AF77-4B5C-9715-49D594BDF05E}</a:tableStyleId>
              </a:tblPr>
              <a:tblGrid>
                <a:gridCol w="1989221"/>
                <a:gridCol w="2223247"/>
                <a:gridCol w="2340260"/>
              </a:tblGrid>
              <a:tr h="270863">
                <a:tc>
                  <a:txBody>
                    <a:bodyPr/>
                    <a:lstStyle/>
                    <a:p>
                      <a:r>
                        <a:rPr kumimoji="1" lang="en-US" altLang="ja-JP" sz="1600" dirty="0" smtClean="0"/>
                        <a:t>DO</a:t>
                      </a:r>
                      <a:r>
                        <a:rPr kumimoji="1" lang="ja-JP" altLang="en-US" sz="1600" dirty="0" smtClean="0"/>
                        <a:t>の出自</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en-US" altLang="ja-JP" sz="1600" dirty="0" smtClean="0"/>
                        <a:t>IO</a:t>
                      </a:r>
                      <a:r>
                        <a:rPr kumimoji="1" lang="ja-JP" altLang="en-US" sz="1600" dirty="0" smtClean="0"/>
                        <a:t>の出自</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600" dirty="0" smtClean="0"/>
                        <a:t>生成</a:t>
                      </a:r>
                      <a:r>
                        <a:rPr kumimoji="1" lang="ja-JP" altLang="en-US" sz="1600" dirty="0" smtClean="0"/>
                        <a:t>メソッド名</a:t>
                      </a:r>
                      <a:endParaRPr kumimoji="1" lang="ja-JP" altLang="en-US" sz="1600" dirty="0"/>
                    </a:p>
                  </a:txBody>
                  <a:tcPr anchor="ctr">
                    <a:lnL w="12700" cap="flat" cmpd="sng" algn="ctr">
                      <a:solidFill>
                        <a:schemeClr val="tx1"/>
                      </a:solidFill>
                      <a:prstDash val="solid"/>
                      <a:round/>
                      <a:headEnd type="none" w="med" len="med"/>
                      <a:tailEnd type="none" w="med" len="med"/>
                    </a:lnL>
                  </a:tcPr>
                </a:tc>
              </a:tr>
              <a:tr h="270863">
                <a:tc>
                  <a:txBody>
                    <a:bodyPr/>
                    <a:lstStyle/>
                    <a:p>
                      <a:r>
                        <a:rPr kumimoji="1" lang="ja-JP" altLang="en-US" sz="1600" dirty="0" smtClean="0"/>
                        <a:t>クラス名</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インポートクラス名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 + DO ()</a:t>
                      </a:r>
                    </a:p>
                  </a:txBody>
                  <a:tcPr anchor="ctr">
                    <a:lnL w="12700" cap="flat" cmpd="sng" algn="ctr">
                      <a:solidFill>
                        <a:schemeClr val="tx1"/>
                      </a:solidFill>
                      <a:prstDash val="solid"/>
                      <a:round/>
                      <a:headEnd type="none" w="med" len="med"/>
                      <a:tailEnd type="none" w="med" len="med"/>
                    </a:lnL>
                  </a:tcPr>
                </a:tc>
              </a:tr>
              <a:tr h="270863">
                <a:tc>
                  <a:txBody>
                    <a:bodyPr/>
                    <a:lstStyle/>
                    <a:p>
                      <a:r>
                        <a:rPr kumimoji="1" lang="ja-JP" altLang="en-US" sz="1600" dirty="0" smtClean="0"/>
                        <a:t>フィールド</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a:t>
                      </a:r>
                      <a:r>
                        <a:rPr kumimoji="1" lang="ja-JP" altLang="en-US" sz="1600" baseline="0" dirty="0" smtClean="0"/>
                        <a:t> </a:t>
                      </a:r>
                      <a:r>
                        <a:rPr kumimoji="1" lang="en-US" altLang="ja-JP" sz="1600" dirty="0" smtClean="0"/>
                        <a:t>()</a:t>
                      </a:r>
                    </a:p>
                  </a:txBody>
                  <a:tcPr anchor="ctr">
                    <a:lnL w="12700" cap="flat" cmpd="sng" algn="ctr">
                      <a:solidFill>
                        <a:schemeClr val="tx1"/>
                      </a:solidFill>
                      <a:prstDash val="solid"/>
                      <a:round/>
                      <a:headEnd type="none" w="med" len="med"/>
                      <a:tailEnd type="none" w="med" len="med"/>
                    </a:lnL>
                  </a:tcPr>
                </a:tc>
              </a:tr>
              <a:tr h="270863">
                <a:tc>
                  <a:txBody>
                    <a:bodyPr/>
                    <a:lstStyle/>
                    <a:p>
                      <a:r>
                        <a:rPr kumimoji="1" lang="ja-JP" altLang="en-US" sz="1600" dirty="0" smtClean="0"/>
                        <a:t>フィールド</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 + DO (DO)</a:t>
                      </a:r>
                      <a:endParaRPr kumimoji="1" lang="ja-JP" altLang="en-US" sz="1600" dirty="0"/>
                    </a:p>
                  </a:txBody>
                  <a:tcPr anchor="ctr">
                    <a:lnL w="12700" cap="flat" cmpd="sng" algn="ctr">
                      <a:solidFill>
                        <a:schemeClr val="tx1"/>
                      </a:solidFill>
                      <a:prstDash val="solid"/>
                      <a:round/>
                      <a:headEnd type="none" w="med" len="med"/>
                      <a:tailEnd type="none" w="med" len="med"/>
                    </a:lnL>
                  </a:tcPr>
                </a:tc>
              </a:tr>
              <a:tr h="212690">
                <a:tc>
                  <a:txBody>
                    <a:bodyPr/>
                    <a:lstStyle/>
                    <a:p>
                      <a:r>
                        <a:rPr kumimoji="1" lang="ja-JP" altLang="en-US" sz="900" dirty="0" smtClean="0"/>
                        <a:t>・・・</a:t>
                      </a:r>
                      <a:endParaRPr kumimoji="1" lang="ja-JP" altLang="en-US" sz="9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smtClean="0"/>
                        <a:t>・・・</a:t>
                      </a:r>
                      <a:endParaRPr kumimoji="1" lang="ja-JP" alt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900" dirty="0" smtClean="0"/>
                        <a:t>・・・</a:t>
                      </a:r>
                      <a:endParaRPr kumimoji="1" lang="en-US" altLang="ja-JP" sz="900" dirty="0" smtClean="0"/>
                    </a:p>
                  </a:txBody>
                  <a:tcPr anchor="ctr">
                    <a:lnL w="12700" cap="flat" cmpd="sng" algn="ctr">
                      <a:solidFill>
                        <a:schemeClr val="tx1"/>
                      </a:solidFill>
                      <a:prstDash val="solid"/>
                      <a:round/>
                      <a:headEnd type="none" w="med" len="med"/>
                      <a:tailEnd type="none" w="med" len="med"/>
                    </a:lnL>
                  </a:tcPr>
                </a:tc>
              </a:tr>
            </a:tbl>
          </a:graphicData>
        </a:graphic>
      </p:graphicFrame>
      <p:sp>
        <p:nvSpPr>
          <p:cNvPr id="7" name="テキスト ボックス 6"/>
          <p:cNvSpPr txBox="1"/>
          <p:nvPr/>
        </p:nvSpPr>
        <p:spPr>
          <a:xfrm>
            <a:off x="2051720" y="4386590"/>
            <a:ext cx="4459875"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600" dirty="0" smtClean="0"/>
              <a:t>[2]</a:t>
            </a:r>
            <a:r>
              <a:rPr kumimoji="1" lang="ja-JP" altLang="en-US" sz="1600" dirty="0" smtClean="0"/>
              <a:t>の辞書生成の三つ組抽出ルールを参考に作成</a:t>
            </a:r>
            <a:endParaRPr kumimoji="1" lang="ja-JP" altLang="en-US" sz="1600" dirty="0"/>
          </a:p>
        </p:txBody>
      </p:sp>
    </p:spTree>
    <p:extLst>
      <p:ext uri="{BB962C8B-B14F-4D97-AF65-F5344CB8AC3E}">
        <p14:creationId xmlns:p14="http://schemas.microsoft.com/office/powerpoint/2010/main" val="107181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Step4. </a:t>
            </a:r>
            <a:r>
              <a:rPr kumimoji="1" lang="ja-JP" altLang="en-US" dirty="0" smtClean="0"/>
              <a:t>並び替え</a:t>
            </a:r>
            <a:endParaRPr kumimoji="1" lang="ja-JP" altLang="en-US" dirty="0"/>
          </a:p>
        </p:txBody>
      </p:sp>
      <p:sp>
        <p:nvSpPr>
          <p:cNvPr id="3" name="コンテンツ プレースホルダー 2"/>
          <p:cNvSpPr>
            <a:spLocks noGrp="1"/>
          </p:cNvSpPr>
          <p:nvPr>
            <p:ph idx="1"/>
          </p:nvPr>
        </p:nvSpPr>
        <p:spPr>
          <a:xfrm>
            <a:off x="457200" y="1600200"/>
            <a:ext cx="8291264" cy="4525963"/>
          </a:xfrm>
        </p:spPr>
        <p:txBody>
          <a:bodyPr/>
          <a:lstStyle/>
          <a:p>
            <a:r>
              <a:rPr lang="ja-JP" altLang="en-US" sz="2800" dirty="0" smtClean="0"/>
              <a:t>メソッド名として適切だと考えられる順に並び替える</a:t>
            </a:r>
            <a:endParaRPr lang="en-US" altLang="ja-JP" sz="2800" dirty="0"/>
          </a:p>
          <a:p>
            <a:r>
              <a:rPr lang="ja-JP" altLang="en-US" sz="2800" dirty="0" smtClean="0"/>
              <a:t>以下のような並び替え基準を組み合わせて使用</a:t>
            </a:r>
            <a:endParaRPr lang="en-US" altLang="ja-JP" sz="2800" dirty="0" smtClean="0"/>
          </a:p>
          <a:p>
            <a:pPr lvl="1"/>
            <a:r>
              <a:rPr lang="ja-JP" altLang="en-US" sz="2400" dirty="0" smtClean="0"/>
              <a:t>辞書に複数含まれる三つ組で生成したメソッドが上位</a:t>
            </a:r>
            <a:endParaRPr lang="en-US" altLang="ja-JP" sz="2400" dirty="0" smtClean="0"/>
          </a:p>
          <a:p>
            <a:pPr lvl="1"/>
            <a:r>
              <a:rPr lang="ja-JP" altLang="en-US" sz="2400" dirty="0" smtClean="0"/>
              <a:t>三つ組を元の形に復元する組み合わせのメソッドが</a:t>
            </a:r>
            <a:r>
              <a:rPr lang="ja-JP" altLang="en-US" sz="2400" dirty="0"/>
              <a:t>上位</a:t>
            </a:r>
            <a:endParaRPr lang="en-US" altLang="ja-JP" dirty="0" smtClean="0"/>
          </a:p>
          <a:p>
            <a:r>
              <a:rPr lang="ja-JP" altLang="en-US" sz="2800" dirty="0" smtClean="0"/>
              <a:t>組み合わせ方は辞書生成と別のソースコードで調整</a:t>
            </a:r>
            <a:endParaRPr lang="en-US" altLang="ja-JP" sz="2800" dirty="0" smtClean="0"/>
          </a:p>
          <a:p>
            <a:pPr lvl="1"/>
            <a:r>
              <a:rPr lang="ja-JP" altLang="en-US" sz="2400" dirty="0" smtClean="0"/>
              <a:t>各ファイルで定義されているメソッドが上位に来るように</a:t>
            </a:r>
            <a:endParaRPr kumimoji="1" lang="en-US" altLang="ja-JP" sz="2000" dirty="0" smtClean="0"/>
          </a:p>
        </p:txBody>
      </p:sp>
      <p:graphicFrame>
        <p:nvGraphicFramePr>
          <p:cNvPr id="6" name="表 5"/>
          <p:cNvGraphicFramePr>
            <a:graphicFrameLocks noGrp="1"/>
          </p:cNvGraphicFramePr>
          <p:nvPr>
            <p:extLst>
              <p:ext uri="{D42A27DB-BD31-4B8C-83A1-F6EECF244321}">
                <p14:modId xmlns:p14="http://schemas.microsoft.com/office/powerpoint/2010/main" val="93358817"/>
              </p:ext>
            </p:extLst>
          </p:nvPr>
        </p:nvGraphicFramePr>
        <p:xfrm>
          <a:off x="5473989" y="4669522"/>
          <a:ext cx="2309149" cy="1402080"/>
        </p:xfrm>
        <a:graphic>
          <a:graphicData uri="http://schemas.openxmlformats.org/drawingml/2006/table">
            <a:tbl>
              <a:tblPr firstRow="1" bandRow="1">
                <a:tableStyleId>{616DA210-FB5B-4158-B5E0-FEB733F419BA}</a:tableStyleId>
              </a:tblPr>
              <a:tblGrid>
                <a:gridCol w="2309149"/>
              </a:tblGrid>
              <a:tr h="152855">
                <a:tc>
                  <a:txBody>
                    <a:bodyPr/>
                    <a:lstStyle/>
                    <a:p>
                      <a:pPr algn="ctr"/>
                      <a:r>
                        <a:rPr kumimoji="1" lang="ja-JP" altLang="en-US" sz="1600" dirty="0" smtClean="0"/>
                        <a:t>メソッド名候補リスト</a:t>
                      </a:r>
                      <a:endParaRPr kumimoji="1" lang="ja-JP" altLang="en-US" sz="1600" dirty="0"/>
                    </a:p>
                  </a:txBody>
                  <a:tcPr/>
                </a:tc>
              </a:tr>
              <a:tr h="152855">
                <a:tc>
                  <a:txBody>
                    <a:bodyPr/>
                    <a:lstStyle/>
                    <a:p>
                      <a:pPr algn="ctr"/>
                      <a:r>
                        <a:rPr kumimoji="1" lang="en-US" altLang="ja-JP" sz="1600" dirty="0" err="1" smtClean="0"/>
                        <a:t>findProduct</a:t>
                      </a:r>
                      <a:r>
                        <a:rPr kumimoji="1" lang="en-US" altLang="ja-JP" sz="1600" dirty="0" smtClean="0"/>
                        <a:t>()</a:t>
                      </a:r>
                      <a:endParaRPr kumimoji="1" lang="ja-JP" altLang="en-US" sz="1600" dirty="0"/>
                    </a:p>
                  </a:txBody>
                  <a:tcPr/>
                </a:tc>
              </a:tr>
              <a:tr h="152855">
                <a:tc>
                  <a:txBody>
                    <a:bodyPr/>
                    <a:lstStyle/>
                    <a:p>
                      <a:pPr algn="ctr"/>
                      <a:r>
                        <a:rPr kumimoji="1" lang="ja-JP" altLang="en-US" sz="700" dirty="0" smtClean="0"/>
                        <a:t>・・・</a:t>
                      </a:r>
                      <a:endParaRPr kumimoji="1" lang="ja-JP" altLang="en-US" sz="700" dirty="0"/>
                    </a:p>
                  </a:txBody>
                  <a:tcPr/>
                </a:tc>
              </a:tr>
              <a:tr h="152855">
                <a:tc>
                  <a:txBody>
                    <a:bodyPr/>
                    <a:lstStyle/>
                    <a:p>
                      <a:pPr algn="ctr"/>
                      <a:r>
                        <a:rPr kumimoji="1" lang="en-US" altLang="ja-JP" sz="1600" dirty="0" err="1" smtClean="0"/>
                        <a:t>addProduct</a:t>
                      </a:r>
                      <a:r>
                        <a:rPr kumimoji="1" lang="en-US" altLang="ja-JP" sz="1600" dirty="0" smtClean="0"/>
                        <a:t>(Product)</a:t>
                      </a:r>
                      <a:endParaRPr kumimoji="1" lang="ja-JP" altLang="en-US" sz="1600" dirty="0"/>
                    </a:p>
                  </a:txBody>
                  <a:tcPr/>
                </a:tc>
              </a:tr>
              <a:tr h="152855">
                <a:tc>
                  <a:txBody>
                    <a:bodyPr/>
                    <a:lstStyle/>
                    <a:p>
                      <a:pPr algn="ctr"/>
                      <a:r>
                        <a:rPr kumimoji="1" lang="ja-JP" altLang="en-US" sz="700" dirty="0" smtClean="0"/>
                        <a:t>・・・</a:t>
                      </a:r>
                      <a:endParaRPr kumimoji="1" lang="ja-JP" altLang="en-US" sz="700" dirty="0"/>
                    </a:p>
                  </a:txBody>
                  <a:tcPr/>
                </a:tc>
              </a:tr>
            </a:tbl>
          </a:graphicData>
        </a:graphic>
      </p:graphicFrame>
      <p:sp>
        <p:nvSpPr>
          <p:cNvPr id="15" name="テキスト ボックス 14"/>
          <p:cNvSpPr txBox="1"/>
          <p:nvPr/>
        </p:nvSpPr>
        <p:spPr>
          <a:xfrm>
            <a:off x="5012720" y="6156012"/>
            <a:ext cx="3231688" cy="369332"/>
          </a:xfrm>
          <a:prstGeom prst="rect">
            <a:avLst/>
          </a:prstGeom>
          <a:noFill/>
        </p:spPr>
        <p:txBody>
          <a:bodyPr wrap="square" rtlCol="0">
            <a:spAutoFit/>
          </a:bodyPr>
          <a:lstStyle/>
          <a:p>
            <a:pPr algn="ctr"/>
            <a:r>
              <a:rPr lang="ja-JP" altLang="en-US" b="1" dirty="0"/>
              <a:t>並び替えられた</a:t>
            </a:r>
            <a:r>
              <a:rPr kumimoji="1" lang="ja-JP" altLang="en-US" b="1" dirty="0" smtClean="0"/>
              <a:t>メソッド名リスト</a:t>
            </a:r>
            <a:endParaRPr kumimoji="1" lang="ja-JP" altLang="en-US" b="1" dirty="0"/>
          </a:p>
        </p:txBody>
      </p:sp>
      <p:sp>
        <p:nvSpPr>
          <p:cNvPr id="11" name="スライド番号プレースホルダー 10"/>
          <p:cNvSpPr>
            <a:spLocks noGrp="1"/>
          </p:cNvSpPr>
          <p:nvPr>
            <p:ph type="sldNum" sz="quarter" idx="12"/>
          </p:nvPr>
        </p:nvSpPr>
        <p:spPr/>
        <p:txBody>
          <a:bodyPr/>
          <a:lstStyle/>
          <a:p>
            <a:fld id="{D8657F4F-EEBE-40D0-AA0E-86B01611ED6E}" type="slidenum">
              <a:rPr kumimoji="1" lang="ja-JP" altLang="en-US" smtClean="0"/>
              <a:t>12</a:t>
            </a:fld>
            <a:endParaRPr kumimoji="1" lang="ja-JP" altLang="en-US" dirty="0"/>
          </a:p>
        </p:txBody>
      </p:sp>
      <p:sp>
        <p:nvSpPr>
          <p:cNvPr id="16" name="テキスト ボックス 15"/>
          <p:cNvSpPr txBox="1"/>
          <p:nvPr/>
        </p:nvSpPr>
        <p:spPr>
          <a:xfrm>
            <a:off x="1054106" y="6052646"/>
            <a:ext cx="3024336" cy="369332"/>
          </a:xfrm>
          <a:prstGeom prst="rect">
            <a:avLst/>
          </a:prstGeom>
          <a:noFill/>
        </p:spPr>
        <p:txBody>
          <a:bodyPr wrap="square" rtlCol="0">
            <a:spAutoFit/>
          </a:bodyPr>
          <a:lstStyle/>
          <a:p>
            <a:pPr algn="ctr"/>
            <a:r>
              <a:rPr kumimoji="1" lang="ja-JP" altLang="en-US" b="1" dirty="0" smtClean="0"/>
              <a:t>生成されたメソッド名の集合</a:t>
            </a:r>
            <a:endParaRPr kumimoji="1" lang="ja-JP" altLang="en-US" b="1" dirty="0"/>
          </a:p>
        </p:txBody>
      </p:sp>
      <p:sp>
        <p:nvSpPr>
          <p:cNvPr id="17" name="雲 16"/>
          <p:cNvSpPr/>
          <p:nvPr/>
        </p:nvSpPr>
        <p:spPr>
          <a:xfrm>
            <a:off x="1015603" y="4653136"/>
            <a:ext cx="2836317" cy="136815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p>
          <a:p>
            <a:pPr algn="ctr"/>
            <a:endParaRPr kumimoji="1" lang="ja-JP" altLang="en-US" dirty="0"/>
          </a:p>
        </p:txBody>
      </p:sp>
      <p:sp>
        <p:nvSpPr>
          <p:cNvPr id="18" name="テキスト ボックス 17"/>
          <p:cNvSpPr txBox="1"/>
          <p:nvPr/>
        </p:nvSpPr>
        <p:spPr>
          <a:xfrm>
            <a:off x="1616559" y="4908397"/>
            <a:ext cx="2089376" cy="338554"/>
          </a:xfrm>
          <a:prstGeom prst="rect">
            <a:avLst/>
          </a:prstGeom>
          <a:noFill/>
        </p:spPr>
        <p:txBody>
          <a:bodyPr wrap="square" rtlCol="0">
            <a:spAutoFit/>
          </a:bodyPr>
          <a:lstStyle/>
          <a:p>
            <a:pPr algn="ctr"/>
            <a:r>
              <a:rPr lang="en-US" altLang="ja-JP" sz="1600" dirty="0" err="1" smtClean="0"/>
              <a:t>addProduct</a:t>
            </a:r>
            <a:r>
              <a:rPr lang="en-US" altLang="ja-JP" sz="1600" dirty="0" smtClean="0"/>
              <a:t>(Product)</a:t>
            </a:r>
            <a:endParaRPr lang="en-US" altLang="ja-JP" sz="1600" dirty="0"/>
          </a:p>
        </p:txBody>
      </p:sp>
      <p:sp>
        <p:nvSpPr>
          <p:cNvPr id="19" name="テキスト ボックス 18"/>
          <p:cNvSpPr txBox="1"/>
          <p:nvPr/>
        </p:nvSpPr>
        <p:spPr>
          <a:xfrm>
            <a:off x="1331640" y="5268437"/>
            <a:ext cx="1656184" cy="338554"/>
          </a:xfrm>
          <a:prstGeom prst="rect">
            <a:avLst/>
          </a:prstGeom>
          <a:noFill/>
        </p:spPr>
        <p:txBody>
          <a:bodyPr wrap="square" rtlCol="0">
            <a:spAutoFit/>
          </a:bodyPr>
          <a:lstStyle/>
          <a:p>
            <a:pPr algn="ctr"/>
            <a:r>
              <a:rPr lang="en-US" altLang="ja-JP" sz="1600" dirty="0" err="1" smtClean="0"/>
              <a:t>findProduct</a:t>
            </a:r>
            <a:r>
              <a:rPr lang="en-US" altLang="ja-JP" sz="1600" dirty="0" smtClean="0"/>
              <a:t>()</a:t>
            </a:r>
            <a:endParaRPr lang="ja-JP" altLang="en-US" sz="1600" dirty="0"/>
          </a:p>
        </p:txBody>
      </p:sp>
      <p:sp>
        <p:nvSpPr>
          <p:cNvPr id="20" name="テキスト ボックス 19"/>
          <p:cNvSpPr txBox="1"/>
          <p:nvPr/>
        </p:nvSpPr>
        <p:spPr>
          <a:xfrm>
            <a:off x="2407506" y="5610726"/>
            <a:ext cx="398774" cy="338554"/>
          </a:xfrm>
          <a:prstGeom prst="rect">
            <a:avLst/>
          </a:prstGeom>
          <a:noFill/>
        </p:spPr>
        <p:txBody>
          <a:bodyPr wrap="square" rtlCol="0">
            <a:spAutoFit/>
          </a:bodyPr>
          <a:lstStyle/>
          <a:p>
            <a:r>
              <a:rPr kumimoji="1" lang="en-US" altLang="ja-JP" sz="1600" dirty="0" smtClean="0"/>
              <a:t>…</a:t>
            </a:r>
            <a:endParaRPr kumimoji="1" lang="ja-JP" altLang="en-US" sz="1600" dirty="0"/>
          </a:p>
        </p:txBody>
      </p:sp>
      <p:sp>
        <p:nvSpPr>
          <p:cNvPr id="13" name="右矢印 12"/>
          <p:cNvSpPr/>
          <p:nvPr/>
        </p:nvSpPr>
        <p:spPr>
          <a:xfrm>
            <a:off x="4382291" y="4977172"/>
            <a:ext cx="50405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377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角丸四角形 100"/>
          <p:cNvSpPr/>
          <p:nvPr/>
        </p:nvSpPr>
        <p:spPr>
          <a:xfrm>
            <a:off x="3475025" y="1700808"/>
            <a:ext cx="2357220" cy="4896543"/>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r>
              <a:rPr kumimoji="1" lang="ja-JP" altLang="en-US" sz="2000" b="1" i="1" dirty="0" smtClean="0">
                <a:solidFill>
                  <a:srgbClr val="493BFF"/>
                </a:solidFill>
              </a:rPr>
              <a:t>繰り返し</a:t>
            </a:r>
            <a:endParaRPr kumimoji="1" lang="ja-JP" altLang="en-US" sz="2000" b="1" i="1" dirty="0">
              <a:solidFill>
                <a:srgbClr val="493BFF"/>
              </a:solidFill>
            </a:endParaRPr>
          </a:p>
        </p:txBody>
      </p:sp>
      <p:cxnSp>
        <p:nvCxnSpPr>
          <p:cNvPr id="126" name="直線矢印コネクタ 125"/>
          <p:cNvCxnSpPr/>
          <p:nvPr/>
        </p:nvCxnSpPr>
        <p:spPr>
          <a:xfrm>
            <a:off x="1213424" y="2942256"/>
            <a:ext cx="7399253" cy="39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インタラクション</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13</a:t>
            </a:fld>
            <a:endParaRPr kumimoji="1" lang="ja-JP" altLang="en-US"/>
          </a:p>
        </p:txBody>
      </p:sp>
      <p:pic>
        <p:nvPicPr>
          <p:cNvPr id="53" name="Picture 11" descr="C:\Program Files\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06" y="2572967"/>
            <a:ext cx="746209" cy="70824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矢印コネクタ 69"/>
          <p:cNvCxnSpPr/>
          <p:nvPr/>
        </p:nvCxnSpPr>
        <p:spPr>
          <a:xfrm>
            <a:off x="1285432" y="5552608"/>
            <a:ext cx="7399253" cy="69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直線矢印コネクタ 12"/>
          <p:cNvCxnSpPr>
            <a:stCxn id="52" idx="3"/>
            <a:endCxn id="27" idx="1"/>
          </p:cNvCxnSpPr>
          <p:nvPr/>
        </p:nvCxnSpPr>
        <p:spPr>
          <a:xfrm flipH="1">
            <a:off x="2243330" y="2946179"/>
            <a:ext cx="18008" cy="26233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テキスト ボックス 13"/>
          <p:cNvSpPr txBox="1"/>
          <p:nvPr/>
        </p:nvSpPr>
        <p:spPr>
          <a:xfrm>
            <a:off x="1478943" y="3142709"/>
            <a:ext cx="882988" cy="646331"/>
          </a:xfrm>
          <a:prstGeom prst="rect">
            <a:avLst/>
          </a:prstGeom>
          <a:noFill/>
        </p:spPr>
        <p:txBody>
          <a:bodyPr wrap="square" rtlCol="0">
            <a:spAutoFit/>
          </a:bodyPr>
          <a:lstStyle/>
          <a:p>
            <a:pPr algn="ctr"/>
            <a:r>
              <a:rPr kumimoji="1" lang="ja-JP" altLang="en-US" dirty="0" smtClean="0"/>
              <a:t>ツール</a:t>
            </a:r>
            <a:endParaRPr kumimoji="1" lang="en-US" altLang="ja-JP" dirty="0" smtClean="0"/>
          </a:p>
          <a:p>
            <a:pPr algn="ctr"/>
            <a:r>
              <a:rPr kumimoji="1" lang="ja-JP" altLang="en-US" dirty="0" smtClean="0"/>
              <a:t>起動</a:t>
            </a:r>
            <a:endParaRPr kumimoji="1" lang="ja-JP" altLang="en-US" dirty="0"/>
          </a:p>
        </p:txBody>
      </p:sp>
      <p:sp>
        <p:nvSpPr>
          <p:cNvPr id="19" name="テキスト ボックス 18"/>
          <p:cNvSpPr txBox="1"/>
          <p:nvPr/>
        </p:nvSpPr>
        <p:spPr>
          <a:xfrm>
            <a:off x="336261" y="3281209"/>
            <a:ext cx="877163" cy="369332"/>
          </a:xfrm>
          <a:prstGeom prst="rect">
            <a:avLst/>
          </a:prstGeom>
          <a:noFill/>
        </p:spPr>
        <p:txBody>
          <a:bodyPr wrap="none" rtlCol="0">
            <a:spAutoFit/>
          </a:bodyPr>
          <a:lstStyle/>
          <a:p>
            <a:r>
              <a:rPr kumimoji="1" lang="ja-JP" altLang="en-US" dirty="0" smtClean="0"/>
              <a:t>開発者</a:t>
            </a:r>
            <a:endParaRPr kumimoji="1" lang="ja-JP" altLang="en-US" dirty="0"/>
          </a:p>
        </p:txBody>
      </p:sp>
      <p:sp>
        <p:nvSpPr>
          <p:cNvPr id="71" name="テキスト ボックス 70"/>
          <p:cNvSpPr txBox="1"/>
          <p:nvPr/>
        </p:nvSpPr>
        <p:spPr>
          <a:xfrm>
            <a:off x="331757" y="5861264"/>
            <a:ext cx="835485" cy="369332"/>
          </a:xfrm>
          <a:prstGeom prst="rect">
            <a:avLst/>
          </a:prstGeom>
          <a:noFill/>
        </p:spPr>
        <p:txBody>
          <a:bodyPr wrap="none" rtlCol="0">
            <a:spAutoFit/>
          </a:bodyPr>
          <a:lstStyle/>
          <a:p>
            <a:r>
              <a:rPr kumimoji="1" lang="ja-JP" altLang="en-US" dirty="0" smtClean="0"/>
              <a:t>ツール</a:t>
            </a:r>
            <a:endParaRPr kumimoji="1" lang="ja-JP" altLang="en-US" dirty="0"/>
          </a:p>
        </p:txBody>
      </p:sp>
      <p:cxnSp>
        <p:nvCxnSpPr>
          <p:cNvPr id="72" name="直線矢印コネクタ 71"/>
          <p:cNvCxnSpPr>
            <a:endCxn id="78" idx="1"/>
          </p:cNvCxnSpPr>
          <p:nvPr/>
        </p:nvCxnSpPr>
        <p:spPr>
          <a:xfrm flipV="1">
            <a:off x="3352091" y="2910716"/>
            <a:ext cx="0" cy="26343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3" name="テキスト ボックス 72"/>
          <p:cNvSpPr txBox="1"/>
          <p:nvPr/>
        </p:nvSpPr>
        <p:spPr>
          <a:xfrm>
            <a:off x="2284293" y="4447854"/>
            <a:ext cx="1215816" cy="923330"/>
          </a:xfrm>
          <a:prstGeom prst="rect">
            <a:avLst/>
          </a:prstGeom>
          <a:noFill/>
        </p:spPr>
        <p:txBody>
          <a:bodyPr wrap="square" rtlCol="0">
            <a:spAutoFit/>
          </a:bodyPr>
          <a:lstStyle/>
          <a:p>
            <a:pPr algn="ctr"/>
            <a:r>
              <a:rPr kumimoji="1" lang="ja-JP" altLang="en-US" dirty="0" smtClean="0"/>
              <a:t>メソッド名</a:t>
            </a:r>
            <a:r>
              <a:rPr lang="ja-JP" altLang="en-US" dirty="0" smtClean="0"/>
              <a:t>候補</a:t>
            </a:r>
            <a:endParaRPr lang="en-US" altLang="ja-JP" dirty="0" smtClean="0"/>
          </a:p>
          <a:p>
            <a:pPr algn="ctr"/>
            <a:r>
              <a:rPr lang="ja-JP" altLang="en-US" dirty="0"/>
              <a:t>リスト</a:t>
            </a:r>
            <a:endParaRPr lang="en-US" altLang="ja-JP" dirty="0" smtClean="0"/>
          </a:p>
        </p:txBody>
      </p:sp>
      <p:cxnSp>
        <p:nvCxnSpPr>
          <p:cNvPr id="74" name="直線矢印コネクタ 73"/>
          <p:cNvCxnSpPr>
            <a:stCxn id="78" idx="3"/>
            <a:endCxn id="36" idx="1"/>
          </p:cNvCxnSpPr>
          <p:nvPr/>
        </p:nvCxnSpPr>
        <p:spPr>
          <a:xfrm flipH="1">
            <a:off x="4468597" y="2910716"/>
            <a:ext cx="496" cy="26345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5" name="テキスト ボックス 74"/>
          <p:cNvSpPr txBox="1"/>
          <p:nvPr/>
        </p:nvSpPr>
        <p:spPr>
          <a:xfrm>
            <a:off x="3203848" y="3142709"/>
            <a:ext cx="1403533" cy="1200329"/>
          </a:xfrm>
          <a:prstGeom prst="rect">
            <a:avLst/>
          </a:prstGeom>
          <a:noFill/>
        </p:spPr>
        <p:txBody>
          <a:bodyPr wrap="square" rtlCol="0">
            <a:spAutoFit/>
          </a:bodyPr>
          <a:lstStyle/>
          <a:p>
            <a:pPr algn="ctr"/>
            <a:r>
              <a:rPr lang="ja-JP" altLang="en-US" dirty="0" smtClean="0"/>
              <a:t>メソッド名に使いたい</a:t>
            </a:r>
            <a:endParaRPr lang="en-US" altLang="ja-JP" dirty="0" smtClean="0"/>
          </a:p>
          <a:p>
            <a:pPr algn="ctr"/>
            <a:r>
              <a:rPr lang="ja-JP" altLang="en-US" dirty="0" smtClean="0"/>
              <a:t>単語の一部</a:t>
            </a:r>
            <a:endParaRPr lang="en-US" altLang="ja-JP" dirty="0" smtClean="0"/>
          </a:p>
          <a:p>
            <a:pPr algn="ctr"/>
            <a:r>
              <a:rPr lang="ja-JP" altLang="en-US" dirty="0" smtClean="0"/>
              <a:t>を入力</a:t>
            </a:r>
            <a:endParaRPr kumimoji="1" lang="en-US" altLang="ja-JP" dirty="0" smtClean="0"/>
          </a:p>
        </p:txBody>
      </p:sp>
      <p:sp>
        <p:nvSpPr>
          <p:cNvPr id="27" name="右矢印 26"/>
          <p:cNvSpPr/>
          <p:nvPr/>
        </p:nvSpPr>
        <p:spPr>
          <a:xfrm>
            <a:off x="2243330" y="5430281"/>
            <a:ext cx="1109885" cy="27851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7" name="テキスト ボックス 76"/>
          <p:cNvSpPr txBox="1"/>
          <p:nvPr/>
        </p:nvSpPr>
        <p:spPr>
          <a:xfrm>
            <a:off x="1772961" y="5661248"/>
            <a:ext cx="1580254" cy="646331"/>
          </a:xfrm>
          <a:prstGeom prst="rect">
            <a:avLst/>
          </a:prstGeom>
          <a:noFill/>
        </p:spPr>
        <p:txBody>
          <a:bodyPr wrap="square" rtlCol="0">
            <a:spAutoFit/>
          </a:bodyPr>
          <a:lstStyle/>
          <a:p>
            <a:pPr algn="ctr"/>
            <a:r>
              <a:rPr kumimoji="1" lang="ja-JP" altLang="en-US" dirty="0" smtClean="0"/>
              <a:t>メソッド名候補</a:t>
            </a:r>
            <a:endParaRPr kumimoji="1" lang="en-US" altLang="ja-JP" dirty="0" smtClean="0"/>
          </a:p>
          <a:p>
            <a:pPr algn="ctr"/>
            <a:r>
              <a:rPr kumimoji="1" lang="ja-JP" altLang="en-US" dirty="0" smtClean="0"/>
              <a:t>リスト生成</a:t>
            </a:r>
            <a:endParaRPr kumimoji="1" lang="ja-JP" altLang="en-US" dirty="0"/>
          </a:p>
        </p:txBody>
      </p:sp>
      <p:sp>
        <p:nvSpPr>
          <p:cNvPr id="78" name="右矢印 77"/>
          <p:cNvSpPr/>
          <p:nvPr/>
        </p:nvSpPr>
        <p:spPr>
          <a:xfrm>
            <a:off x="3352091" y="2777328"/>
            <a:ext cx="1117002"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81" name="直線矢印コネクタ 80"/>
          <p:cNvCxnSpPr>
            <a:stCxn id="36" idx="3"/>
            <a:endCxn id="37" idx="1"/>
          </p:cNvCxnSpPr>
          <p:nvPr/>
        </p:nvCxnSpPr>
        <p:spPr>
          <a:xfrm flipV="1">
            <a:off x="5692733" y="2942256"/>
            <a:ext cx="0" cy="26029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2" name="テキスト ボックス 81"/>
          <p:cNvSpPr txBox="1"/>
          <p:nvPr/>
        </p:nvSpPr>
        <p:spPr>
          <a:xfrm>
            <a:off x="4492948" y="4765512"/>
            <a:ext cx="1294626" cy="646331"/>
          </a:xfrm>
          <a:prstGeom prst="rect">
            <a:avLst/>
          </a:prstGeom>
          <a:noFill/>
        </p:spPr>
        <p:txBody>
          <a:bodyPr wrap="square" rtlCol="0">
            <a:spAutoFit/>
          </a:bodyPr>
          <a:lstStyle/>
          <a:p>
            <a:pPr algn="ctr"/>
            <a:r>
              <a:rPr kumimoji="1" lang="ja-JP" altLang="en-US" dirty="0" smtClean="0"/>
              <a:t>絞り込んだ</a:t>
            </a:r>
            <a:endParaRPr kumimoji="1" lang="en-US" altLang="ja-JP" dirty="0" smtClean="0"/>
          </a:p>
          <a:p>
            <a:pPr algn="ctr"/>
            <a:r>
              <a:rPr kumimoji="1" lang="ja-JP" altLang="en-US" dirty="0" smtClean="0"/>
              <a:t>リスト</a:t>
            </a:r>
            <a:endParaRPr kumimoji="1" lang="ja-JP" altLang="en-US" dirty="0"/>
          </a:p>
        </p:txBody>
      </p:sp>
      <p:cxnSp>
        <p:nvCxnSpPr>
          <p:cNvPr id="29" name="直線矢印コネクタ 28"/>
          <p:cNvCxnSpPr>
            <a:stCxn id="37" idx="3"/>
            <a:endCxn id="76" idx="1"/>
          </p:cNvCxnSpPr>
          <p:nvPr/>
        </p:nvCxnSpPr>
        <p:spPr>
          <a:xfrm>
            <a:off x="7416421" y="2942256"/>
            <a:ext cx="0" cy="26365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6336301" y="3079567"/>
            <a:ext cx="1240808" cy="923330"/>
          </a:xfrm>
          <a:prstGeom prst="rect">
            <a:avLst/>
          </a:prstGeom>
          <a:noFill/>
        </p:spPr>
        <p:txBody>
          <a:bodyPr wrap="square" rtlCol="0">
            <a:spAutoFit/>
          </a:bodyPr>
          <a:lstStyle/>
          <a:p>
            <a:pPr algn="ctr"/>
            <a:r>
              <a:rPr kumimoji="1" lang="ja-JP" altLang="en-US" dirty="0" smtClean="0"/>
              <a:t>リストの</a:t>
            </a:r>
            <a:endParaRPr kumimoji="1" lang="en-US" altLang="ja-JP" dirty="0" smtClean="0"/>
          </a:p>
          <a:p>
            <a:pPr algn="ctr"/>
            <a:r>
              <a:rPr kumimoji="1" lang="ja-JP" altLang="en-US" dirty="0" smtClean="0"/>
              <a:t>メソッド名</a:t>
            </a:r>
            <a:endParaRPr kumimoji="1" lang="en-US" altLang="ja-JP" dirty="0" smtClean="0"/>
          </a:p>
          <a:p>
            <a:pPr algn="ctr"/>
            <a:r>
              <a:rPr kumimoji="1" lang="ja-JP" altLang="en-US" dirty="0" smtClean="0"/>
              <a:t>を</a:t>
            </a:r>
            <a:r>
              <a:rPr lang="ja-JP" altLang="en-US" dirty="0" smtClean="0"/>
              <a:t>選択</a:t>
            </a:r>
            <a:endParaRPr kumimoji="1" lang="ja-JP" altLang="en-US" dirty="0"/>
          </a:p>
        </p:txBody>
      </p:sp>
      <p:sp>
        <p:nvSpPr>
          <p:cNvPr id="35" name="テキスト ボックス 34"/>
          <p:cNvSpPr txBox="1"/>
          <p:nvPr/>
        </p:nvSpPr>
        <p:spPr>
          <a:xfrm>
            <a:off x="7026933" y="5708797"/>
            <a:ext cx="1373861" cy="923330"/>
          </a:xfrm>
          <a:prstGeom prst="rect">
            <a:avLst/>
          </a:prstGeom>
          <a:noFill/>
        </p:spPr>
        <p:txBody>
          <a:bodyPr wrap="square" rtlCol="0">
            <a:spAutoFit/>
          </a:bodyPr>
          <a:lstStyle/>
          <a:p>
            <a:pPr algn="ctr"/>
            <a:r>
              <a:rPr kumimoji="1" lang="ja-JP" altLang="en-US" dirty="0" smtClean="0"/>
              <a:t>選択した</a:t>
            </a:r>
            <a:endParaRPr kumimoji="1" lang="en-US" altLang="ja-JP" dirty="0" smtClean="0"/>
          </a:p>
          <a:p>
            <a:pPr algn="ctr"/>
            <a:r>
              <a:rPr kumimoji="1" lang="ja-JP" altLang="en-US" dirty="0" smtClean="0"/>
              <a:t>メソッド候補</a:t>
            </a:r>
            <a:endParaRPr kumimoji="1" lang="en-US" altLang="ja-JP" dirty="0" smtClean="0"/>
          </a:p>
          <a:p>
            <a:pPr algn="ctr"/>
            <a:r>
              <a:rPr kumimoji="1" lang="ja-JP" altLang="en-US" dirty="0" smtClean="0"/>
              <a:t>を</a:t>
            </a:r>
            <a:r>
              <a:rPr lang="ja-JP" altLang="en-US" dirty="0" smtClean="0"/>
              <a:t>挿入</a:t>
            </a:r>
            <a:endParaRPr kumimoji="1" lang="en-US" altLang="ja-JP" dirty="0" smtClean="0"/>
          </a:p>
        </p:txBody>
      </p:sp>
      <p:sp>
        <p:nvSpPr>
          <p:cNvPr id="36" name="右矢印 35"/>
          <p:cNvSpPr/>
          <p:nvPr/>
        </p:nvSpPr>
        <p:spPr>
          <a:xfrm>
            <a:off x="4468597" y="5411844"/>
            <a:ext cx="1224136"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2" name="右矢印 51"/>
          <p:cNvSpPr/>
          <p:nvPr/>
        </p:nvSpPr>
        <p:spPr>
          <a:xfrm>
            <a:off x="1344373" y="2812791"/>
            <a:ext cx="916965"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2" name="正方形/長方形 61"/>
          <p:cNvSpPr/>
          <p:nvPr/>
        </p:nvSpPr>
        <p:spPr>
          <a:xfrm>
            <a:off x="774842" y="4838050"/>
            <a:ext cx="45719" cy="14293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63" name="テキスト ボックス 62"/>
          <p:cNvSpPr txBox="1"/>
          <p:nvPr/>
        </p:nvSpPr>
        <p:spPr>
          <a:xfrm>
            <a:off x="4139952" y="5590014"/>
            <a:ext cx="1944215" cy="646331"/>
          </a:xfrm>
          <a:prstGeom prst="rect">
            <a:avLst/>
          </a:prstGeom>
          <a:noFill/>
        </p:spPr>
        <p:txBody>
          <a:bodyPr wrap="square" rtlCol="0">
            <a:spAutoFit/>
          </a:bodyPr>
          <a:lstStyle/>
          <a:p>
            <a:pPr algn="ctr"/>
            <a:r>
              <a:rPr lang="ja-JP" altLang="en-US" dirty="0"/>
              <a:t>入力</a:t>
            </a:r>
            <a:r>
              <a:rPr lang="ja-JP" altLang="en-US" dirty="0" smtClean="0"/>
              <a:t>された語で</a:t>
            </a:r>
            <a:endParaRPr kumimoji="1" lang="en-US" altLang="ja-JP" dirty="0" smtClean="0"/>
          </a:p>
          <a:p>
            <a:pPr algn="ctr"/>
            <a:r>
              <a:rPr kumimoji="1" lang="ja-JP" altLang="en-US" dirty="0" smtClean="0"/>
              <a:t>リストの絞り込み</a:t>
            </a:r>
            <a:endParaRPr kumimoji="1" lang="ja-JP" altLang="en-US" dirty="0"/>
          </a:p>
        </p:txBody>
      </p:sp>
      <p:sp>
        <p:nvSpPr>
          <p:cNvPr id="64" name="テキスト ボックス 63"/>
          <p:cNvSpPr txBox="1"/>
          <p:nvPr/>
        </p:nvSpPr>
        <p:spPr>
          <a:xfrm>
            <a:off x="5775139" y="2477999"/>
            <a:ext cx="1343224" cy="369332"/>
          </a:xfrm>
          <a:prstGeom prst="rect">
            <a:avLst/>
          </a:prstGeom>
          <a:noFill/>
        </p:spPr>
        <p:txBody>
          <a:bodyPr wrap="square" rtlCol="0">
            <a:spAutoFit/>
          </a:bodyPr>
          <a:lstStyle/>
          <a:p>
            <a:pPr algn="ctr"/>
            <a:r>
              <a:rPr lang="ja-JP" altLang="en-US" dirty="0"/>
              <a:t>リスト閲覧</a:t>
            </a:r>
            <a:endParaRPr kumimoji="1" lang="ja-JP" altLang="en-US" dirty="0"/>
          </a:p>
        </p:txBody>
      </p:sp>
      <p:sp>
        <p:nvSpPr>
          <p:cNvPr id="76" name="右矢印 75"/>
          <p:cNvSpPr/>
          <p:nvPr/>
        </p:nvSpPr>
        <p:spPr>
          <a:xfrm>
            <a:off x="7416421" y="5445441"/>
            <a:ext cx="504056"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16" name="直線コネクタ 115"/>
          <p:cNvCxnSpPr/>
          <p:nvPr/>
        </p:nvCxnSpPr>
        <p:spPr>
          <a:xfrm>
            <a:off x="7128389" y="2264503"/>
            <a:ext cx="0" cy="6797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8" name="直線矢印コネクタ 117"/>
          <p:cNvCxnSpPr/>
          <p:nvPr/>
        </p:nvCxnSpPr>
        <p:spPr>
          <a:xfrm>
            <a:off x="7128389" y="2264503"/>
            <a:ext cx="14842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5" name="右矢印 134"/>
          <p:cNvSpPr/>
          <p:nvPr/>
        </p:nvSpPr>
        <p:spPr>
          <a:xfrm>
            <a:off x="7255309" y="2131115"/>
            <a:ext cx="953200"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6" name="テキスト ボックス 135"/>
          <p:cNvSpPr txBox="1"/>
          <p:nvPr/>
        </p:nvSpPr>
        <p:spPr>
          <a:xfrm>
            <a:off x="6696341" y="1556792"/>
            <a:ext cx="1805909" cy="646331"/>
          </a:xfrm>
          <a:prstGeom prst="rect">
            <a:avLst/>
          </a:prstGeom>
          <a:noFill/>
        </p:spPr>
        <p:txBody>
          <a:bodyPr wrap="square" rtlCol="0">
            <a:spAutoFit/>
          </a:bodyPr>
          <a:lstStyle/>
          <a:p>
            <a:pPr algn="ctr"/>
            <a:r>
              <a:rPr kumimoji="1" lang="ja-JP" altLang="en-US" dirty="0" smtClean="0"/>
              <a:t>リストをヒントに</a:t>
            </a:r>
            <a:endParaRPr kumimoji="1" lang="en-US" altLang="ja-JP" dirty="0" smtClean="0"/>
          </a:p>
          <a:p>
            <a:pPr algn="ctr"/>
            <a:r>
              <a:rPr lang="ja-JP" altLang="en-US" dirty="0"/>
              <a:t>メソッド名</a:t>
            </a:r>
            <a:r>
              <a:rPr lang="ja-JP" altLang="en-US" dirty="0" smtClean="0"/>
              <a:t>を記述</a:t>
            </a:r>
            <a:endParaRPr kumimoji="1" lang="ja-JP" altLang="en-US" dirty="0"/>
          </a:p>
        </p:txBody>
      </p:sp>
      <p:pic>
        <p:nvPicPr>
          <p:cNvPr id="139" name="Picture 3" descr="D:\Users\Akisute\AppData\Local\Microsoft\Windows\Temporary Internet Files\Content.IE5\SEWZDCOQ\MC900250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935971"/>
            <a:ext cx="1148704" cy="951745"/>
          </a:xfrm>
          <a:prstGeom prst="rect">
            <a:avLst/>
          </a:prstGeom>
          <a:noFill/>
          <a:extLst>
            <a:ext uri="{909E8E84-426E-40DD-AFC4-6F175D3DCCD1}">
              <a14:hiddenFill xmlns:a14="http://schemas.microsoft.com/office/drawing/2010/main">
                <a:solidFill>
                  <a:srgbClr val="FFFFFF"/>
                </a:solidFill>
              </a14:hiddenFill>
            </a:ext>
          </a:extLst>
        </p:spPr>
      </p:pic>
      <p:sp>
        <p:nvSpPr>
          <p:cNvPr id="151" name="テキスト ボックス 150"/>
          <p:cNvSpPr txBox="1"/>
          <p:nvPr/>
        </p:nvSpPr>
        <p:spPr>
          <a:xfrm>
            <a:off x="3352091" y="2388301"/>
            <a:ext cx="1343224" cy="369332"/>
          </a:xfrm>
          <a:prstGeom prst="rect">
            <a:avLst/>
          </a:prstGeom>
          <a:noFill/>
        </p:spPr>
        <p:txBody>
          <a:bodyPr wrap="square" rtlCol="0">
            <a:spAutoFit/>
          </a:bodyPr>
          <a:lstStyle/>
          <a:p>
            <a:pPr algn="ctr"/>
            <a:r>
              <a:rPr lang="ja-JP" altLang="en-US" dirty="0"/>
              <a:t>リスト閲覧</a:t>
            </a:r>
            <a:endParaRPr kumimoji="1" lang="ja-JP" altLang="en-US" dirty="0"/>
          </a:p>
        </p:txBody>
      </p:sp>
      <p:cxnSp>
        <p:nvCxnSpPr>
          <p:cNvPr id="152" name="直線矢印コネクタ 151"/>
          <p:cNvCxnSpPr>
            <a:stCxn id="76" idx="3"/>
          </p:cNvCxnSpPr>
          <p:nvPr/>
        </p:nvCxnSpPr>
        <p:spPr>
          <a:xfrm flipV="1">
            <a:off x="7920477" y="2946179"/>
            <a:ext cx="0" cy="2632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9" name="テキスト ボックス 158"/>
          <p:cNvSpPr txBox="1"/>
          <p:nvPr/>
        </p:nvSpPr>
        <p:spPr>
          <a:xfrm>
            <a:off x="7696224" y="4488513"/>
            <a:ext cx="1484288" cy="923330"/>
          </a:xfrm>
          <a:prstGeom prst="rect">
            <a:avLst/>
          </a:prstGeom>
          <a:noFill/>
        </p:spPr>
        <p:txBody>
          <a:bodyPr wrap="square" rtlCol="0">
            <a:spAutoFit/>
          </a:bodyPr>
          <a:lstStyle/>
          <a:p>
            <a:pPr algn="ctr"/>
            <a:r>
              <a:rPr kumimoji="1" lang="ja-JP" altLang="en-US" dirty="0" smtClean="0"/>
              <a:t>メソッドを</a:t>
            </a:r>
            <a:endParaRPr kumimoji="1" lang="en-US" altLang="ja-JP" dirty="0" smtClean="0"/>
          </a:p>
          <a:p>
            <a:pPr algn="ctr"/>
            <a:r>
              <a:rPr lang="ja-JP" altLang="en-US" dirty="0"/>
              <a:t>挿入</a:t>
            </a:r>
            <a:r>
              <a:rPr lang="ja-JP" altLang="en-US" dirty="0" smtClean="0"/>
              <a:t>した</a:t>
            </a:r>
            <a:endParaRPr lang="en-US" altLang="ja-JP" dirty="0" smtClean="0"/>
          </a:p>
          <a:p>
            <a:pPr algn="ctr"/>
            <a:r>
              <a:rPr kumimoji="1" lang="ja-JP" altLang="en-US" dirty="0" smtClean="0"/>
              <a:t>編集画面</a:t>
            </a:r>
            <a:endParaRPr kumimoji="1" lang="ja-JP" altLang="en-US" dirty="0"/>
          </a:p>
        </p:txBody>
      </p:sp>
      <p:sp>
        <p:nvSpPr>
          <p:cNvPr id="37" name="右矢印 36"/>
          <p:cNvSpPr/>
          <p:nvPr/>
        </p:nvSpPr>
        <p:spPr>
          <a:xfrm>
            <a:off x="5692733" y="2808868"/>
            <a:ext cx="1723688"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8" name="右矢印 167"/>
          <p:cNvSpPr/>
          <p:nvPr/>
        </p:nvSpPr>
        <p:spPr>
          <a:xfrm rot="16200000">
            <a:off x="6926054" y="2413278"/>
            <a:ext cx="424490" cy="2667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827434" y="1844824"/>
            <a:ext cx="2274982" cy="646331"/>
          </a:xfrm>
          <a:prstGeom prst="rect">
            <a:avLst/>
          </a:prstGeom>
          <a:noFill/>
        </p:spPr>
        <p:txBody>
          <a:bodyPr wrap="none" rtlCol="0">
            <a:spAutoFit/>
          </a:bodyPr>
          <a:lstStyle/>
          <a:p>
            <a:r>
              <a:rPr kumimoji="1" lang="en-US" altLang="ja-JP" dirty="0" smtClean="0"/>
              <a:t>(</a:t>
            </a:r>
            <a:r>
              <a:rPr kumimoji="1" lang="ja-JP" altLang="en-US" dirty="0" smtClean="0"/>
              <a:t>メソッド名を</a:t>
            </a:r>
            <a:endParaRPr kumimoji="1" lang="en-US" altLang="ja-JP" dirty="0" smtClean="0"/>
          </a:p>
          <a:p>
            <a:r>
              <a:rPr kumimoji="1" lang="ja-JP" altLang="en-US" dirty="0" smtClean="0"/>
              <a:t>記述する位置で起動</a:t>
            </a:r>
            <a:r>
              <a:rPr kumimoji="1" lang="en-US" altLang="ja-JP" dirty="0" smtClean="0"/>
              <a:t>)</a:t>
            </a:r>
            <a:endParaRPr kumimoji="1" lang="ja-JP" altLang="en-US" dirty="0"/>
          </a:p>
        </p:txBody>
      </p:sp>
      <p:sp>
        <p:nvSpPr>
          <p:cNvPr id="5" name="テキスト ボックス 4"/>
          <p:cNvSpPr txBox="1"/>
          <p:nvPr/>
        </p:nvSpPr>
        <p:spPr>
          <a:xfrm>
            <a:off x="934033" y="2407996"/>
            <a:ext cx="2061783" cy="369332"/>
          </a:xfrm>
          <a:prstGeom prst="rect">
            <a:avLst/>
          </a:prstGeom>
          <a:noFill/>
        </p:spPr>
        <p:txBody>
          <a:bodyPr wrap="none" rtlCol="0">
            <a:spAutoFit/>
          </a:bodyPr>
          <a:lstStyle/>
          <a:p>
            <a:r>
              <a:rPr kumimoji="1" lang="ja-JP" altLang="en-US" dirty="0" smtClean="0"/>
              <a:t>ソースコードの記述</a:t>
            </a:r>
            <a:endParaRPr kumimoji="1" lang="ja-JP" altLang="en-US" dirty="0"/>
          </a:p>
        </p:txBody>
      </p:sp>
    </p:spTree>
    <p:extLst>
      <p:ext uri="{BB962C8B-B14F-4D97-AF65-F5344CB8AC3E}">
        <p14:creationId xmlns:p14="http://schemas.microsoft.com/office/powerpoint/2010/main" val="17024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 grpId="0"/>
      <p:bldP spid="73" grpId="0"/>
      <p:bldP spid="75" grpId="0"/>
      <p:bldP spid="27" grpId="0" animBg="1"/>
      <p:bldP spid="77" grpId="0"/>
      <p:bldP spid="78" grpId="0" animBg="1"/>
      <p:bldP spid="82" grpId="0"/>
      <p:bldP spid="30" grpId="0"/>
      <p:bldP spid="35" grpId="0"/>
      <p:bldP spid="36" grpId="0" animBg="1"/>
      <p:bldP spid="52" grpId="0" animBg="1"/>
      <p:bldP spid="63" grpId="0"/>
      <p:bldP spid="64" grpId="0"/>
      <p:bldP spid="76" grpId="0" animBg="1"/>
      <p:bldP spid="135" grpId="0" animBg="1"/>
      <p:bldP spid="136" grpId="0"/>
      <p:bldP spid="151" grpId="0"/>
      <p:bldP spid="159" grpId="0"/>
      <p:bldP spid="37" grpId="0" animBg="1"/>
      <p:bldP spid="168" grpId="0" animBg="1"/>
      <p:bldP spid="3"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a:t>
            </a:r>
            <a:endParaRPr kumimoji="1" lang="ja-JP" altLang="en-US" dirty="0"/>
          </a:p>
        </p:txBody>
      </p:sp>
      <p:sp>
        <p:nvSpPr>
          <p:cNvPr id="3" name="コンテンツ プレースホルダー 2"/>
          <p:cNvSpPr>
            <a:spLocks noGrp="1"/>
          </p:cNvSpPr>
          <p:nvPr>
            <p:ph idx="1"/>
          </p:nvPr>
        </p:nvSpPr>
        <p:spPr/>
        <p:txBody>
          <a:bodyPr/>
          <a:lstStyle/>
          <a:p>
            <a:r>
              <a:rPr lang="ja-JP" altLang="en-US" dirty="0"/>
              <a:t>提案手法は統合開発環境</a:t>
            </a:r>
            <a:r>
              <a:rPr lang="en-US" altLang="ja-JP" dirty="0"/>
              <a:t>Eclipse</a:t>
            </a:r>
            <a:r>
              <a:rPr lang="ja-JP" altLang="en-US" dirty="0"/>
              <a:t>上に実装</a:t>
            </a:r>
            <a:endParaRPr lang="en-US" altLang="ja-JP" dirty="0"/>
          </a:p>
          <a:p>
            <a:pPr lvl="1"/>
            <a:r>
              <a:rPr lang="en-US" altLang="ja-JP" dirty="0"/>
              <a:t>Eclipse</a:t>
            </a:r>
            <a:r>
              <a:rPr lang="ja-JP" altLang="en-US" dirty="0"/>
              <a:t>のコード補完</a:t>
            </a:r>
            <a:r>
              <a:rPr lang="ja-JP" altLang="en-US" dirty="0" smtClean="0"/>
              <a:t>機能</a:t>
            </a:r>
            <a:r>
              <a:rPr lang="en-US" altLang="ja-JP" dirty="0" smtClean="0"/>
              <a:t>(</a:t>
            </a:r>
            <a:r>
              <a:rPr lang="ja-JP" altLang="en-US" dirty="0" smtClean="0"/>
              <a:t>コードアシスト</a:t>
            </a:r>
            <a:r>
              <a:rPr lang="en-US" altLang="ja-JP" dirty="0" smtClean="0"/>
              <a:t>)</a:t>
            </a:r>
            <a:r>
              <a:rPr lang="ja-JP" altLang="en-US" dirty="0" smtClean="0"/>
              <a:t>を利用</a:t>
            </a:r>
            <a:endParaRPr lang="en-US" altLang="ja-JP" dirty="0" smtClean="0"/>
          </a:p>
          <a:p>
            <a:pPr lvl="1"/>
            <a:r>
              <a:rPr lang="ja-JP" altLang="en-US" dirty="0"/>
              <a:t>コードアシスト</a:t>
            </a:r>
            <a:r>
              <a:rPr lang="ja-JP" altLang="en-US" dirty="0" smtClean="0"/>
              <a:t>はソースコード記述中に </a:t>
            </a:r>
            <a:r>
              <a:rPr lang="en-US" altLang="ja-JP" dirty="0" err="1" smtClean="0"/>
              <a:t>Ctrl+Space</a:t>
            </a:r>
            <a:r>
              <a:rPr lang="en-US" altLang="ja-JP" dirty="0" smtClean="0"/>
              <a:t> </a:t>
            </a:r>
            <a:r>
              <a:rPr lang="ja-JP" altLang="en-US" dirty="0" smtClean="0"/>
              <a:t>を入力することで起動する</a:t>
            </a:r>
            <a:endParaRPr lang="en-US" altLang="ja-JP" dirty="0" smtClean="0"/>
          </a:p>
          <a:p>
            <a:r>
              <a:rPr lang="ja-JP" altLang="en-US" dirty="0" smtClean="0"/>
              <a:t>ソースコード上のメソッドを記述できる位置でコードアシストを起動</a:t>
            </a:r>
            <a:endParaRPr lang="en-US" altLang="ja-JP" dirty="0" smtClean="0"/>
          </a:p>
          <a:p>
            <a:pPr lvl="1"/>
            <a:r>
              <a:rPr lang="ja-JP" altLang="en-US" dirty="0" smtClean="0"/>
              <a:t>メソッド名候補リスト一覧が表示される</a:t>
            </a:r>
            <a:endParaRPr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14</a:t>
            </a:fld>
            <a:endParaRPr kumimoji="1" lang="ja-JP" altLang="en-US"/>
          </a:p>
        </p:txBody>
      </p:sp>
    </p:spTree>
    <p:extLst>
      <p:ext uri="{BB962C8B-B14F-4D97-AF65-F5344CB8AC3E}">
        <p14:creationId xmlns:p14="http://schemas.microsoft.com/office/powerpoint/2010/main" val="132572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84784"/>
            <a:ext cx="6875410" cy="5371415"/>
          </a:xfrm>
        </p:spPr>
      </p:pic>
      <p:cxnSp>
        <p:nvCxnSpPr>
          <p:cNvPr id="6" name="直線コネクタ 5"/>
          <p:cNvCxnSpPr/>
          <p:nvPr/>
        </p:nvCxnSpPr>
        <p:spPr>
          <a:xfrm>
            <a:off x="2555776" y="3140968"/>
            <a:ext cx="184913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四角形吹き出し 2"/>
          <p:cNvSpPr/>
          <p:nvPr/>
        </p:nvSpPr>
        <p:spPr>
          <a:xfrm>
            <a:off x="2028649" y="1808820"/>
            <a:ext cx="4752528" cy="648072"/>
          </a:xfrm>
          <a:prstGeom prst="wedgeRectCallout">
            <a:avLst>
              <a:gd name="adj1" fmla="val -20419"/>
              <a:gd name="adj2" fmla="val 10194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err="1" smtClean="0"/>
              <a:t>MethodParameterBuilder</a:t>
            </a:r>
            <a:r>
              <a:rPr kumimoji="1" lang="ja-JP" altLang="en-US" sz="2400" dirty="0" smtClean="0"/>
              <a:t>クラス</a:t>
            </a:r>
            <a:endParaRPr kumimoji="1" lang="ja-JP" altLang="en-US" sz="2400" dirty="0"/>
          </a:p>
        </p:txBody>
      </p:sp>
      <p:sp>
        <p:nvSpPr>
          <p:cNvPr id="8" name="タイトル 7"/>
          <p:cNvSpPr>
            <a:spLocks noGrp="1"/>
          </p:cNvSpPr>
          <p:nvPr>
            <p:ph type="title"/>
          </p:nvPr>
        </p:nvSpPr>
        <p:spPr/>
        <p:txBody>
          <a:bodyPr/>
          <a:lstStyle/>
          <a:p>
            <a:r>
              <a:rPr lang="ja-JP" altLang="en-US" dirty="0" smtClean="0"/>
              <a:t>ツール画面</a:t>
            </a:r>
            <a:r>
              <a:rPr lang="en-US" altLang="ja-JP" dirty="0" smtClean="0"/>
              <a:t/>
            </a:r>
            <a:br>
              <a:rPr lang="en-US" altLang="ja-JP" dirty="0" smtClean="0"/>
            </a:br>
            <a:r>
              <a:rPr kumimoji="1" lang="en-US" altLang="ja-JP" dirty="0" smtClean="0"/>
              <a:t>(</a:t>
            </a:r>
            <a:r>
              <a:rPr kumimoji="1" lang="ja-JP" altLang="en-US" dirty="0" smtClean="0"/>
              <a:t>リスト表示，選択</a:t>
            </a:r>
            <a:r>
              <a:rPr kumimoji="1" lang="en-US" altLang="ja-JP" dirty="0" smtClean="0"/>
              <a:t>)</a:t>
            </a:r>
            <a:endParaRPr kumimoji="1" lang="ja-JP" altLang="en-US" dirty="0"/>
          </a:p>
        </p:txBody>
      </p:sp>
      <p:sp>
        <p:nvSpPr>
          <p:cNvPr id="4" name="スライド番号プレースホルダー 3"/>
          <p:cNvSpPr>
            <a:spLocks noGrp="1"/>
          </p:cNvSpPr>
          <p:nvPr>
            <p:ph type="sldNum" sz="quarter" idx="12"/>
          </p:nvPr>
        </p:nvSpPr>
        <p:spPr>
          <a:xfrm>
            <a:off x="7597526" y="6308725"/>
            <a:ext cx="1150938" cy="288925"/>
          </a:xfrm>
        </p:spPr>
        <p:txBody>
          <a:bodyPr/>
          <a:lstStyle/>
          <a:p>
            <a:fld id="{D8657F4F-EEBE-40D0-AA0E-86B01611ED6E}" type="slidenum">
              <a:rPr kumimoji="1" lang="ja-JP" altLang="en-US" smtClean="0"/>
              <a:t>15</a:t>
            </a:fld>
            <a:endParaRPr kumimoji="1" lang="ja-JP" altLang="en-US"/>
          </a:p>
        </p:txBody>
      </p:sp>
      <p:sp>
        <p:nvSpPr>
          <p:cNvPr id="16" name="テキスト ボックス 15"/>
          <p:cNvSpPr txBox="1"/>
          <p:nvPr/>
        </p:nvSpPr>
        <p:spPr>
          <a:xfrm>
            <a:off x="2785559" y="3861048"/>
            <a:ext cx="161935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000" dirty="0" smtClean="0"/>
              <a:t>カーソル位置</a:t>
            </a:r>
            <a:endParaRPr kumimoji="1" lang="ja-JP" altLang="en-US" sz="2000" dirty="0"/>
          </a:p>
        </p:txBody>
      </p:sp>
      <p:cxnSp>
        <p:nvCxnSpPr>
          <p:cNvPr id="17" name="直線矢印コネクタ 16"/>
          <p:cNvCxnSpPr/>
          <p:nvPr/>
        </p:nvCxnSpPr>
        <p:spPr>
          <a:xfrm flipH="1" flipV="1">
            <a:off x="2483768" y="3717032"/>
            <a:ext cx="301792" cy="2979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正方形/長方形 17"/>
          <p:cNvSpPr/>
          <p:nvPr/>
        </p:nvSpPr>
        <p:spPr>
          <a:xfrm>
            <a:off x="1864233" y="4581128"/>
            <a:ext cx="5400600" cy="12024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メソッドの返り値の型</a:t>
            </a:r>
            <a:r>
              <a:rPr kumimoji="1" lang="en-US" altLang="ja-JP" sz="2400" dirty="0" smtClean="0"/>
              <a:t>void</a:t>
            </a:r>
            <a:r>
              <a:rPr kumimoji="1" lang="ja-JP" altLang="en-US" sz="2400" dirty="0" smtClean="0"/>
              <a:t>を入力した後，</a:t>
            </a:r>
            <a:endParaRPr kumimoji="1" lang="en-US" altLang="ja-JP" sz="2400" dirty="0" smtClean="0"/>
          </a:p>
          <a:p>
            <a:pPr algn="ctr"/>
            <a:r>
              <a:rPr kumimoji="1" lang="en-US" altLang="ja-JP" sz="2400" dirty="0" smtClean="0"/>
              <a:t>Ctrl + Space </a:t>
            </a:r>
            <a:r>
              <a:rPr kumimoji="1" lang="ja-JP" altLang="en-US" sz="2400" dirty="0" smtClean="0"/>
              <a:t>を入力してツールを起動</a:t>
            </a:r>
            <a:endParaRPr kumimoji="1" lang="ja-JP" altLang="en-US" sz="2400"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76" y="1483216"/>
            <a:ext cx="6890315" cy="5383058"/>
          </a:xfrm>
          <a:prstGeom prst="rect">
            <a:avLst/>
          </a:prstGeom>
        </p:spPr>
      </p:pic>
      <p:sp>
        <p:nvSpPr>
          <p:cNvPr id="19" name="テキスト ボックス 18"/>
          <p:cNvSpPr txBox="1"/>
          <p:nvPr/>
        </p:nvSpPr>
        <p:spPr>
          <a:xfrm>
            <a:off x="3491880" y="2708920"/>
            <a:ext cx="489654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smtClean="0"/>
              <a:t>本手法を用いた</a:t>
            </a:r>
            <a:endParaRPr kumimoji="1" lang="en-US" altLang="ja-JP" sz="2400" dirty="0" smtClean="0"/>
          </a:p>
          <a:p>
            <a:pPr algn="ctr"/>
            <a:r>
              <a:rPr lang="ja-JP" altLang="en-US" sz="2400" dirty="0" smtClean="0"/>
              <a:t>メソッド名</a:t>
            </a:r>
            <a:r>
              <a:rPr lang="ja-JP" altLang="en-US" sz="2400" dirty="0"/>
              <a:t>候補</a:t>
            </a:r>
            <a:r>
              <a:rPr kumimoji="1" lang="ja-JP" altLang="en-US" sz="2400" dirty="0" smtClean="0"/>
              <a:t>リストが表示される</a:t>
            </a:r>
            <a:endParaRPr kumimoji="1" lang="ja-JP" altLang="en-US" sz="2400" dirty="0"/>
          </a:p>
        </p:txBody>
      </p:sp>
      <p:sp>
        <p:nvSpPr>
          <p:cNvPr id="20" name="角丸四角形 19"/>
          <p:cNvSpPr/>
          <p:nvPr/>
        </p:nvSpPr>
        <p:spPr>
          <a:xfrm>
            <a:off x="2692912" y="3717032"/>
            <a:ext cx="1663064" cy="2592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563476" y="4743755"/>
            <a:ext cx="3817071"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800" dirty="0" smtClean="0"/>
              <a:t>リストは方向キーで選択</a:t>
            </a:r>
            <a:endParaRPr kumimoji="1" lang="ja-JP" altLang="en-US" sz="2800" dirty="0"/>
          </a:p>
        </p:txBody>
      </p:sp>
      <p:sp>
        <p:nvSpPr>
          <p:cNvPr id="23" name="テキスト ボックス 22"/>
          <p:cNvSpPr txBox="1"/>
          <p:nvPr/>
        </p:nvSpPr>
        <p:spPr>
          <a:xfrm>
            <a:off x="4715876" y="4896155"/>
            <a:ext cx="417660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sz="2800" dirty="0" err="1" smtClean="0"/>
              <a:t>buildParameter</a:t>
            </a:r>
            <a:r>
              <a:rPr kumimoji="1" lang="en-US" altLang="ja-JP" sz="2800" dirty="0" smtClean="0"/>
              <a:t>() </a:t>
            </a:r>
          </a:p>
          <a:p>
            <a:r>
              <a:rPr kumimoji="1" lang="ja-JP" altLang="en-US" sz="2800" dirty="0" smtClean="0"/>
              <a:t>を選択して</a:t>
            </a:r>
            <a:endParaRPr kumimoji="1" lang="en-US" altLang="ja-JP" sz="2800" dirty="0" smtClean="0"/>
          </a:p>
          <a:p>
            <a:r>
              <a:rPr kumimoji="1" lang="en-US" altLang="ja-JP" sz="2800" dirty="0" smtClean="0"/>
              <a:t>Enter</a:t>
            </a:r>
            <a:r>
              <a:rPr kumimoji="1" lang="ja-JP" altLang="en-US" sz="2800" dirty="0" smtClean="0"/>
              <a:t>キーを押すと</a:t>
            </a:r>
            <a:r>
              <a:rPr kumimoji="1" lang="en-US" altLang="ja-JP" sz="2800" dirty="0" smtClean="0"/>
              <a:t>…</a:t>
            </a:r>
            <a:endParaRPr kumimoji="1" lang="ja-JP" altLang="en-US" sz="2800" dirty="0"/>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488227"/>
            <a:ext cx="6877486" cy="5373035"/>
          </a:xfrm>
          <a:prstGeom prst="rect">
            <a:avLst/>
          </a:prstGeom>
        </p:spPr>
      </p:pic>
      <p:sp>
        <p:nvSpPr>
          <p:cNvPr id="24" name="四角形吹き出し 23"/>
          <p:cNvSpPr/>
          <p:nvPr/>
        </p:nvSpPr>
        <p:spPr>
          <a:xfrm>
            <a:off x="2558909" y="2132856"/>
            <a:ext cx="4533371" cy="1068507"/>
          </a:xfrm>
          <a:prstGeom prst="wedgeRectCallout">
            <a:avLst>
              <a:gd name="adj1" fmla="val -30019"/>
              <a:gd name="adj2" fmla="val 772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エディタに</a:t>
            </a:r>
            <a:r>
              <a:rPr kumimoji="1" lang="en-US" altLang="ja-JP" sz="2800" dirty="0" err="1" smtClean="0"/>
              <a:t>buildParameter</a:t>
            </a:r>
            <a:r>
              <a:rPr kumimoji="1" lang="en-US" altLang="ja-JP" sz="2800" dirty="0" smtClean="0"/>
              <a:t>()</a:t>
            </a:r>
            <a:r>
              <a:rPr kumimoji="1" lang="ja-JP" altLang="en-US" sz="2800" dirty="0" smtClean="0"/>
              <a:t>が挿入される</a:t>
            </a:r>
            <a:endParaRPr kumimoji="1" lang="ja-JP" altLang="en-US" sz="2800" dirty="0"/>
          </a:p>
        </p:txBody>
      </p:sp>
    </p:spTree>
    <p:extLst>
      <p:ext uri="{BB962C8B-B14F-4D97-AF65-F5344CB8AC3E}">
        <p14:creationId xmlns:p14="http://schemas.microsoft.com/office/powerpoint/2010/main" val="42913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8" grpId="0" animBg="1"/>
      <p:bldP spid="18" grpId="1" animBg="1"/>
      <p:bldP spid="19" grpId="0" animBg="1"/>
      <p:bldP spid="19" grpId="1" animBg="1"/>
      <p:bldP spid="20" grpId="0" animBg="1"/>
      <p:bldP spid="21" grpId="0" animBg="1"/>
      <p:bldP spid="21" grpId="1" animBg="1"/>
      <p:bldP spid="23" grpId="0" animBg="1"/>
      <p:bldP spid="23" grpId="1"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ツール画面</a:t>
            </a:r>
            <a:r>
              <a:rPr lang="en-US" altLang="ja-JP" dirty="0" smtClean="0"/>
              <a:t/>
            </a:r>
            <a:br>
              <a:rPr lang="en-US" altLang="ja-JP" dirty="0" smtClean="0"/>
            </a:br>
            <a:r>
              <a:rPr kumimoji="1" lang="en-US" altLang="ja-JP" dirty="0" smtClean="0"/>
              <a:t>(</a:t>
            </a:r>
            <a:r>
              <a:rPr lang="ja-JP" altLang="en-US" dirty="0" smtClean="0"/>
              <a:t>リストの絞り込み</a:t>
            </a:r>
            <a:r>
              <a:rPr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16</a:t>
            </a:fld>
            <a:endParaRPr kumimoji="1" lang="ja-JP" altLang="en-US"/>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192" y="1484784"/>
            <a:ext cx="6877715" cy="5373216"/>
          </a:xfrm>
        </p:spPr>
      </p:pic>
      <p:sp>
        <p:nvSpPr>
          <p:cNvPr id="11" name="円/楕円 10"/>
          <p:cNvSpPr/>
          <p:nvPr/>
        </p:nvSpPr>
        <p:spPr>
          <a:xfrm>
            <a:off x="6614578" y="3766346"/>
            <a:ext cx="360040" cy="43204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6" name="テキスト ボックス 15"/>
          <p:cNvSpPr txBox="1"/>
          <p:nvPr/>
        </p:nvSpPr>
        <p:spPr>
          <a:xfrm>
            <a:off x="2328310" y="2582812"/>
            <a:ext cx="4716356" cy="107721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3200" dirty="0" smtClean="0"/>
              <a:t>開発者が</a:t>
            </a:r>
            <a:r>
              <a:rPr kumimoji="1" lang="en-US" altLang="ja-JP" sz="3200" dirty="0" smtClean="0"/>
              <a:t>Stock</a:t>
            </a:r>
            <a:r>
              <a:rPr kumimoji="1" lang="ja-JP" altLang="en-US" sz="3200" dirty="0" smtClean="0"/>
              <a:t>を使用した</a:t>
            </a:r>
            <a:endParaRPr kumimoji="1" lang="en-US" altLang="ja-JP" sz="3200" dirty="0" smtClean="0"/>
          </a:p>
          <a:p>
            <a:r>
              <a:rPr kumimoji="1" lang="ja-JP" altLang="en-US" sz="3200" dirty="0" smtClean="0"/>
              <a:t>メソッド名を記述したい</a:t>
            </a:r>
            <a:endParaRPr kumimoji="1" lang="ja-JP" altLang="en-US" sz="3200" dirty="0"/>
          </a:p>
        </p:txBody>
      </p:sp>
      <p:sp>
        <p:nvSpPr>
          <p:cNvPr id="6" name="四角形吹き出し 5"/>
          <p:cNvSpPr/>
          <p:nvPr/>
        </p:nvSpPr>
        <p:spPr>
          <a:xfrm>
            <a:off x="4283968" y="4581128"/>
            <a:ext cx="4464496" cy="1008112"/>
          </a:xfrm>
          <a:prstGeom prst="wedgeRectCallout">
            <a:avLst>
              <a:gd name="adj1" fmla="val 9225"/>
              <a:gd name="adj2" fmla="val -75352"/>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dirty="0" smtClean="0"/>
              <a:t>リストが非常に長く</a:t>
            </a:r>
            <a:endParaRPr kumimoji="1" lang="en-US" altLang="ja-JP" sz="2400" dirty="0" smtClean="0"/>
          </a:p>
          <a:p>
            <a:pPr algn="ctr"/>
            <a:r>
              <a:rPr lang="ja-JP" altLang="en-US" sz="2400" dirty="0"/>
              <a:t>目的</a:t>
            </a:r>
            <a:r>
              <a:rPr lang="ja-JP" altLang="en-US" sz="2400" dirty="0" smtClean="0"/>
              <a:t>の</a:t>
            </a:r>
            <a:r>
              <a:rPr lang="ja-JP" altLang="en-US" sz="2400" dirty="0"/>
              <a:t>メソッド</a:t>
            </a:r>
            <a:r>
              <a:rPr lang="ja-JP" altLang="en-US" sz="2400" dirty="0" smtClean="0"/>
              <a:t>を</a:t>
            </a:r>
            <a:r>
              <a:rPr lang="ja-JP" altLang="en-US" sz="2400" dirty="0"/>
              <a:t>探すの</a:t>
            </a:r>
            <a:r>
              <a:rPr lang="ja-JP" altLang="en-US" sz="2400" dirty="0" smtClean="0"/>
              <a:t>が</a:t>
            </a:r>
            <a:r>
              <a:rPr lang="ja-JP" altLang="en-US" sz="2400" dirty="0"/>
              <a:t>難しい</a:t>
            </a:r>
            <a:endParaRPr kumimoji="1" lang="ja-JP" altLang="en-US" sz="2400" dirty="0"/>
          </a:p>
        </p:txBody>
      </p:sp>
      <p:sp>
        <p:nvSpPr>
          <p:cNvPr id="17" name="テキスト ボックス 16"/>
          <p:cNvSpPr txBox="1"/>
          <p:nvPr/>
        </p:nvSpPr>
        <p:spPr>
          <a:xfrm>
            <a:off x="1954279" y="5733256"/>
            <a:ext cx="5110694" cy="523220"/>
          </a:xfrm>
          <a:prstGeom prst="rect">
            <a:avLst/>
          </a:prstGeom>
          <a:solidFill>
            <a:srgbClr val="FFC000"/>
          </a:solidFill>
        </p:spPr>
        <p:txBody>
          <a:bodyPr wrap="none" rtlCol="0">
            <a:spAutoFit/>
          </a:bodyPr>
          <a:lstStyle/>
          <a:p>
            <a:pPr algn="ctr"/>
            <a:r>
              <a:rPr kumimoji="1" lang="ja-JP" altLang="en-US" sz="2800" dirty="0" smtClean="0"/>
              <a:t>リストの絞り込み機能を利用する</a:t>
            </a:r>
            <a:endParaRPr kumimoji="1" lang="ja-JP" altLang="en-US" sz="2800" dirty="0"/>
          </a:p>
        </p:txBody>
      </p:sp>
      <p:sp>
        <p:nvSpPr>
          <p:cNvPr id="8" name="テキスト ボックス 7"/>
          <p:cNvSpPr txBox="1"/>
          <p:nvPr/>
        </p:nvSpPr>
        <p:spPr>
          <a:xfrm>
            <a:off x="2578379" y="1772816"/>
            <a:ext cx="4216219"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3200" dirty="0" smtClean="0"/>
              <a:t>ツール起動直後の状態</a:t>
            </a:r>
            <a:endParaRPr kumimoji="1" lang="ja-JP" altLang="en-US" sz="3200" dirty="0"/>
          </a:p>
        </p:txBody>
      </p:sp>
      <p:sp>
        <p:nvSpPr>
          <p:cNvPr id="9" name="テキスト ボックス 8"/>
          <p:cNvSpPr txBox="1"/>
          <p:nvPr/>
        </p:nvSpPr>
        <p:spPr>
          <a:xfrm>
            <a:off x="3686435" y="2586806"/>
            <a:ext cx="184537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3200" dirty="0" smtClean="0"/>
              <a:t>‘s’ </a:t>
            </a:r>
            <a:r>
              <a:rPr kumimoji="1" lang="ja-JP" altLang="en-US" sz="3200" dirty="0" smtClean="0"/>
              <a:t>を入力</a:t>
            </a:r>
            <a:endParaRPr kumimoji="1" lang="ja-JP" altLang="en-US" sz="3200"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73" y="1492974"/>
            <a:ext cx="6878823" cy="5374080"/>
          </a:xfrm>
          <a:prstGeom prst="rect">
            <a:avLst/>
          </a:prstGeom>
        </p:spPr>
      </p:pic>
      <p:sp>
        <p:nvSpPr>
          <p:cNvPr id="12" name="四角形吹き出し 11"/>
          <p:cNvSpPr/>
          <p:nvPr/>
        </p:nvSpPr>
        <p:spPr>
          <a:xfrm>
            <a:off x="1886234" y="2586806"/>
            <a:ext cx="5566085" cy="770186"/>
          </a:xfrm>
          <a:prstGeom prst="wedgeRectCallout">
            <a:avLst>
              <a:gd name="adj1" fmla="val -27404"/>
              <a:gd name="adj2" fmla="val 9354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800" dirty="0"/>
              <a:t>‘s’ </a:t>
            </a:r>
            <a:r>
              <a:rPr lang="ja-JP" altLang="en-US" sz="2800" dirty="0"/>
              <a:t>が含まれた</a:t>
            </a:r>
            <a:r>
              <a:rPr lang="ja-JP" altLang="en-US" sz="2800" dirty="0" smtClean="0"/>
              <a:t>メソッド名のリスト</a:t>
            </a:r>
            <a:endParaRPr lang="ja-JP" altLang="en-US" sz="2800" dirty="0"/>
          </a:p>
        </p:txBody>
      </p:sp>
      <p:sp>
        <p:nvSpPr>
          <p:cNvPr id="13" name="角丸四角形 12"/>
          <p:cNvSpPr/>
          <p:nvPr/>
        </p:nvSpPr>
        <p:spPr>
          <a:xfrm>
            <a:off x="2419415" y="3704036"/>
            <a:ext cx="2275132" cy="2592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004048" y="4581128"/>
            <a:ext cx="3239990" cy="1384995"/>
          </a:xfrm>
          <a:prstGeom prst="rect">
            <a:avLst/>
          </a:prstGeom>
          <a:solidFill>
            <a:srgbClr val="FFC000"/>
          </a:solidFill>
        </p:spPr>
        <p:txBody>
          <a:bodyPr wrap="none" rtlCol="0">
            <a:spAutoFit/>
          </a:bodyPr>
          <a:lstStyle/>
          <a:p>
            <a:r>
              <a:rPr kumimoji="1" lang="ja-JP" altLang="en-US" sz="2800" dirty="0" smtClean="0"/>
              <a:t>文字列入力によって</a:t>
            </a:r>
            <a:endParaRPr kumimoji="1" lang="en-US" altLang="ja-JP" sz="2800" dirty="0" smtClean="0"/>
          </a:p>
          <a:p>
            <a:r>
              <a:rPr kumimoji="1" lang="ja-JP" altLang="en-US" sz="2800" dirty="0" smtClean="0"/>
              <a:t>インクリメンタルに</a:t>
            </a:r>
            <a:endParaRPr kumimoji="1" lang="en-US" altLang="ja-JP" sz="2800" dirty="0" smtClean="0"/>
          </a:p>
          <a:p>
            <a:r>
              <a:rPr lang="ja-JP" altLang="en-US" sz="2800" dirty="0"/>
              <a:t>リスト</a:t>
            </a:r>
            <a:r>
              <a:rPr lang="ja-JP" altLang="en-US" sz="2800" dirty="0" smtClean="0"/>
              <a:t>を</a:t>
            </a:r>
            <a:r>
              <a:rPr lang="ja-JP" altLang="en-US" sz="2800" dirty="0"/>
              <a:t>絞り込める</a:t>
            </a:r>
            <a:endParaRPr kumimoji="1" lang="ja-JP" altLang="en-US" sz="2800" dirty="0"/>
          </a:p>
        </p:txBody>
      </p:sp>
      <p:sp>
        <p:nvSpPr>
          <p:cNvPr id="14" name="テキスト ボックス 13"/>
          <p:cNvSpPr txBox="1"/>
          <p:nvPr/>
        </p:nvSpPr>
        <p:spPr>
          <a:xfrm>
            <a:off x="5339877" y="4650869"/>
            <a:ext cx="2568332" cy="95410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2800" dirty="0" smtClean="0"/>
              <a:t>‘stack’</a:t>
            </a:r>
            <a:r>
              <a:rPr lang="ja-JP" altLang="en-US" sz="2800" dirty="0" smtClean="0"/>
              <a:t>の単語を</a:t>
            </a:r>
            <a:endParaRPr lang="en-US" altLang="ja-JP" sz="2800" dirty="0" smtClean="0"/>
          </a:p>
          <a:p>
            <a:r>
              <a:rPr lang="ja-JP" altLang="en-US" sz="2800" dirty="0" smtClean="0"/>
              <a:t>入力していき</a:t>
            </a:r>
            <a:r>
              <a:rPr lang="en-US" altLang="ja-JP" sz="2800" dirty="0" smtClean="0"/>
              <a:t>…</a:t>
            </a:r>
            <a:endParaRPr kumimoji="1" lang="ja-JP" altLang="en-US" sz="28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73" y="1492974"/>
            <a:ext cx="6867233" cy="5365026"/>
          </a:xfrm>
          <a:prstGeom prst="rect">
            <a:avLst/>
          </a:prstGeom>
        </p:spPr>
      </p:pic>
      <p:sp>
        <p:nvSpPr>
          <p:cNvPr id="20" name="四角形吹き出し 19"/>
          <p:cNvSpPr/>
          <p:nvPr/>
        </p:nvSpPr>
        <p:spPr>
          <a:xfrm>
            <a:off x="2289206" y="2357590"/>
            <a:ext cx="6171225" cy="831609"/>
          </a:xfrm>
          <a:prstGeom prst="wedgeRectCallout">
            <a:avLst>
              <a:gd name="adj1" fmla="val -21380"/>
              <a:gd name="adj2" fmla="val 8854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smtClean="0"/>
              <a:t>リストが十分に短くなったら</a:t>
            </a:r>
            <a:r>
              <a:rPr lang="ja-JP" altLang="en-US" sz="2800" dirty="0"/>
              <a:t>選択する</a:t>
            </a:r>
            <a:endParaRPr lang="en-US" altLang="ja-JP" sz="2800" dirty="0" smtClean="0"/>
          </a:p>
        </p:txBody>
      </p:sp>
      <p:sp>
        <p:nvSpPr>
          <p:cNvPr id="21" name="角丸四角形 20"/>
          <p:cNvSpPr/>
          <p:nvPr/>
        </p:nvSpPr>
        <p:spPr>
          <a:xfrm>
            <a:off x="2974739" y="3694642"/>
            <a:ext cx="2088232" cy="10085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55473" y="4882156"/>
            <a:ext cx="6912768" cy="1427164"/>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このように，リストの絞り込みを行うことで</a:t>
            </a:r>
            <a:endParaRPr kumimoji="1" lang="en-US" altLang="ja-JP" sz="2800" dirty="0" smtClean="0"/>
          </a:p>
          <a:p>
            <a:pPr algn="ctr"/>
            <a:r>
              <a:rPr kumimoji="1" lang="ja-JP" altLang="en-US" sz="2800" dirty="0" smtClean="0"/>
              <a:t>使用したい単語を含んだメソッド名を</a:t>
            </a:r>
            <a:endParaRPr kumimoji="1" lang="en-US" altLang="ja-JP" sz="2800" dirty="0" smtClean="0"/>
          </a:p>
          <a:p>
            <a:pPr algn="ctr"/>
            <a:r>
              <a:rPr kumimoji="1" lang="ja-JP" altLang="en-US" sz="2800" dirty="0" smtClean="0"/>
              <a:t>簡単に選択することができる</a:t>
            </a:r>
            <a:endParaRPr kumimoji="1" lang="ja-JP" altLang="en-US" sz="2800" dirty="0"/>
          </a:p>
        </p:txBody>
      </p:sp>
    </p:spTree>
    <p:extLst>
      <p:ext uri="{BB962C8B-B14F-4D97-AF65-F5344CB8AC3E}">
        <p14:creationId xmlns:p14="http://schemas.microsoft.com/office/powerpoint/2010/main" val="38024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6" grpId="0" animBg="1"/>
      <p:bldP spid="6" grpId="1" animBg="1"/>
      <p:bldP spid="17" grpId="0" animBg="1"/>
      <p:bldP spid="17" grpId="1" animBg="1"/>
      <p:bldP spid="8" grpId="0" animBg="1"/>
      <p:bldP spid="9" grpId="0" animBg="1"/>
      <p:bldP spid="12" grpId="0" animBg="1"/>
      <p:bldP spid="13" grpId="0" animBg="1"/>
      <p:bldP spid="19" grpId="0" animBg="1"/>
      <p:bldP spid="19" grpId="1" animBg="1"/>
      <p:bldP spid="14" grpId="0" animBg="1"/>
      <p:bldP spid="14" grpId="1" animBg="1"/>
      <p:bldP spid="20" grpId="0" animBg="1"/>
      <p:bldP spid="21"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endParaRPr kumimoji="1" lang="ja-JP" altLang="en-US" dirty="0"/>
          </a:p>
        </p:txBody>
      </p:sp>
      <p:sp>
        <p:nvSpPr>
          <p:cNvPr id="3" name="コンテンツ プレースホルダー 2"/>
          <p:cNvSpPr>
            <a:spLocks noGrp="1"/>
          </p:cNvSpPr>
          <p:nvPr>
            <p:ph idx="1"/>
          </p:nvPr>
        </p:nvSpPr>
        <p:spPr>
          <a:xfrm>
            <a:off x="457200" y="1600200"/>
            <a:ext cx="8363272" cy="4637112"/>
          </a:xfrm>
        </p:spPr>
        <p:txBody>
          <a:bodyPr/>
          <a:lstStyle/>
          <a:p>
            <a:r>
              <a:rPr kumimoji="1" lang="ja-JP" altLang="en-US" dirty="0" smtClean="0"/>
              <a:t>目的</a:t>
            </a:r>
            <a:endParaRPr lang="en-US" altLang="ja-JP" dirty="0"/>
          </a:p>
          <a:p>
            <a:pPr lvl="1"/>
            <a:r>
              <a:rPr kumimoji="1" lang="ja-JP" altLang="en-US" dirty="0" smtClean="0"/>
              <a:t>本ツールで適切なメソッドの命名を行えるか調査</a:t>
            </a:r>
            <a:endParaRPr kumimoji="1" lang="en-US" altLang="ja-JP" dirty="0" smtClean="0"/>
          </a:p>
          <a:p>
            <a:r>
              <a:rPr lang="ja-JP" altLang="en-US" dirty="0" smtClean="0"/>
              <a:t>方法</a:t>
            </a:r>
            <a:endParaRPr kumimoji="1" lang="en-US" altLang="ja-JP" dirty="0" smtClean="0"/>
          </a:p>
          <a:p>
            <a:pPr lvl="1"/>
            <a:r>
              <a:rPr lang="ja-JP" altLang="en-US" dirty="0" smtClean="0"/>
              <a:t>広く使われているアプリケーションのソースコード</a:t>
            </a:r>
            <a:r>
              <a:rPr lang="ja-JP" altLang="en-US" dirty="0"/>
              <a:t>からメソッド名などを</a:t>
            </a:r>
            <a:r>
              <a:rPr lang="ja-JP" altLang="en-US" dirty="0" smtClean="0"/>
              <a:t>削除</a:t>
            </a:r>
            <a:endParaRPr lang="en-US" altLang="ja-JP" dirty="0" smtClean="0"/>
          </a:p>
          <a:p>
            <a:pPr lvl="1"/>
            <a:r>
              <a:rPr lang="ja-JP" altLang="en-US" dirty="0"/>
              <a:t>削除した</a:t>
            </a:r>
            <a:r>
              <a:rPr lang="ja-JP" altLang="en-US" dirty="0" smtClean="0"/>
              <a:t>メソッド名</a:t>
            </a:r>
            <a:r>
              <a:rPr lang="ja-JP" altLang="en-US" dirty="0"/>
              <a:t>を被験者が推測</a:t>
            </a:r>
            <a:r>
              <a:rPr lang="ja-JP" altLang="en-US" dirty="0" smtClean="0"/>
              <a:t>し解答</a:t>
            </a:r>
            <a:endParaRPr lang="en-US" altLang="ja-JP" dirty="0" smtClean="0"/>
          </a:p>
          <a:p>
            <a:r>
              <a:rPr lang="ja-JP" altLang="en-US" dirty="0"/>
              <a:t>評価</a:t>
            </a:r>
            <a:r>
              <a:rPr lang="ja-JP" altLang="en-US" dirty="0" smtClean="0"/>
              <a:t>基準</a:t>
            </a:r>
            <a:endParaRPr lang="en-US" altLang="ja-JP" dirty="0" smtClean="0"/>
          </a:p>
          <a:p>
            <a:pPr lvl="1"/>
            <a:r>
              <a:rPr lang="ja-JP" altLang="en-US" dirty="0" smtClean="0"/>
              <a:t>ツールの有無で正解率に変化があるか比較</a:t>
            </a:r>
            <a:endParaRPr lang="en-US" altLang="ja-JP" dirty="0" smtClean="0"/>
          </a:p>
          <a:p>
            <a:pPr lvl="1"/>
            <a:r>
              <a:rPr lang="ja-JP" altLang="en-US" dirty="0"/>
              <a:t>アンケートで被験者の主観的な意見</a:t>
            </a:r>
            <a:r>
              <a:rPr lang="ja-JP" altLang="en-US" dirty="0" smtClean="0"/>
              <a:t>を収集</a:t>
            </a:r>
            <a:endParaRPr lang="en-US" altLang="ja-JP" dirty="0" smtClean="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17</a:t>
            </a:fld>
            <a:endParaRPr kumimoji="1" lang="ja-JP" altLang="en-US"/>
          </a:p>
        </p:txBody>
      </p:sp>
    </p:spTree>
    <p:extLst>
      <p:ext uri="{BB962C8B-B14F-4D97-AF65-F5344CB8AC3E}">
        <p14:creationId xmlns:p14="http://schemas.microsoft.com/office/powerpoint/2010/main" val="327833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cument"/>
          <p:cNvSpPr txBox="1">
            <a:spLocks noEditPoints="1" noChangeArrowheads="1"/>
          </p:cNvSpPr>
          <p:nvPr/>
        </p:nvSpPr>
        <p:spPr bwMode="auto">
          <a:xfrm>
            <a:off x="3818726" y="1623672"/>
            <a:ext cx="4917232" cy="4525963"/>
          </a:xfrm>
          <a:prstGeom prst="foldedCorner">
            <a:avLst/>
          </a:prstGeom>
          <a:solidFill>
            <a:schemeClr val="accent5">
              <a:tint val="50000"/>
              <a:satMod val="300000"/>
            </a:schemeClr>
          </a:solidFill>
          <a:ln w="9525" cap="flat" cmpd="sng" algn="ctr">
            <a:solidFill>
              <a:schemeClr val="accent5">
                <a:shade val="95000"/>
                <a:satMod val="105000"/>
              </a:schemeClr>
            </a:solidFill>
            <a:prstDash val="solid"/>
            <a:miter lim="800000"/>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dk1"/>
                </a:solidFill>
                <a:latin typeface="+mn-lt"/>
                <a:ea typeface="+mn-ea"/>
                <a:cs typeface="+mn-cs"/>
              </a:defRPr>
            </a:lvl9pPr>
          </a:lstStyle>
          <a:p>
            <a:pPr marL="0" indent="0">
              <a:buFontTx/>
              <a:buNone/>
            </a:pPr>
            <a:r>
              <a:rPr lang="en-US" altLang="ja-JP" sz="1400" b="1" dirty="0" smtClean="0">
                <a:solidFill>
                  <a:srgbClr val="CC00FF"/>
                </a:solidFill>
                <a:latin typeface="Consolas" pitchFamily="49" charset="0"/>
                <a:cs typeface="Consolas" pitchFamily="49" charset="0"/>
              </a:rPr>
              <a:t>public class</a:t>
            </a:r>
            <a:r>
              <a:rPr lang="en-US" altLang="ja-JP" sz="1400" dirty="0" smtClean="0">
                <a:latin typeface="Consolas" pitchFamily="49" charset="0"/>
                <a:cs typeface="Consolas" pitchFamily="49" charset="0"/>
              </a:rPr>
              <a:t> Stock </a:t>
            </a:r>
            <a:r>
              <a:rPr lang="en-US" altLang="ja-JP" sz="1400" b="1" dirty="0" smtClean="0">
                <a:solidFill>
                  <a:srgbClr val="CC00FF"/>
                </a:solidFill>
                <a:latin typeface="Consolas" pitchFamily="49" charset="0"/>
                <a:cs typeface="Consolas" pitchFamily="49" charset="0"/>
              </a:rPr>
              <a:t>extends</a:t>
            </a:r>
            <a:r>
              <a:rPr lang="en-US" altLang="ja-JP" sz="1400" dirty="0" smtClean="0">
                <a:latin typeface="Consolas" pitchFamily="49" charset="0"/>
                <a:cs typeface="Consolas" pitchFamily="49" charset="0"/>
              </a:rPr>
              <a:t> </a:t>
            </a:r>
            <a:r>
              <a:rPr lang="en-US" altLang="ja-JP" sz="1400" dirty="0" err="1" smtClean="0">
                <a:latin typeface="Consolas" pitchFamily="49" charset="0"/>
                <a:cs typeface="Consolas" pitchFamily="49" charset="0"/>
              </a:rPr>
              <a:t>AbstractStock</a:t>
            </a:r>
            <a:r>
              <a:rPr lang="en-US" altLang="ja-JP" sz="1400" dirty="0" smtClean="0">
                <a:latin typeface="Consolas" pitchFamily="49" charset="0"/>
                <a:cs typeface="Consolas" pitchFamily="49" charset="0"/>
              </a:rPr>
              <a:t> {</a:t>
            </a:r>
          </a:p>
          <a:p>
            <a:pPr marL="0" indent="0">
              <a:buFontTx/>
              <a:buNone/>
            </a:pPr>
            <a:r>
              <a:rPr lang="en-US" altLang="ja-JP" sz="1400" dirty="0" smtClean="0">
                <a:latin typeface="Consolas" pitchFamily="49" charset="0"/>
                <a:cs typeface="Consolas" pitchFamily="49" charset="0"/>
              </a:rPr>
              <a:t>  </a:t>
            </a:r>
            <a:r>
              <a:rPr lang="en-US" altLang="ja-JP" sz="1400" dirty="0" err="1" smtClean="0">
                <a:solidFill>
                  <a:schemeClr val="tx1"/>
                </a:solidFill>
                <a:latin typeface="Consolas" pitchFamily="49" charset="0"/>
                <a:cs typeface="Consolas" pitchFamily="49" charset="0"/>
              </a:rPr>
              <a:t>ProductList</a:t>
            </a:r>
            <a:r>
              <a:rPr lang="en-US" altLang="ja-JP" sz="1400" dirty="0" smtClean="0">
                <a:solidFill>
                  <a:srgbClr val="3121FF"/>
                </a:solidFill>
                <a:latin typeface="Consolas" pitchFamily="49" charset="0"/>
                <a:cs typeface="Consolas" pitchFamily="49" charset="0"/>
              </a:rPr>
              <a:t> products;</a:t>
            </a: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r>
              <a:rPr lang="en-US" altLang="ja-JP" sz="1400" dirty="0" smtClean="0">
                <a:latin typeface="Consolas" pitchFamily="49" charset="0"/>
                <a:cs typeface="Consolas" pitchFamily="49" charset="0"/>
              </a:rPr>
              <a:t>  </a:t>
            </a:r>
            <a:r>
              <a:rPr lang="en-US" altLang="ja-JP" sz="1400" b="1" dirty="0" smtClean="0">
                <a:solidFill>
                  <a:srgbClr val="CC00FF"/>
                </a:solidFill>
                <a:latin typeface="Consolas" pitchFamily="49" charset="0"/>
                <a:cs typeface="Consolas" pitchFamily="49" charset="0"/>
              </a:rPr>
              <a:t>public static void </a:t>
            </a:r>
            <a:r>
              <a:rPr lang="en-US" altLang="ja-JP" sz="1400" dirty="0" smtClean="0">
                <a:solidFill>
                  <a:schemeClr val="tx1"/>
                </a:solidFill>
                <a:latin typeface="Consolas" pitchFamily="49" charset="0"/>
                <a:cs typeface="Consolas" pitchFamily="49" charset="0"/>
              </a:rPr>
              <a:t>              {</a:t>
            </a:r>
          </a:p>
          <a:p>
            <a:pPr marL="0" indent="0">
              <a:buFontTx/>
              <a:buNone/>
            </a:pPr>
            <a:endParaRPr lang="en-US" altLang="ja-JP" sz="1400" b="1" dirty="0" smtClean="0">
              <a:solidFill>
                <a:srgbClr val="CC00FF"/>
              </a:solidFill>
              <a:latin typeface="Consolas" pitchFamily="49" charset="0"/>
              <a:cs typeface="Consolas" pitchFamily="49" charset="0"/>
            </a:endParaRPr>
          </a:p>
          <a:p>
            <a:pPr marL="0" indent="0">
              <a:buFontTx/>
              <a:buNone/>
            </a:pPr>
            <a:r>
              <a:rPr lang="en-US" altLang="ja-JP" sz="1400" b="1" dirty="0" smtClean="0">
                <a:solidFill>
                  <a:srgbClr val="CC00FF"/>
                </a:solidFill>
                <a:latin typeface="Consolas" pitchFamily="49" charset="0"/>
                <a:cs typeface="Consolas" pitchFamily="49" charset="0"/>
              </a:rPr>
              <a:t>    for</a:t>
            </a:r>
            <a:r>
              <a:rPr lang="en-US" altLang="ja-JP" sz="1400" dirty="0" smtClean="0">
                <a:solidFill>
                  <a:schemeClr val="tx1"/>
                </a:solidFill>
                <a:latin typeface="Consolas" pitchFamily="49" charset="0"/>
                <a:cs typeface="Consolas" pitchFamily="49" charset="0"/>
              </a:rPr>
              <a:t> (Product p : </a:t>
            </a:r>
            <a:r>
              <a:rPr lang="en-US" altLang="ja-JP" sz="1400" dirty="0" smtClean="0">
                <a:solidFill>
                  <a:srgbClr val="3121FF"/>
                </a:solidFill>
                <a:latin typeface="Consolas" pitchFamily="49" charset="0"/>
                <a:cs typeface="Consolas" pitchFamily="49" charset="0"/>
              </a:rPr>
              <a:t>products</a:t>
            </a:r>
            <a:r>
              <a:rPr lang="en-US" altLang="ja-JP" sz="1400" dirty="0" smtClean="0">
                <a:solidFill>
                  <a:schemeClr val="tx1"/>
                </a:solidFill>
                <a:latin typeface="Consolas" pitchFamily="49" charset="0"/>
                <a:cs typeface="Consolas" pitchFamily="49" charset="0"/>
              </a:rPr>
              <a:t>) {</a:t>
            </a:r>
          </a:p>
          <a:p>
            <a:pPr marL="0" indent="0">
              <a:buFontTx/>
              <a:buNone/>
            </a:pPr>
            <a:r>
              <a:rPr lang="en-US" altLang="ja-JP" sz="1400" dirty="0" smtClean="0">
                <a:solidFill>
                  <a:schemeClr val="tx1"/>
                </a:solidFill>
                <a:latin typeface="Consolas" pitchFamily="49" charset="0"/>
                <a:cs typeface="Consolas" pitchFamily="49" charset="0"/>
              </a:rPr>
              <a:t>      </a:t>
            </a:r>
            <a:r>
              <a:rPr lang="en-US" altLang="ja-JP" sz="1400" dirty="0" err="1" smtClean="0">
                <a:solidFill>
                  <a:schemeClr val="tx1"/>
                </a:solidFill>
                <a:latin typeface="Consolas" pitchFamily="49" charset="0"/>
                <a:cs typeface="Consolas" pitchFamily="49" charset="0"/>
              </a:rPr>
              <a:t>p.delete</a:t>
            </a:r>
            <a:r>
              <a:rPr lang="en-US" altLang="ja-JP" sz="1400" dirty="0" smtClean="0">
                <a:solidFill>
                  <a:schemeClr val="tx1"/>
                </a:solidFill>
                <a:latin typeface="Consolas" pitchFamily="49" charset="0"/>
                <a:cs typeface="Consolas" pitchFamily="49" charset="0"/>
              </a:rPr>
              <a:t>();</a:t>
            </a:r>
          </a:p>
          <a:p>
            <a:pPr marL="0" indent="0">
              <a:buFontTx/>
              <a:buNone/>
            </a:pPr>
            <a:r>
              <a:rPr lang="en-US" altLang="ja-JP" sz="1400" dirty="0" smtClean="0">
                <a:solidFill>
                  <a:schemeClr val="tx1"/>
                </a:solidFill>
                <a:latin typeface="Consolas" pitchFamily="49" charset="0"/>
                <a:cs typeface="Consolas" pitchFamily="49" charset="0"/>
              </a:rPr>
              <a:t>    }</a:t>
            </a:r>
          </a:p>
          <a:p>
            <a:pPr marL="0" indent="0">
              <a:buFontTx/>
              <a:buNone/>
            </a:pPr>
            <a:r>
              <a:rPr lang="en-US" altLang="ja-JP" sz="1400" dirty="0" smtClean="0">
                <a:solidFill>
                  <a:schemeClr val="tx1"/>
                </a:solidFill>
                <a:latin typeface="Consolas" pitchFamily="49" charset="0"/>
                <a:cs typeface="Consolas" pitchFamily="49" charset="0"/>
              </a:rPr>
              <a:t>  }</a:t>
            </a: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endParaRPr lang="en-US" altLang="ja-JP" sz="1400" dirty="0" smtClean="0">
              <a:solidFill>
                <a:schemeClr val="accent1">
                  <a:lumMod val="50000"/>
                </a:schemeClr>
              </a:solidFill>
              <a:latin typeface="Consolas" pitchFamily="49" charset="0"/>
              <a:cs typeface="Consolas" pitchFamily="49" charset="0"/>
            </a:endParaRPr>
          </a:p>
          <a:p>
            <a:pPr marL="0" indent="0">
              <a:buFontTx/>
              <a:buNone/>
            </a:pPr>
            <a:r>
              <a:rPr lang="en-US" altLang="ja-JP" sz="1400" dirty="0" smtClean="0">
                <a:latin typeface="Consolas" pitchFamily="49" charset="0"/>
                <a:cs typeface="Consolas" pitchFamily="49" charset="0"/>
              </a:rPr>
              <a:t>}</a:t>
            </a:r>
          </a:p>
        </p:txBody>
      </p:sp>
      <p:sp>
        <p:nvSpPr>
          <p:cNvPr id="6" name="タイトル 5"/>
          <p:cNvSpPr>
            <a:spLocks noGrp="1"/>
          </p:cNvSpPr>
          <p:nvPr>
            <p:ph type="title"/>
          </p:nvPr>
        </p:nvSpPr>
        <p:spPr/>
        <p:txBody>
          <a:bodyPr/>
          <a:lstStyle/>
          <a:p>
            <a:r>
              <a:rPr lang="ja-JP" altLang="en-US" dirty="0"/>
              <a:t>課題</a:t>
            </a:r>
            <a:r>
              <a:rPr kumimoji="1" lang="ja-JP" altLang="en-US" dirty="0" smtClean="0"/>
              <a:t>作成方法</a:t>
            </a:r>
            <a:endParaRPr kumimoji="1" lang="ja-JP" altLang="en-US" dirty="0"/>
          </a:p>
        </p:txBody>
      </p:sp>
      <p:sp>
        <p:nvSpPr>
          <p:cNvPr id="8" name="Document"/>
          <p:cNvSpPr>
            <a:spLocks noGrp="1" noEditPoints="1" noChangeArrowheads="1"/>
          </p:cNvSpPr>
          <p:nvPr>
            <p:ph sz="half" idx="1"/>
          </p:nvPr>
        </p:nvSpPr>
        <p:spPr bwMode="auto">
          <a:xfrm>
            <a:off x="3807348" y="1628800"/>
            <a:ext cx="4866878" cy="4525963"/>
          </a:xfrm>
          <a:prstGeom prst="foldedCorner">
            <a:avLst/>
          </a:prstGeom>
          <a:solidFill>
            <a:schemeClr val="accent5">
              <a:tint val="50000"/>
              <a:satMod val="300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indent="0">
              <a:buNone/>
            </a:pPr>
            <a:r>
              <a:rPr lang="en-US" altLang="ja-JP" sz="1400" b="1" dirty="0" smtClean="0">
                <a:solidFill>
                  <a:srgbClr val="CC00FF"/>
                </a:solidFill>
                <a:latin typeface="Consolas" pitchFamily="49" charset="0"/>
                <a:cs typeface="Consolas" pitchFamily="49" charset="0"/>
              </a:rPr>
              <a:t>public class</a:t>
            </a:r>
            <a:r>
              <a:rPr lang="en-US" altLang="ja-JP" sz="1400" dirty="0" smtClean="0">
                <a:latin typeface="Consolas" pitchFamily="49" charset="0"/>
                <a:cs typeface="Consolas" pitchFamily="49" charset="0"/>
              </a:rPr>
              <a:t> </a:t>
            </a:r>
            <a:r>
              <a:rPr lang="en-US" altLang="ja-JP" sz="1400" dirty="0">
                <a:latin typeface="Consolas" pitchFamily="49" charset="0"/>
                <a:cs typeface="Consolas" pitchFamily="49" charset="0"/>
              </a:rPr>
              <a:t>S</a:t>
            </a:r>
            <a:r>
              <a:rPr lang="en-US" altLang="ja-JP" sz="1400" dirty="0" smtClean="0">
                <a:latin typeface="Consolas" pitchFamily="49" charset="0"/>
                <a:cs typeface="Consolas" pitchFamily="49" charset="0"/>
              </a:rPr>
              <a:t>tock </a:t>
            </a:r>
            <a:r>
              <a:rPr lang="en-US" altLang="ja-JP" sz="1400" b="1" dirty="0" smtClean="0">
                <a:solidFill>
                  <a:srgbClr val="CC00FF"/>
                </a:solidFill>
                <a:latin typeface="Consolas" pitchFamily="49" charset="0"/>
                <a:cs typeface="Consolas" pitchFamily="49" charset="0"/>
              </a:rPr>
              <a:t>extends</a:t>
            </a:r>
            <a:r>
              <a:rPr lang="en-US" altLang="ja-JP" sz="1400" dirty="0" smtClean="0">
                <a:latin typeface="Consolas" pitchFamily="49" charset="0"/>
                <a:cs typeface="Consolas" pitchFamily="49" charset="0"/>
              </a:rPr>
              <a:t> </a:t>
            </a:r>
            <a:r>
              <a:rPr lang="en-US" altLang="ja-JP" sz="1400" dirty="0" err="1" smtClean="0">
                <a:latin typeface="Consolas" pitchFamily="49" charset="0"/>
                <a:cs typeface="Consolas" pitchFamily="49" charset="0"/>
              </a:rPr>
              <a:t>AbstractStock</a:t>
            </a:r>
            <a:r>
              <a:rPr lang="en-US" altLang="ja-JP" sz="1400" dirty="0" smtClean="0">
                <a:latin typeface="Consolas" pitchFamily="49" charset="0"/>
                <a:cs typeface="Consolas" pitchFamily="49" charset="0"/>
              </a:rPr>
              <a:t> {</a:t>
            </a:r>
          </a:p>
          <a:p>
            <a:pPr marL="0" indent="0">
              <a:buNone/>
            </a:pPr>
            <a:r>
              <a:rPr kumimoji="1" lang="en-US" altLang="ja-JP" sz="1400" dirty="0">
                <a:latin typeface="Consolas" pitchFamily="49" charset="0"/>
                <a:cs typeface="Consolas" pitchFamily="49" charset="0"/>
              </a:rPr>
              <a:t> </a:t>
            </a:r>
            <a:r>
              <a:rPr kumimoji="1" lang="en-US" altLang="ja-JP" sz="1400" dirty="0" smtClean="0">
                <a:latin typeface="Consolas" pitchFamily="49" charset="0"/>
                <a:cs typeface="Consolas" pitchFamily="49" charset="0"/>
              </a:rPr>
              <a:t> </a:t>
            </a:r>
            <a:r>
              <a:rPr lang="en-US" altLang="ja-JP" sz="1400" dirty="0" err="1" smtClean="0">
                <a:solidFill>
                  <a:schemeClr val="tx1"/>
                </a:solidFill>
                <a:latin typeface="Consolas" pitchFamily="49" charset="0"/>
                <a:cs typeface="Consolas" pitchFamily="49" charset="0"/>
              </a:rPr>
              <a:t>ProductList</a:t>
            </a:r>
            <a:r>
              <a:rPr kumimoji="1" lang="en-US" altLang="ja-JP" sz="1400" dirty="0" smtClean="0">
                <a:solidFill>
                  <a:srgbClr val="3121FF"/>
                </a:solidFill>
                <a:latin typeface="Consolas" pitchFamily="49" charset="0"/>
                <a:cs typeface="Consolas" pitchFamily="49" charset="0"/>
              </a:rPr>
              <a:t> </a:t>
            </a:r>
            <a:r>
              <a:rPr lang="en-US" altLang="ja-JP" sz="1400" dirty="0" smtClean="0">
                <a:solidFill>
                  <a:srgbClr val="3121FF"/>
                </a:solidFill>
                <a:latin typeface="Consolas" pitchFamily="49" charset="0"/>
                <a:cs typeface="Consolas" pitchFamily="49" charset="0"/>
              </a:rPr>
              <a:t>products</a:t>
            </a:r>
            <a:r>
              <a:rPr kumimoji="1" lang="en-US" altLang="ja-JP" sz="1400" dirty="0" smtClean="0">
                <a:solidFill>
                  <a:srgbClr val="3121FF"/>
                </a:solidFill>
                <a:latin typeface="Consolas" pitchFamily="49" charset="0"/>
                <a:cs typeface="Consolas" pitchFamily="49" charset="0"/>
              </a:rPr>
              <a:t>;</a:t>
            </a:r>
          </a:p>
          <a:p>
            <a:pPr marL="0" indent="0">
              <a:buNone/>
            </a:pPr>
            <a:r>
              <a:rPr lang="en-US" altLang="ja-JP" sz="1400" dirty="0">
                <a:solidFill>
                  <a:srgbClr val="00B0F0"/>
                </a:solidFill>
                <a:latin typeface="Consolas" pitchFamily="49" charset="0"/>
                <a:cs typeface="Consolas" pitchFamily="49" charset="0"/>
              </a:rPr>
              <a:t> </a:t>
            </a:r>
            <a:r>
              <a:rPr lang="en-US" altLang="ja-JP" sz="1400" dirty="0" smtClean="0">
                <a:solidFill>
                  <a:srgbClr val="00B0F0"/>
                </a:solidFill>
                <a:latin typeface="Consolas" pitchFamily="49" charset="0"/>
                <a:cs typeface="Consolas" pitchFamily="49" charset="0"/>
              </a:rPr>
              <a:t> </a:t>
            </a:r>
            <a:r>
              <a:rPr lang="en-US" altLang="ja-JP" sz="1400" dirty="0" smtClean="0">
                <a:solidFill>
                  <a:schemeClr val="accent1">
                    <a:lumMod val="50000"/>
                  </a:schemeClr>
                </a:solidFill>
                <a:latin typeface="Consolas" pitchFamily="49" charset="0"/>
                <a:cs typeface="Consolas" pitchFamily="49" charset="0"/>
              </a:rPr>
              <a:t>/** This method is ...</a:t>
            </a:r>
            <a:r>
              <a:rPr lang="ja-JP" altLang="en-US" sz="1400" dirty="0" smtClean="0">
                <a:solidFill>
                  <a:schemeClr val="accent1">
                    <a:lumMod val="50000"/>
                  </a:schemeClr>
                </a:solidFill>
                <a:latin typeface="Consolas" pitchFamily="49" charset="0"/>
                <a:cs typeface="Consolas" pitchFamily="49" charset="0"/>
              </a:rPr>
              <a:t> </a:t>
            </a:r>
            <a:r>
              <a:rPr lang="en-US" altLang="ja-JP" sz="1400" dirty="0">
                <a:solidFill>
                  <a:schemeClr val="accent1">
                    <a:lumMod val="50000"/>
                  </a:schemeClr>
                </a:solidFill>
                <a:latin typeface="Consolas" pitchFamily="49" charset="0"/>
                <a:cs typeface="Consolas" pitchFamily="49" charset="0"/>
              </a:rPr>
              <a:t>*/</a:t>
            </a:r>
          </a:p>
          <a:p>
            <a:pPr marL="0" indent="0">
              <a:buNone/>
            </a:pPr>
            <a:r>
              <a:rPr lang="en-US" altLang="ja-JP" sz="1400" dirty="0">
                <a:latin typeface="Consolas" pitchFamily="49" charset="0"/>
                <a:cs typeface="Consolas" pitchFamily="49" charset="0"/>
              </a:rPr>
              <a:t>  </a:t>
            </a:r>
            <a:r>
              <a:rPr lang="en-US" altLang="ja-JP" sz="1400" b="1" dirty="0">
                <a:solidFill>
                  <a:srgbClr val="CC00FF"/>
                </a:solidFill>
                <a:latin typeface="Consolas" pitchFamily="49" charset="0"/>
                <a:cs typeface="Consolas" pitchFamily="49" charset="0"/>
              </a:rPr>
              <a:t>public static void </a:t>
            </a:r>
            <a:r>
              <a:rPr lang="en-US" altLang="ja-JP" sz="1400" dirty="0" smtClean="0">
                <a:solidFill>
                  <a:schemeClr val="tx1"/>
                </a:solidFill>
                <a:latin typeface="Consolas" pitchFamily="49" charset="0"/>
                <a:cs typeface="Consolas" pitchFamily="49" charset="0"/>
              </a:rPr>
              <a:t>initialize()  {</a:t>
            </a:r>
          </a:p>
          <a:p>
            <a:pPr marL="0" indent="0">
              <a:buNone/>
            </a:pPr>
            <a:r>
              <a:rPr lang="en-US" altLang="ja-JP" sz="1400" dirty="0">
                <a:solidFill>
                  <a:schemeClr val="tx1"/>
                </a:solidFill>
                <a:latin typeface="Consolas" pitchFamily="49" charset="0"/>
                <a:cs typeface="Consolas" pitchFamily="49" charset="0"/>
              </a:rPr>
              <a:t> </a:t>
            </a:r>
            <a:r>
              <a:rPr lang="en-US" altLang="ja-JP" sz="1400" dirty="0" smtClean="0">
                <a:solidFill>
                  <a:schemeClr val="tx1"/>
                </a:solidFill>
                <a:latin typeface="Consolas" pitchFamily="49" charset="0"/>
                <a:cs typeface="Consolas" pitchFamily="49" charset="0"/>
              </a:rPr>
              <a:t>  </a:t>
            </a:r>
            <a:r>
              <a:rPr lang="en-US" altLang="ja-JP" sz="1400" dirty="0" smtClean="0">
                <a:solidFill>
                  <a:schemeClr val="accent1">
                    <a:lumMod val="50000"/>
                  </a:schemeClr>
                </a:solidFill>
                <a:latin typeface="Consolas" pitchFamily="49" charset="0"/>
                <a:cs typeface="Consolas" pitchFamily="49" charset="0"/>
              </a:rPr>
              <a:t> // initialize list</a:t>
            </a:r>
          </a:p>
          <a:p>
            <a:pPr marL="0" indent="0">
              <a:buNone/>
            </a:pPr>
            <a:r>
              <a:rPr lang="en-US" altLang="ja-JP" sz="1400" dirty="0">
                <a:solidFill>
                  <a:schemeClr val="tx1"/>
                </a:solidFill>
                <a:latin typeface="Consolas" pitchFamily="49" charset="0"/>
                <a:cs typeface="Consolas" pitchFamily="49" charset="0"/>
              </a:rPr>
              <a:t> </a:t>
            </a:r>
            <a:r>
              <a:rPr lang="en-US" altLang="ja-JP" sz="1400" dirty="0" smtClean="0">
                <a:solidFill>
                  <a:schemeClr val="tx1"/>
                </a:solidFill>
                <a:latin typeface="Consolas" pitchFamily="49" charset="0"/>
                <a:cs typeface="Consolas" pitchFamily="49" charset="0"/>
              </a:rPr>
              <a:t>   </a:t>
            </a:r>
            <a:r>
              <a:rPr lang="en-US" altLang="ja-JP" sz="1400" b="1" dirty="0" smtClean="0">
                <a:solidFill>
                  <a:srgbClr val="CC00FF"/>
                </a:solidFill>
                <a:latin typeface="Consolas" pitchFamily="49" charset="0"/>
                <a:cs typeface="Consolas" pitchFamily="49" charset="0"/>
              </a:rPr>
              <a:t>for</a:t>
            </a:r>
            <a:r>
              <a:rPr lang="en-US" altLang="ja-JP" sz="1400" dirty="0" smtClean="0">
                <a:solidFill>
                  <a:schemeClr val="tx1"/>
                </a:solidFill>
                <a:latin typeface="Consolas" pitchFamily="49" charset="0"/>
                <a:cs typeface="Consolas" pitchFamily="49" charset="0"/>
              </a:rPr>
              <a:t> (Product p : </a:t>
            </a:r>
            <a:r>
              <a:rPr lang="en-US" altLang="ja-JP" sz="1400" dirty="0" smtClean="0">
                <a:solidFill>
                  <a:srgbClr val="3121FF"/>
                </a:solidFill>
                <a:latin typeface="Consolas" pitchFamily="49" charset="0"/>
                <a:cs typeface="Consolas" pitchFamily="49" charset="0"/>
              </a:rPr>
              <a:t>products</a:t>
            </a:r>
            <a:r>
              <a:rPr lang="en-US" altLang="ja-JP" sz="1400" dirty="0" smtClean="0">
                <a:solidFill>
                  <a:schemeClr val="tx1"/>
                </a:solidFill>
                <a:latin typeface="Consolas" pitchFamily="49" charset="0"/>
                <a:cs typeface="Consolas" pitchFamily="49" charset="0"/>
              </a:rPr>
              <a:t>) {</a:t>
            </a:r>
          </a:p>
          <a:p>
            <a:pPr marL="0" indent="0">
              <a:buNone/>
            </a:pPr>
            <a:r>
              <a:rPr lang="en-US" altLang="ja-JP" sz="1400" dirty="0" smtClean="0">
                <a:solidFill>
                  <a:schemeClr val="tx1"/>
                </a:solidFill>
                <a:latin typeface="Consolas" pitchFamily="49" charset="0"/>
                <a:cs typeface="Consolas" pitchFamily="49" charset="0"/>
              </a:rPr>
              <a:t>      </a:t>
            </a:r>
            <a:r>
              <a:rPr lang="en-US" altLang="ja-JP" sz="1400" dirty="0" err="1" smtClean="0">
                <a:solidFill>
                  <a:schemeClr val="tx1"/>
                </a:solidFill>
                <a:latin typeface="Consolas" pitchFamily="49" charset="0"/>
                <a:cs typeface="Consolas" pitchFamily="49" charset="0"/>
              </a:rPr>
              <a:t>p.delete</a:t>
            </a:r>
            <a:r>
              <a:rPr lang="en-US" altLang="ja-JP" sz="1400" dirty="0" smtClean="0">
                <a:solidFill>
                  <a:schemeClr val="tx1"/>
                </a:solidFill>
                <a:latin typeface="Consolas" pitchFamily="49" charset="0"/>
                <a:cs typeface="Consolas" pitchFamily="49" charset="0"/>
              </a:rPr>
              <a:t>();</a:t>
            </a:r>
            <a:endParaRPr lang="en-US" altLang="ja-JP" sz="1400" dirty="0">
              <a:solidFill>
                <a:schemeClr val="tx1"/>
              </a:solidFill>
              <a:latin typeface="Consolas" pitchFamily="49" charset="0"/>
              <a:cs typeface="Consolas" pitchFamily="49" charset="0"/>
            </a:endParaRPr>
          </a:p>
          <a:p>
            <a:pPr marL="0" indent="0">
              <a:buNone/>
            </a:pPr>
            <a:r>
              <a:rPr lang="en-US" altLang="ja-JP" sz="1400" dirty="0" smtClean="0">
                <a:solidFill>
                  <a:schemeClr val="tx1"/>
                </a:solidFill>
                <a:latin typeface="Consolas" pitchFamily="49" charset="0"/>
                <a:cs typeface="Consolas" pitchFamily="49" charset="0"/>
              </a:rPr>
              <a:t>    }</a:t>
            </a:r>
          </a:p>
          <a:p>
            <a:pPr marL="0" indent="0">
              <a:buNone/>
            </a:pPr>
            <a:r>
              <a:rPr lang="en-US" altLang="ja-JP" sz="1400" dirty="0">
                <a:solidFill>
                  <a:schemeClr val="tx1"/>
                </a:solidFill>
                <a:latin typeface="Consolas" pitchFamily="49" charset="0"/>
                <a:cs typeface="Consolas" pitchFamily="49" charset="0"/>
              </a:rPr>
              <a:t> </a:t>
            </a:r>
            <a:r>
              <a:rPr lang="en-US" altLang="ja-JP" sz="1400" dirty="0" smtClean="0">
                <a:solidFill>
                  <a:schemeClr val="tx1"/>
                </a:solidFill>
                <a:latin typeface="Consolas" pitchFamily="49" charset="0"/>
                <a:cs typeface="Consolas" pitchFamily="49" charset="0"/>
              </a:rPr>
              <a:t> }</a:t>
            </a:r>
          </a:p>
          <a:p>
            <a:pPr marL="0" indent="0">
              <a:buNone/>
            </a:pPr>
            <a:r>
              <a:rPr lang="en-US" altLang="ja-JP" sz="1400" dirty="0" smtClean="0">
                <a:solidFill>
                  <a:schemeClr val="accent1">
                    <a:lumMod val="50000"/>
                  </a:schemeClr>
                </a:solidFill>
                <a:latin typeface="Consolas" pitchFamily="49" charset="0"/>
                <a:cs typeface="Consolas" pitchFamily="49" charset="0"/>
              </a:rPr>
              <a:t>  /** this method is ...</a:t>
            </a:r>
            <a:r>
              <a:rPr lang="ja-JP" altLang="en-US" sz="1400" dirty="0" smtClean="0">
                <a:solidFill>
                  <a:schemeClr val="accent1">
                    <a:lumMod val="50000"/>
                  </a:schemeClr>
                </a:solidFill>
                <a:latin typeface="Consolas" pitchFamily="49" charset="0"/>
                <a:cs typeface="Consolas" pitchFamily="49" charset="0"/>
              </a:rPr>
              <a:t> </a:t>
            </a:r>
            <a:r>
              <a:rPr lang="en-US" altLang="ja-JP" sz="1400" dirty="0" smtClean="0">
                <a:solidFill>
                  <a:schemeClr val="accent1">
                    <a:lumMod val="50000"/>
                  </a:schemeClr>
                </a:solidFill>
                <a:latin typeface="Consolas" pitchFamily="49" charset="0"/>
                <a:cs typeface="Consolas" pitchFamily="49" charset="0"/>
              </a:rPr>
              <a:t>*/</a:t>
            </a:r>
            <a:endParaRPr lang="en-US" altLang="ja-JP" sz="1400" dirty="0">
              <a:solidFill>
                <a:schemeClr val="accent1">
                  <a:lumMod val="50000"/>
                </a:schemeClr>
              </a:solidFill>
              <a:latin typeface="Consolas" pitchFamily="49" charset="0"/>
              <a:cs typeface="Consolas" pitchFamily="49" charset="0"/>
            </a:endParaRPr>
          </a:p>
          <a:p>
            <a:pPr marL="0" indent="0">
              <a:buNone/>
            </a:pPr>
            <a:r>
              <a:rPr kumimoji="1" lang="en-US" altLang="ja-JP" sz="1400" dirty="0" smtClean="0">
                <a:latin typeface="Consolas" pitchFamily="49" charset="0"/>
                <a:cs typeface="Consolas" pitchFamily="49" charset="0"/>
              </a:rPr>
              <a:t>  </a:t>
            </a:r>
            <a:r>
              <a:rPr kumimoji="1" lang="en-US" altLang="ja-JP" sz="1400" b="1" dirty="0" smtClean="0">
                <a:solidFill>
                  <a:srgbClr val="CC00FF"/>
                </a:solidFill>
                <a:latin typeface="Consolas" pitchFamily="49" charset="0"/>
                <a:cs typeface="Consolas" pitchFamily="49" charset="0"/>
              </a:rPr>
              <a:t>public static void</a:t>
            </a:r>
            <a:r>
              <a:rPr kumimoji="1" lang="en-US" altLang="ja-JP" sz="1400" dirty="0" smtClean="0">
                <a:latin typeface="Consolas" pitchFamily="49" charset="0"/>
                <a:cs typeface="Consolas" pitchFamily="49" charset="0"/>
              </a:rPr>
              <a:t> </a:t>
            </a:r>
            <a:r>
              <a:rPr kumimoji="1" lang="en-US" altLang="ja-JP" sz="1400" dirty="0" err="1" smtClean="0">
                <a:latin typeface="Consolas" pitchFamily="49" charset="0"/>
                <a:cs typeface="Consolas" pitchFamily="49" charset="0"/>
              </a:rPr>
              <a:t>deleteProduct</a:t>
            </a:r>
            <a:r>
              <a:rPr kumimoji="1" lang="en-US" altLang="ja-JP" sz="1400" dirty="0" smtClean="0">
                <a:latin typeface="Consolas" pitchFamily="49" charset="0"/>
                <a:cs typeface="Consolas" pitchFamily="49" charset="0"/>
              </a:rPr>
              <a:t>(String id) {</a:t>
            </a:r>
          </a:p>
          <a:p>
            <a:pPr marL="0" indent="0">
              <a:buNone/>
            </a:pPr>
            <a:r>
              <a:rPr lang="en-US" altLang="ja-JP" sz="1400" dirty="0">
                <a:solidFill>
                  <a:schemeClr val="tx1"/>
                </a:solidFill>
                <a:latin typeface="Consolas" pitchFamily="49" charset="0"/>
                <a:cs typeface="Consolas" pitchFamily="49" charset="0"/>
              </a:rPr>
              <a:t> </a:t>
            </a:r>
            <a:r>
              <a:rPr lang="en-US" altLang="ja-JP" sz="1400" dirty="0" smtClean="0">
                <a:solidFill>
                  <a:schemeClr val="tx1"/>
                </a:solidFill>
                <a:latin typeface="Consolas" pitchFamily="49" charset="0"/>
                <a:cs typeface="Consolas" pitchFamily="49" charset="0"/>
              </a:rPr>
              <a:t>   Product </a:t>
            </a:r>
            <a:r>
              <a:rPr lang="en-US" altLang="ja-JP" sz="1400" dirty="0" err="1" smtClean="0">
                <a:solidFill>
                  <a:schemeClr val="tx1"/>
                </a:solidFill>
                <a:latin typeface="Consolas" pitchFamily="49" charset="0"/>
                <a:cs typeface="Consolas" pitchFamily="49" charset="0"/>
              </a:rPr>
              <a:t>product</a:t>
            </a:r>
            <a:r>
              <a:rPr lang="en-US" altLang="ja-JP" sz="1400" dirty="0" smtClean="0">
                <a:solidFill>
                  <a:schemeClr val="tx1"/>
                </a:solidFill>
                <a:latin typeface="Consolas" pitchFamily="49" charset="0"/>
                <a:cs typeface="Consolas" pitchFamily="49" charset="0"/>
              </a:rPr>
              <a:t> = </a:t>
            </a:r>
            <a:r>
              <a:rPr lang="en-US" altLang="ja-JP" sz="1400" dirty="0" err="1" smtClean="0">
                <a:solidFill>
                  <a:schemeClr val="tx1"/>
                </a:solidFill>
                <a:latin typeface="Consolas" pitchFamily="49" charset="0"/>
                <a:cs typeface="Consolas" pitchFamily="49" charset="0"/>
              </a:rPr>
              <a:t>products.findById</a:t>
            </a:r>
            <a:r>
              <a:rPr lang="en-US" altLang="ja-JP" sz="1400" dirty="0" smtClean="0">
                <a:solidFill>
                  <a:schemeClr val="tx1"/>
                </a:solidFill>
                <a:latin typeface="Consolas" pitchFamily="49" charset="0"/>
                <a:cs typeface="Consolas" pitchFamily="49" charset="0"/>
              </a:rPr>
              <a:t>(id);</a:t>
            </a:r>
          </a:p>
          <a:p>
            <a:pPr marL="0" indent="0">
              <a:buNone/>
            </a:pPr>
            <a:r>
              <a:rPr lang="en-US" altLang="ja-JP" sz="1400" dirty="0">
                <a:solidFill>
                  <a:schemeClr val="tx1"/>
                </a:solidFill>
                <a:latin typeface="Consolas" pitchFamily="49" charset="0"/>
                <a:cs typeface="Consolas" pitchFamily="49" charset="0"/>
              </a:rPr>
              <a:t> </a:t>
            </a:r>
            <a:r>
              <a:rPr lang="en-US" altLang="ja-JP" sz="1400" dirty="0" smtClean="0">
                <a:solidFill>
                  <a:schemeClr val="tx1"/>
                </a:solidFill>
                <a:latin typeface="Consolas" pitchFamily="49" charset="0"/>
                <a:cs typeface="Consolas" pitchFamily="49" charset="0"/>
              </a:rPr>
              <a:t>   </a:t>
            </a:r>
            <a:r>
              <a:rPr lang="en-US" altLang="ja-JP" sz="1400" dirty="0" err="1" smtClean="0">
                <a:solidFill>
                  <a:schemeClr val="tx1"/>
                </a:solidFill>
                <a:latin typeface="Consolas" pitchFamily="49" charset="0"/>
                <a:cs typeface="Consolas" pitchFamily="49" charset="0"/>
              </a:rPr>
              <a:t>product.delete</a:t>
            </a:r>
            <a:r>
              <a:rPr lang="en-US" altLang="ja-JP" sz="1400" dirty="0" smtClean="0">
                <a:solidFill>
                  <a:schemeClr val="tx1"/>
                </a:solidFill>
                <a:latin typeface="Consolas" pitchFamily="49" charset="0"/>
                <a:cs typeface="Consolas" pitchFamily="49" charset="0"/>
              </a:rPr>
              <a:t>();</a:t>
            </a:r>
          </a:p>
          <a:p>
            <a:pPr marL="0" indent="0">
              <a:buNone/>
            </a:pPr>
            <a:r>
              <a:rPr kumimoji="1" lang="en-US" altLang="ja-JP" sz="1400" dirty="0">
                <a:latin typeface="Consolas" pitchFamily="49" charset="0"/>
                <a:cs typeface="Consolas" pitchFamily="49" charset="0"/>
              </a:rPr>
              <a:t> </a:t>
            </a:r>
            <a:r>
              <a:rPr kumimoji="1" lang="en-US" altLang="ja-JP" sz="1400" dirty="0" smtClean="0">
                <a:latin typeface="Consolas" pitchFamily="49" charset="0"/>
                <a:cs typeface="Consolas" pitchFamily="49" charset="0"/>
              </a:rPr>
              <a:t> }</a:t>
            </a:r>
          </a:p>
          <a:p>
            <a:pPr marL="0" indent="0">
              <a:buNone/>
            </a:pPr>
            <a:r>
              <a:rPr kumimoji="1" lang="en-US" altLang="ja-JP" sz="1400" dirty="0" smtClean="0">
                <a:latin typeface="Consolas" pitchFamily="49" charset="0"/>
                <a:cs typeface="Consolas" pitchFamily="49" charset="0"/>
              </a:rPr>
              <a:t>}</a:t>
            </a:r>
          </a:p>
        </p:txBody>
      </p:sp>
      <p:sp>
        <p:nvSpPr>
          <p:cNvPr id="2" name="コンテンツ プレースホルダー 1"/>
          <p:cNvSpPr>
            <a:spLocks noGrp="1"/>
          </p:cNvSpPr>
          <p:nvPr>
            <p:ph sz="half" idx="2"/>
          </p:nvPr>
        </p:nvSpPr>
        <p:spPr>
          <a:xfrm>
            <a:off x="467544" y="1628800"/>
            <a:ext cx="3240360" cy="4525963"/>
          </a:xfrm>
        </p:spPr>
        <p:txBody>
          <a:bodyPr/>
          <a:lstStyle/>
          <a:p>
            <a:r>
              <a:rPr kumimoji="1" lang="ja-JP" altLang="en-US" dirty="0" smtClean="0"/>
              <a:t>課題は以下を削除して作成</a:t>
            </a:r>
            <a:endParaRPr kumimoji="1" lang="en-US" altLang="ja-JP" dirty="0" smtClean="0"/>
          </a:p>
          <a:p>
            <a:pPr marL="914400" lvl="1" indent="-457200">
              <a:buFont typeface="+mj-lt"/>
              <a:buAutoNum type="arabicPeriod"/>
            </a:pPr>
            <a:r>
              <a:rPr kumimoji="1" lang="ja-JP" altLang="en-US" dirty="0" smtClean="0"/>
              <a:t>課題とするメソッドの名前とそのコメント</a:t>
            </a:r>
            <a:endParaRPr kumimoji="1" lang="en-US" altLang="ja-JP" dirty="0" smtClean="0"/>
          </a:p>
          <a:p>
            <a:pPr marL="914400" lvl="1" indent="-457200">
              <a:buFont typeface="+mj-lt"/>
              <a:buAutoNum type="arabicPeriod"/>
            </a:pPr>
            <a:r>
              <a:rPr lang="ja-JP" altLang="en-US" dirty="0"/>
              <a:t>課題以外</a:t>
            </a:r>
            <a:r>
              <a:rPr lang="ja-JP" altLang="en-US" dirty="0" smtClean="0"/>
              <a:t>の</a:t>
            </a:r>
            <a:r>
              <a:rPr lang="ja-JP" altLang="en-US" dirty="0"/>
              <a:t>メソッド</a:t>
            </a:r>
            <a:r>
              <a:rPr lang="ja-JP" altLang="en-US" dirty="0" smtClean="0"/>
              <a:t>とそのコメント</a:t>
            </a:r>
            <a:endParaRPr lang="en-US" altLang="ja-JP" dirty="0" smtClean="0"/>
          </a:p>
          <a:p>
            <a:pPr marL="914400" lvl="1" indent="-457200">
              <a:buFont typeface="+mj-lt"/>
              <a:buAutoNum type="arabicPeriod"/>
            </a:pPr>
            <a:r>
              <a:rPr lang="ja-JP" altLang="en-US" dirty="0"/>
              <a:t>正解と</a:t>
            </a:r>
            <a:r>
              <a:rPr lang="ja-JP" altLang="en-US" dirty="0" smtClean="0"/>
              <a:t>なる</a:t>
            </a:r>
            <a:r>
              <a:rPr lang="ja-JP" altLang="en-US" dirty="0"/>
              <a:t>メソッド名</a:t>
            </a:r>
            <a:r>
              <a:rPr kumimoji="1" lang="ja-JP" altLang="en-US" dirty="0" smtClean="0"/>
              <a:t>の</a:t>
            </a:r>
            <a:r>
              <a:rPr kumimoji="1" lang="ja-JP" altLang="en-US" dirty="0"/>
              <a:t>動詞</a:t>
            </a:r>
            <a:r>
              <a:rPr kumimoji="1" lang="ja-JP" altLang="en-US" dirty="0" smtClean="0"/>
              <a:t>を含んだ</a:t>
            </a:r>
            <a:r>
              <a:rPr kumimoji="1" lang="ja-JP" altLang="en-US" dirty="0"/>
              <a:t>コメント</a:t>
            </a:r>
          </a:p>
        </p:txBody>
      </p:sp>
      <p:sp>
        <p:nvSpPr>
          <p:cNvPr id="5" name="スライド番号プレースホルダー 4"/>
          <p:cNvSpPr>
            <a:spLocks noGrp="1"/>
          </p:cNvSpPr>
          <p:nvPr>
            <p:ph type="sldNum" sz="quarter" idx="12"/>
          </p:nvPr>
        </p:nvSpPr>
        <p:spPr/>
        <p:txBody>
          <a:bodyPr/>
          <a:lstStyle/>
          <a:p>
            <a:fld id="{D8657F4F-EEBE-40D0-AA0E-86B01611ED6E}" type="slidenum">
              <a:rPr kumimoji="1" lang="ja-JP" altLang="en-US" smtClean="0"/>
              <a:t>18</a:t>
            </a:fld>
            <a:endParaRPr kumimoji="1" lang="ja-JP" altLang="en-US"/>
          </a:p>
        </p:txBody>
      </p:sp>
      <p:sp>
        <p:nvSpPr>
          <p:cNvPr id="11" name="正方形/長方形 10"/>
          <p:cNvSpPr/>
          <p:nvPr/>
        </p:nvSpPr>
        <p:spPr>
          <a:xfrm>
            <a:off x="3992696" y="3933056"/>
            <a:ext cx="4683760" cy="1368153"/>
          </a:xfrm>
          <a:prstGeom prst="rect">
            <a:avLst/>
          </a:prstGeom>
          <a:solidFill>
            <a:schemeClr val="accent5">
              <a:tint val="50000"/>
              <a:satMod val="300000"/>
            </a:schemeClr>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400" dirty="0">
                <a:solidFill>
                  <a:schemeClr val="bg2">
                    <a:lumMod val="60000"/>
                    <a:lumOff val="40000"/>
                  </a:schemeClr>
                </a:solidFill>
                <a:latin typeface="Consolas" pitchFamily="49" charset="0"/>
                <a:cs typeface="Consolas" pitchFamily="49" charset="0"/>
              </a:rPr>
              <a:t>/** this method is ...</a:t>
            </a:r>
            <a:r>
              <a:rPr lang="ja-JP" altLang="en-US" sz="1400" dirty="0">
                <a:solidFill>
                  <a:schemeClr val="bg2">
                    <a:lumMod val="60000"/>
                    <a:lumOff val="40000"/>
                  </a:schemeClr>
                </a:solidFill>
                <a:latin typeface="Consolas" pitchFamily="49" charset="0"/>
                <a:cs typeface="Consolas" pitchFamily="49" charset="0"/>
              </a:rPr>
              <a:t> </a:t>
            </a:r>
            <a:r>
              <a:rPr lang="en-US" altLang="ja-JP" sz="1400" dirty="0">
                <a:solidFill>
                  <a:schemeClr val="bg2">
                    <a:lumMod val="60000"/>
                    <a:lumOff val="40000"/>
                  </a:schemeClr>
                </a:solidFill>
                <a:latin typeface="Consolas" pitchFamily="49" charset="0"/>
                <a:cs typeface="Consolas" pitchFamily="49" charset="0"/>
              </a:rPr>
              <a:t>*/</a:t>
            </a:r>
          </a:p>
          <a:p>
            <a:r>
              <a:rPr lang="en-US" altLang="ja-JP" sz="1400" b="1" dirty="0" smtClean="0">
                <a:solidFill>
                  <a:schemeClr val="bg2">
                    <a:lumMod val="60000"/>
                    <a:lumOff val="40000"/>
                  </a:schemeClr>
                </a:solidFill>
                <a:latin typeface="Consolas" pitchFamily="49" charset="0"/>
                <a:cs typeface="Consolas" pitchFamily="49" charset="0"/>
              </a:rPr>
              <a:t>public </a:t>
            </a:r>
            <a:r>
              <a:rPr lang="en-US" altLang="ja-JP" sz="1400" b="1" dirty="0">
                <a:solidFill>
                  <a:schemeClr val="bg2">
                    <a:lumMod val="60000"/>
                    <a:lumOff val="40000"/>
                  </a:schemeClr>
                </a:solidFill>
                <a:latin typeface="Consolas" pitchFamily="49" charset="0"/>
                <a:cs typeface="Consolas" pitchFamily="49" charset="0"/>
              </a:rPr>
              <a:t>static void</a:t>
            </a:r>
            <a:r>
              <a:rPr lang="en-US" altLang="ja-JP" sz="1400" dirty="0">
                <a:solidFill>
                  <a:schemeClr val="bg2">
                    <a:lumMod val="60000"/>
                    <a:lumOff val="40000"/>
                  </a:schemeClr>
                </a:solidFill>
                <a:latin typeface="Consolas" pitchFamily="49" charset="0"/>
                <a:cs typeface="Consolas" pitchFamily="49" charset="0"/>
              </a:rPr>
              <a:t> </a:t>
            </a:r>
            <a:r>
              <a:rPr lang="en-US" altLang="ja-JP" sz="1400" dirty="0" err="1">
                <a:solidFill>
                  <a:schemeClr val="bg2">
                    <a:lumMod val="60000"/>
                    <a:lumOff val="40000"/>
                  </a:schemeClr>
                </a:solidFill>
                <a:latin typeface="Consolas" pitchFamily="49" charset="0"/>
                <a:cs typeface="Consolas" pitchFamily="49" charset="0"/>
              </a:rPr>
              <a:t>deleteProduct</a:t>
            </a:r>
            <a:r>
              <a:rPr lang="en-US" altLang="ja-JP" sz="1400" dirty="0">
                <a:solidFill>
                  <a:schemeClr val="bg2">
                    <a:lumMod val="60000"/>
                    <a:lumOff val="40000"/>
                  </a:schemeClr>
                </a:solidFill>
                <a:latin typeface="Consolas" pitchFamily="49" charset="0"/>
                <a:cs typeface="Consolas" pitchFamily="49" charset="0"/>
              </a:rPr>
              <a:t>(String id) {</a:t>
            </a:r>
          </a:p>
          <a:p>
            <a:r>
              <a:rPr lang="en-US" altLang="ja-JP" sz="1400" dirty="0" smtClean="0">
                <a:solidFill>
                  <a:schemeClr val="bg2">
                    <a:lumMod val="60000"/>
                    <a:lumOff val="40000"/>
                  </a:schemeClr>
                </a:solidFill>
                <a:latin typeface="Consolas" pitchFamily="49" charset="0"/>
                <a:cs typeface="Consolas" pitchFamily="49" charset="0"/>
              </a:rPr>
              <a:t>  </a:t>
            </a:r>
            <a:r>
              <a:rPr lang="en-US" altLang="ja-JP" sz="1400" dirty="0">
                <a:solidFill>
                  <a:schemeClr val="bg2">
                    <a:lumMod val="60000"/>
                    <a:lumOff val="40000"/>
                  </a:schemeClr>
                </a:solidFill>
                <a:latin typeface="Consolas" pitchFamily="49" charset="0"/>
                <a:cs typeface="Consolas" pitchFamily="49" charset="0"/>
              </a:rPr>
              <a:t>Product </a:t>
            </a:r>
            <a:r>
              <a:rPr lang="en-US" altLang="ja-JP" sz="1400" dirty="0" err="1">
                <a:solidFill>
                  <a:schemeClr val="bg2">
                    <a:lumMod val="60000"/>
                    <a:lumOff val="40000"/>
                  </a:schemeClr>
                </a:solidFill>
                <a:latin typeface="Consolas" pitchFamily="49" charset="0"/>
                <a:cs typeface="Consolas" pitchFamily="49" charset="0"/>
              </a:rPr>
              <a:t>product</a:t>
            </a:r>
            <a:r>
              <a:rPr lang="en-US" altLang="ja-JP" sz="1400" dirty="0">
                <a:solidFill>
                  <a:schemeClr val="bg2">
                    <a:lumMod val="60000"/>
                    <a:lumOff val="40000"/>
                  </a:schemeClr>
                </a:solidFill>
                <a:latin typeface="Consolas" pitchFamily="49" charset="0"/>
                <a:cs typeface="Consolas" pitchFamily="49" charset="0"/>
              </a:rPr>
              <a:t> = </a:t>
            </a:r>
            <a:r>
              <a:rPr lang="en-US" altLang="ja-JP" sz="1400" dirty="0" err="1" smtClean="0">
                <a:solidFill>
                  <a:schemeClr val="bg2">
                    <a:lumMod val="60000"/>
                    <a:lumOff val="40000"/>
                  </a:schemeClr>
                </a:solidFill>
                <a:latin typeface="Consolas" pitchFamily="49" charset="0"/>
                <a:cs typeface="Consolas" pitchFamily="49" charset="0"/>
              </a:rPr>
              <a:t>products.findById</a:t>
            </a:r>
            <a:r>
              <a:rPr lang="en-US" altLang="ja-JP" sz="1400" dirty="0" smtClean="0">
                <a:solidFill>
                  <a:schemeClr val="bg2">
                    <a:lumMod val="60000"/>
                    <a:lumOff val="40000"/>
                  </a:schemeClr>
                </a:solidFill>
                <a:latin typeface="Consolas" pitchFamily="49" charset="0"/>
                <a:cs typeface="Consolas" pitchFamily="49" charset="0"/>
              </a:rPr>
              <a:t>(id</a:t>
            </a:r>
            <a:r>
              <a:rPr lang="en-US" altLang="ja-JP" sz="1400" dirty="0">
                <a:solidFill>
                  <a:schemeClr val="bg2">
                    <a:lumMod val="60000"/>
                    <a:lumOff val="40000"/>
                  </a:schemeClr>
                </a:solidFill>
                <a:latin typeface="Consolas" pitchFamily="49" charset="0"/>
                <a:cs typeface="Consolas" pitchFamily="49" charset="0"/>
              </a:rPr>
              <a:t>);</a:t>
            </a:r>
          </a:p>
          <a:p>
            <a:r>
              <a:rPr lang="en-US" altLang="ja-JP" sz="1400" dirty="0" smtClean="0">
                <a:solidFill>
                  <a:schemeClr val="bg2">
                    <a:lumMod val="60000"/>
                    <a:lumOff val="40000"/>
                  </a:schemeClr>
                </a:solidFill>
                <a:latin typeface="Consolas" pitchFamily="49" charset="0"/>
                <a:cs typeface="Consolas" pitchFamily="49" charset="0"/>
              </a:rPr>
              <a:t>  </a:t>
            </a:r>
            <a:r>
              <a:rPr lang="en-US" altLang="ja-JP" sz="1400" dirty="0" err="1">
                <a:solidFill>
                  <a:schemeClr val="bg2">
                    <a:lumMod val="60000"/>
                    <a:lumOff val="40000"/>
                  </a:schemeClr>
                </a:solidFill>
                <a:latin typeface="Consolas" pitchFamily="49" charset="0"/>
                <a:cs typeface="Consolas" pitchFamily="49" charset="0"/>
              </a:rPr>
              <a:t>product.delete</a:t>
            </a:r>
            <a:r>
              <a:rPr lang="en-US" altLang="ja-JP" sz="1400" dirty="0">
                <a:solidFill>
                  <a:schemeClr val="bg2">
                    <a:lumMod val="60000"/>
                    <a:lumOff val="40000"/>
                  </a:schemeClr>
                </a:solidFill>
                <a:latin typeface="Consolas" pitchFamily="49" charset="0"/>
                <a:cs typeface="Consolas" pitchFamily="49" charset="0"/>
              </a:rPr>
              <a:t>();</a:t>
            </a:r>
          </a:p>
          <a:p>
            <a:r>
              <a:rPr lang="en-US" altLang="ja-JP" sz="1400" dirty="0" smtClean="0">
                <a:solidFill>
                  <a:schemeClr val="bg2">
                    <a:lumMod val="60000"/>
                    <a:lumOff val="40000"/>
                  </a:schemeClr>
                </a:solidFill>
                <a:latin typeface="Consolas" pitchFamily="49" charset="0"/>
                <a:cs typeface="Consolas" pitchFamily="49" charset="0"/>
              </a:rPr>
              <a:t>}</a:t>
            </a:r>
            <a:endParaRPr lang="en-US" altLang="ja-JP" sz="1400" dirty="0">
              <a:solidFill>
                <a:schemeClr val="bg2">
                  <a:lumMod val="60000"/>
                  <a:lumOff val="40000"/>
                </a:schemeClr>
              </a:solidFill>
              <a:latin typeface="Consolas" pitchFamily="49" charset="0"/>
              <a:cs typeface="Consolas" pitchFamily="49" charset="0"/>
            </a:endParaRPr>
          </a:p>
        </p:txBody>
      </p:sp>
      <p:sp>
        <p:nvSpPr>
          <p:cNvPr id="10" name="正方形/長方形 9"/>
          <p:cNvSpPr/>
          <p:nvPr/>
        </p:nvSpPr>
        <p:spPr>
          <a:xfrm>
            <a:off x="4211960" y="2636912"/>
            <a:ext cx="2304256" cy="288032"/>
          </a:xfrm>
          <a:prstGeom prst="rect">
            <a:avLst/>
          </a:prstGeom>
          <a:solidFill>
            <a:schemeClr val="accent5">
              <a:tint val="50000"/>
              <a:satMod val="300000"/>
            </a:schemeClr>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400" dirty="0">
                <a:solidFill>
                  <a:schemeClr val="bg2">
                    <a:lumMod val="60000"/>
                    <a:lumOff val="40000"/>
                  </a:schemeClr>
                </a:solidFill>
                <a:latin typeface="Consolas" pitchFamily="49" charset="0"/>
                <a:cs typeface="Consolas" pitchFamily="49" charset="0"/>
              </a:rPr>
              <a:t>// initialize </a:t>
            </a:r>
            <a:r>
              <a:rPr lang="en-US" altLang="ja-JP" sz="1400" dirty="0" smtClean="0">
                <a:solidFill>
                  <a:schemeClr val="bg2">
                    <a:lumMod val="60000"/>
                    <a:lumOff val="40000"/>
                  </a:schemeClr>
                </a:solidFill>
                <a:latin typeface="Consolas" pitchFamily="49" charset="0"/>
                <a:cs typeface="Consolas" pitchFamily="49" charset="0"/>
              </a:rPr>
              <a:t>list</a:t>
            </a:r>
            <a:endParaRPr lang="en-US" altLang="ja-JP" sz="1400" dirty="0">
              <a:solidFill>
                <a:schemeClr val="bg2">
                  <a:lumMod val="60000"/>
                  <a:lumOff val="40000"/>
                </a:schemeClr>
              </a:solidFill>
              <a:latin typeface="Consolas" pitchFamily="49" charset="0"/>
              <a:cs typeface="Consolas" pitchFamily="49" charset="0"/>
            </a:endParaRPr>
          </a:p>
        </p:txBody>
      </p:sp>
      <p:sp>
        <p:nvSpPr>
          <p:cNvPr id="12" name="正方形/長方形 11"/>
          <p:cNvSpPr/>
          <p:nvPr/>
        </p:nvSpPr>
        <p:spPr>
          <a:xfrm>
            <a:off x="5915352" y="2398028"/>
            <a:ext cx="1404156" cy="288032"/>
          </a:xfrm>
          <a:prstGeom prst="rect">
            <a:avLst/>
          </a:prstGeom>
          <a:solidFill>
            <a:schemeClr val="accent5">
              <a:tint val="50000"/>
              <a:satMod val="300000"/>
            </a:schemeClr>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dirty="0" smtClean="0">
                <a:solidFill>
                  <a:schemeClr val="bg2">
                    <a:lumMod val="60000"/>
                    <a:lumOff val="40000"/>
                  </a:schemeClr>
                </a:solidFill>
                <a:latin typeface="Consolas" pitchFamily="49" charset="0"/>
                <a:cs typeface="Consolas" pitchFamily="49" charset="0"/>
              </a:rPr>
              <a:t>initialize()</a:t>
            </a:r>
            <a:endParaRPr kumimoji="1" lang="ja-JP" altLang="en-US" sz="1600" dirty="0">
              <a:solidFill>
                <a:schemeClr val="bg2">
                  <a:lumMod val="60000"/>
                  <a:lumOff val="40000"/>
                </a:schemeClr>
              </a:solidFill>
              <a:latin typeface="Consolas" pitchFamily="49" charset="0"/>
              <a:cs typeface="Consolas" pitchFamily="49" charset="0"/>
            </a:endParaRPr>
          </a:p>
        </p:txBody>
      </p:sp>
      <p:sp>
        <p:nvSpPr>
          <p:cNvPr id="16" name="正方形/長方形 15"/>
          <p:cNvSpPr/>
          <p:nvPr/>
        </p:nvSpPr>
        <p:spPr>
          <a:xfrm>
            <a:off x="4013249" y="2160340"/>
            <a:ext cx="3306259" cy="288032"/>
          </a:xfrm>
          <a:prstGeom prst="rect">
            <a:avLst/>
          </a:prstGeom>
          <a:solidFill>
            <a:schemeClr val="accent5">
              <a:tint val="50000"/>
              <a:satMod val="300000"/>
            </a:schemeClr>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400" dirty="0">
                <a:solidFill>
                  <a:schemeClr val="bg1">
                    <a:lumMod val="75000"/>
                  </a:schemeClr>
                </a:solidFill>
                <a:latin typeface="Consolas" pitchFamily="49" charset="0"/>
                <a:cs typeface="Consolas" pitchFamily="49" charset="0"/>
              </a:rPr>
              <a:t>/** This method is ...</a:t>
            </a:r>
            <a:r>
              <a:rPr lang="ja-JP" altLang="en-US" sz="1400" dirty="0">
                <a:solidFill>
                  <a:schemeClr val="bg1">
                    <a:lumMod val="75000"/>
                  </a:schemeClr>
                </a:solidFill>
                <a:latin typeface="Consolas" pitchFamily="49" charset="0"/>
                <a:cs typeface="Consolas" pitchFamily="49" charset="0"/>
              </a:rPr>
              <a:t> </a:t>
            </a:r>
            <a:r>
              <a:rPr lang="en-US" altLang="ja-JP" sz="1400" dirty="0">
                <a:solidFill>
                  <a:schemeClr val="bg1">
                    <a:lumMod val="75000"/>
                  </a:schemeClr>
                </a:solidFill>
                <a:latin typeface="Consolas" pitchFamily="49" charset="0"/>
                <a:cs typeface="Consolas" pitchFamily="49" charset="0"/>
              </a:rPr>
              <a:t>*/</a:t>
            </a:r>
          </a:p>
        </p:txBody>
      </p:sp>
      <p:sp>
        <p:nvSpPr>
          <p:cNvPr id="13" name="線吹き出し 1 (枠付き) 12"/>
          <p:cNvSpPr/>
          <p:nvPr/>
        </p:nvSpPr>
        <p:spPr>
          <a:xfrm flipH="1">
            <a:off x="1246703" y="3789040"/>
            <a:ext cx="2349221" cy="1080120"/>
          </a:xfrm>
          <a:prstGeom prst="borderCallout1">
            <a:avLst>
              <a:gd name="adj1" fmla="val 5004"/>
              <a:gd name="adj2" fmla="val -3127"/>
              <a:gd name="adj3" fmla="val 17853"/>
              <a:gd name="adj4" fmla="val -4876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9" name="線吹き出し 1 (枠付き) 8"/>
          <p:cNvSpPr/>
          <p:nvPr/>
        </p:nvSpPr>
        <p:spPr>
          <a:xfrm flipH="1">
            <a:off x="1239456" y="2564904"/>
            <a:ext cx="2343129" cy="1152128"/>
          </a:xfrm>
          <a:prstGeom prst="borderCallout1">
            <a:avLst>
              <a:gd name="adj1" fmla="val 40576"/>
              <a:gd name="adj2" fmla="val -4756"/>
              <a:gd name="adj3" fmla="val -6078"/>
              <a:gd name="adj4" fmla="val -9187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線吹き出し 1 (枠付き) 6"/>
          <p:cNvSpPr/>
          <p:nvPr/>
        </p:nvSpPr>
        <p:spPr>
          <a:xfrm flipH="1">
            <a:off x="1246703" y="4977172"/>
            <a:ext cx="2349222" cy="1044116"/>
          </a:xfrm>
          <a:prstGeom prst="borderCallout1">
            <a:avLst>
              <a:gd name="adj1" fmla="val 25972"/>
              <a:gd name="adj2" fmla="val -7992"/>
              <a:gd name="adj3" fmla="val -198492"/>
              <a:gd name="adj4" fmla="val -60678"/>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cxnSp>
        <p:nvCxnSpPr>
          <p:cNvPr id="3" name="直線コネクタ 2"/>
          <p:cNvCxnSpPr/>
          <p:nvPr/>
        </p:nvCxnSpPr>
        <p:spPr>
          <a:xfrm>
            <a:off x="4579495" y="2902458"/>
            <a:ext cx="105160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 name="正方形/長方形 3"/>
          <p:cNvSpPr/>
          <p:nvPr/>
        </p:nvSpPr>
        <p:spPr>
          <a:xfrm>
            <a:off x="5915352" y="2398028"/>
            <a:ext cx="1320944"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線吹き出し 1 (枠付き) 18"/>
          <p:cNvSpPr/>
          <p:nvPr/>
        </p:nvSpPr>
        <p:spPr>
          <a:xfrm>
            <a:off x="5105297" y="4077072"/>
            <a:ext cx="2563047" cy="900100"/>
          </a:xfrm>
          <a:prstGeom prst="borderCallout1">
            <a:avLst>
              <a:gd name="adj1" fmla="val 2873"/>
              <a:gd name="adj2" fmla="val 6699"/>
              <a:gd name="adj3" fmla="val 5375"/>
              <a:gd name="adj4" fmla="val 494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t>被験者</a:t>
            </a:r>
            <a:r>
              <a:rPr lang="ja-JP" altLang="en-US" sz="2400" dirty="0" smtClean="0"/>
              <a:t>に</a:t>
            </a:r>
            <a:endParaRPr lang="en-US" altLang="ja-JP" sz="2400" dirty="0" smtClean="0"/>
          </a:p>
          <a:p>
            <a:pPr algn="ctr"/>
            <a:r>
              <a:rPr lang="ja-JP" altLang="en-US" sz="2400" dirty="0" smtClean="0"/>
              <a:t>出題する課題</a:t>
            </a:r>
            <a:endParaRPr kumimoji="1" lang="ja-JP" altLang="en-US" sz="2400" dirty="0"/>
          </a:p>
        </p:txBody>
      </p:sp>
    </p:spTree>
    <p:extLst>
      <p:ext uri="{BB962C8B-B14F-4D97-AF65-F5344CB8AC3E}">
        <p14:creationId xmlns:p14="http://schemas.microsoft.com/office/powerpoint/2010/main" val="1669429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8">
                                            <p:txEl>
                                              <p:pRg st="5" end="5"/>
                                            </p:txEl>
                                          </p:spTgt>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8">
                                            <p:txEl>
                                              <p:pRg st="6" end="6"/>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8">
                                            <p:txEl>
                                              <p:pRg st="7" end="7"/>
                                            </p:txEl>
                                          </p:spTgt>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8">
                                            <p:txEl>
                                              <p:pRg st="8" end="8"/>
                                            </p:txEl>
                                          </p:spTgt>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8">
                                            <p:txEl>
                                              <p:pRg st="9" end="9"/>
                                            </p:txEl>
                                          </p:spTgt>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8">
                                            <p:txEl>
                                              <p:pRg st="10" end="10"/>
                                            </p:txEl>
                                          </p:spTgt>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8">
                                            <p:txEl>
                                              <p:pRg st="11" end="11"/>
                                            </p:txEl>
                                          </p:spTgt>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8">
                                            <p:txEl>
                                              <p:pRg st="12" end="12"/>
                                            </p:txEl>
                                          </p:spTgt>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8">
                                            <p:txEl>
                                              <p:pRg st="13" end="13"/>
                                            </p:txEl>
                                          </p:spTgt>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8">
                                            <p:txEl>
                                              <p:pRg st="14" end="14"/>
                                            </p:txEl>
                                          </p:spTgt>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8">
                                            <p:bg/>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uiExpand="1" build="p" animBg="1"/>
      <p:bldP spid="11" grpId="0" animBg="1"/>
      <p:bldP spid="11" grpId="1" animBg="1"/>
      <p:bldP spid="10" grpId="0" animBg="1"/>
      <p:bldP spid="10" grpId="1" animBg="1"/>
      <p:bldP spid="12" grpId="0" animBg="1"/>
      <p:bldP spid="12" grpId="1" animBg="1"/>
      <p:bldP spid="16" grpId="0" animBg="1"/>
      <p:bldP spid="16" grpId="1" animBg="1"/>
      <p:bldP spid="13" grpId="0" animBg="1"/>
      <p:bldP spid="13" grpId="1" animBg="1"/>
      <p:bldP spid="9" grpId="0" animBg="1"/>
      <p:bldP spid="9" grpId="1" animBg="1"/>
      <p:bldP spid="7" grpId="0" animBg="1"/>
      <p:bldP spid="7" grpId="1" animBg="1"/>
      <p:bldP spid="4"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作成した課題</a:t>
            </a:r>
            <a:endParaRPr kumimoji="1" lang="ja-JP" altLang="en-US" dirty="0"/>
          </a:p>
        </p:txBody>
      </p:sp>
      <p:sp>
        <p:nvSpPr>
          <p:cNvPr id="3" name="コンテンツ プレースホルダー 2"/>
          <p:cNvSpPr>
            <a:spLocks noGrp="1"/>
          </p:cNvSpPr>
          <p:nvPr>
            <p:ph idx="1"/>
          </p:nvPr>
        </p:nvSpPr>
        <p:spPr>
          <a:xfrm>
            <a:off x="395536" y="1600200"/>
            <a:ext cx="8424936" cy="4709120"/>
          </a:xfrm>
        </p:spPr>
        <p:txBody>
          <a:bodyPr/>
          <a:lstStyle/>
          <a:p>
            <a:r>
              <a:rPr lang="ja-JP" altLang="en-US" dirty="0" smtClean="0"/>
              <a:t>全</a:t>
            </a:r>
            <a:r>
              <a:rPr lang="en-US" altLang="ja-JP" dirty="0" smtClean="0"/>
              <a:t>44</a:t>
            </a:r>
            <a:r>
              <a:rPr lang="ja-JP" altLang="en-US" dirty="0" smtClean="0"/>
              <a:t>問</a:t>
            </a:r>
            <a:endParaRPr lang="en-US" altLang="ja-JP" dirty="0" smtClean="0"/>
          </a:p>
          <a:p>
            <a:pPr lvl="1"/>
            <a:r>
              <a:rPr lang="ja-JP" altLang="en-US" dirty="0"/>
              <a:t>動詞</a:t>
            </a:r>
            <a:r>
              <a:rPr lang="ja-JP" altLang="en-US" dirty="0" smtClean="0"/>
              <a:t>の</a:t>
            </a:r>
            <a:r>
              <a:rPr lang="ja-JP" altLang="en-US" dirty="0"/>
              <a:t>種類</a:t>
            </a:r>
            <a:r>
              <a:rPr lang="ja-JP" altLang="en-US" dirty="0" smtClean="0"/>
              <a:t>は全</a:t>
            </a:r>
            <a:r>
              <a:rPr lang="en-US" altLang="ja-JP" dirty="0" smtClean="0"/>
              <a:t>31</a:t>
            </a:r>
            <a:r>
              <a:rPr lang="ja-JP" altLang="en-US" dirty="0" smtClean="0"/>
              <a:t>種類</a:t>
            </a:r>
            <a:endParaRPr kumimoji="1" lang="en-US" altLang="ja-JP" dirty="0" smtClean="0"/>
          </a:p>
          <a:p>
            <a:r>
              <a:rPr lang="ja-JP" altLang="en-US" dirty="0" smtClean="0"/>
              <a:t>課題の内容が偏らないように，</a:t>
            </a:r>
            <a:r>
              <a:rPr lang="en-US" altLang="ja-JP" dirty="0" smtClean="0"/>
              <a:t>4</a:t>
            </a:r>
            <a:r>
              <a:rPr lang="ja-JP" altLang="en-US" dirty="0"/>
              <a:t>種類</a:t>
            </a:r>
            <a:r>
              <a:rPr lang="ja-JP" altLang="en-US" dirty="0" smtClean="0"/>
              <a:t>の異なるアプリケーションドメインのソースコードから</a:t>
            </a:r>
            <a:r>
              <a:rPr lang="ja-JP" altLang="en-US" dirty="0"/>
              <a:t>課題</a:t>
            </a:r>
            <a:r>
              <a:rPr lang="ja-JP" altLang="en-US" dirty="0" smtClean="0"/>
              <a:t>を作成</a:t>
            </a:r>
            <a:endParaRPr lang="en-US" altLang="ja-JP" dirty="0" smtClean="0"/>
          </a:p>
          <a:p>
            <a:pPr lvl="1"/>
            <a:r>
              <a:rPr lang="ja-JP" altLang="en-US" dirty="0"/>
              <a:t>辞書を作成するため</a:t>
            </a:r>
            <a:r>
              <a:rPr lang="ja-JP" altLang="en-US" dirty="0" smtClean="0"/>
              <a:t>に使用したコードとは別</a:t>
            </a:r>
            <a:endParaRPr lang="en-US" altLang="ja-JP" dirty="0" smtClean="0"/>
          </a:p>
          <a:p>
            <a:pPr lvl="1"/>
            <a:r>
              <a:rPr lang="ja-JP" altLang="en-US" dirty="0" smtClean="0"/>
              <a:t>動詞が </a:t>
            </a:r>
            <a:r>
              <a:rPr lang="en-US" altLang="ja-JP" dirty="0" smtClean="0"/>
              <a:t>get, set </a:t>
            </a:r>
            <a:r>
              <a:rPr lang="ja-JP" altLang="en-US" dirty="0" smtClean="0"/>
              <a:t>のメソッド名は課題に不使用</a:t>
            </a:r>
            <a:endParaRPr lang="en-US" altLang="ja-JP" dirty="0" smtClean="0"/>
          </a:p>
          <a:p>
            <a:pPr lvl="1"/>
            <a:r>
              <a:rPr lang="ja-JP" altLang="en-US" dirty="0"/>
              <a:t>ツール</a:t>
            </a:r>
            <a:r>
              <a:rPr lang="ja-JP" altLang="en-US" dirty="0" smtClean="0"/>
              <a:t>が</a:t>
            </a:r>
            <a:r>
              <a:rPr lang="ja-JP" altLang="en-US" dirty="0"/>
              <a:t>解答</a:t>
            </a:r>
            <a:r>
              <a:rPr lang="ja-JP" altLang="en-US" dirty="0" smtClean="0"/>
              <a:t>の</a:t>
            </a:r>
            <a:r>
              <a:rPr lang="ja-JP" altLang="en-US" dirty="0"/>
              <a:t>メソッド</a:t>
            </a:r>
            <a:r>
              <a:rPr lang="ja-JP" altLang="en-US" dirty="0" smtClean="0"/>
              <a:t>を表示するかは考慮せず課題を作成</a:t>
            </a:r>
            <a:endParaRPr lang="en-US" altLang="ja-JP"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19</a:t>
            </a:fld>
            <a:endParaRPr kumimoji="1" lang="ja-JP" altLang="en-US"/>
          </a:p>
        </p:txBody>
      </p:sp>
    </p:spTree>
    <p:extLst>
      <p:ext uri="{BB962C8B-B14F-4D97-AF65-F5344CB8AC3E}">
        <p14:creationId xmlns:p14="http://schemas.microsoft.com/office/powerpoint/2010/main" val="313916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1143000"/>
          </a:xfrm>
        </p:spPr>
        <p:txBody>
          <a:bodyPr/>
          <a:lstStyle/>
          <a:p>
            <a:r>
              <a:rPr kumimoji="1" lang="ja-JP" altLang="en-US" dirty="0" smtClean="0"/>
              <a:t>背景</a:t>
            </a:r>
            <a:endParaRPr kumimoji="1" lang="ja-JP" altLang="en-US" dirty="0"/>
          </a:p>
        </p:txBody>
      </p:sp>
      <p:sp>
        <p:nvSpPr>
          <p:cNvPr id="3" name="コンテンツ プレースホルダー 2"/>
          <p:cNvSpPr>
            <a:spLocks noGrp="1"/>
          </p:cNvSpPr>
          <p:nvPr>
            <p:ph idx="1"/>
          </p:nvPr>
        </p:nvSpPr>
        <p:spPr>
          <a:xfrm>
            <a:off x="323528" y="1556792"/>
            <a:ext cx="8496944" cy="3273316"/>
          </a:xfrm>
        </p:spPr>
        <p:txBody>
          <a:bodyPr/>
          <a:lstStyle/>
          <a:p>
            <a:pPr marL="0" indent="0" algn="ctr">
              <a:buNone/>
            </a:pPr>
            <a:r>
              <a:rPr lang="ja-JP" altLang="en-US" dirty="0"/>
              <a:t>識別子</a:t>
            </a:r>
            <a:r>
              <a:rPr kumimoji="1" lang="ja-JP" altLang="en-US" dirty="0" smtClean="0"/>
              <a:t>に不適切な命名がされていると</a:t>
            </a:r>
            <a:endParaRPr lang="en-US" altLang="ja-JP" dirty="0"/>
          </a:p>
          <a:p>
            <a:pPr marL="0" indent="0" algn="ctr">
              <a:buNone/>
            </a:pPr>
            <a:r>
              <a:rPr kumimoji="1" lang="ja-JP" altLang="en-US" dirty="0" smtClean="0"/>
              <a:t>プログラムの理解に時間がかかる</a:t>
            </a:r>
            <a:r>
              <a:rPr kumimoji="1" lang="en-US" altLang="ja-JP" dirty="0" smtClean="0"/>
              <a:t>[1]</a:t>
            </a:r>
          </a:p>
          <a:p>
            <a:pPr marL="0" indent="0" algn="ctr">
              <a:buNone/>
            </a:pPr>
            <a:endParaRPr lang="en-US" altLang="ja-JP" dirty="0" smtClean="0"/>
          </a:p>
          <a:p>
            <a:pPr marL="0" indent="0" algn="ctr">
              <a:buNone/>
            </a:pPr>
            <a:endParaRPr lang="en-US" altLang="ja-JP" dirty="0" smtClean="0"/>
          </a:p>
          <a:p>
            <a:pPr marL="0" indent="0" algn="ctr">
              <a:buNone/>
            </a:pPr>
            <a:r>
              <a:rPr lang="ja-JP" altLang="en-US" dirty="0" smtClean="0"/>
              <a:t>適切な名前をつけることが求められる</a:t>
            </a:r>
            <a:endParaRPr lang="en-US" altLang="ja-JP" dirty="0" smtClean="0"/>
          </a:p>
        </p:txBody>
      </p:sp>
      <p:sp>
        <p:nvSpPr>
          <p:cNvPr id="5" name="スライド番号プレースホルダー 4"/>
          <p:cNvSpPr>
            <a:spLocks noGrp="1"/>
          </p:cNvSpPr>
          <p:nvPr>
            <p:ph type="sldNum" sz="quarter" idx="12"/>
          </p:nvPr>
        </p:nvSpPr>
        <p:spPr/>
        <p:txBody>
          <a:bodyPr/>
          <a:lstStyle/>
          <a:p>
            <a:fld id="{D8657F4F-EEBE-40D0-AA0E-86B01611ED6E}" type="slidenum">
              <a:rPr kumimoji="1" lang="ja-JP" altLang="en-US" smtClean="0"/>
              <a:t>2</a:t>
            </a:fld>
            <a:endParaRPr kumimoji="1" lang="ja-JP" altLang="en-US"/>
          </a:p>
        </p:txBody>
      </p:sp>
      <p:sp>
        <p:nvSpPr>
          <p:cNvPr id="6" name="テキスト ボックス 5"/>
          <p:cNvSpPr txBox="1"/>
          <p:nvPr/>
        </p:nvSpPr>
        <p:spPr>
          <a:xfrm>
            <a:off x="395536" y="5589240"/>
            <a:ext cx="8289962" cy="923330"/>
          </a:xfrm>
          <a:prstGeom prst="rect">
            <a:avLst/>
          </a:prstGeom>
          <a:noFill/>
        </p:spPr>
        <p:txBody>
          <a:bodyPr wrap="none" rtlCol="0">
            <a:spAutoFit/>
          </a:bodyPr>
          <a:lstStyle/>
          <a:p>
            <a:r>
              <a:rPr lang="en-US" altLang="ja-JP" dirty="0" smtClean="0">
                <a:solidFill>
                  <a:schemeClr val="bg1">
                    <a:lumMod val="50000"/>
                  </a:schemeClr>
                </a:solidFill>
              </a:rPr>
              <a:t>[1] </a:t>
            </a:r>
            <a:r>
              <a:rPr lang="en-US" altLang="ja-JP" dirty="0">
                <a:solidFill>
                  <a:schemeClr val="bg1">
                    <a:lumMod val="50000"/>
                  </a:schemeClr>
                </a:solidFill>
              </a:rPr>
              <a:t>D. </a:t>
            </a:r>
            <a:r>
              <a:rPr lang="en-US" altLang="ja-JP" dirty="0" err="1">
                <a:solidFill>
                  <a:schemeClr val="bg1">
                    <a:lumMod val="50000"/>
                  </a:schemeClr>
                </a:solidFill>
              </a:rPr>
              <a:t>Lawrie</a:t>
            </a:r>
            <a:r>
              <a:rPr lang="en-US" altLang="ja-JP" dirty="0">
                <a:solidFill>
                  <a:schemeClr val="bg1">
                    <a:lumMod val="50000"/>
                  </a:schemeClr>
                </a:solidFill>
              </a:rPr>
              <a:t>, C. Morrell, H. </a:t>
            </a:r>
            <a:r>
              <a:rPr lang="en-US" altLang="ja-JP" dirty="0" err="1">
                <a:solidFill>
                  <a:schemeClr val="bg1">
                    <a:lumMod val="50000"/>
                  </a:schemeClr>
                </a:solidFill>
              </a:rPr>
              <a:t>Feild</a:t>
            </a:r>
            <a:r>
              <a:rPr lang="en-US" altLang="ja-JP" dirty="0">
                <a:solidFill>
                  <a:schemeClr val="bg1">
                    <a:lumMod val="50000"/>
                  </a:schemeClr>
                </a:solidFill>
              </a:rPr>
              <a:t>, and D. Binkley, What's </a:t>
            </a:r>
            <a:r>
              <a:rPr lang="en-US" altLang="ja-JP" dirty="0" smtClean="0">
                <a:solidFill>
                  <a:schemeClr val="bg1">
                    <a:lumMod val="50000"/>
                  </a:schemeClr>
                </a:solidFill>
              </a:rPr>
              <a:t>in a </a:t>
            </a:r>
            <a:r>
              <a:rPr lang="en-US" altLang="ja-JP" dirty="0">
                <a:solidFill>
                  <a:schemeClr val="bg1">
                    <a:lumMod val="50000"/>
                  </a:schemeClr>
                </a:solidFill>
              </a:rPr>
              <a:t>name? a study of </a:t>
            </a:r>
            <a:endParaRPr lang="en-US" altLang="ja-JP" dirty="0" smtClean="0">
              <a:solidFill>
                <a:schemeClr val="bg1">
                  <a:lumMod val="50000"/>
                </a:schemeClr>
              </a:solidFill>
            </a:endParaRPr>
          </a:p>
          <a:p>
            <a:r>
              <a:rPr lang="en-US" altLang="ja-JP" dirty="0" err="1" smtClean="0">
                <a:solidFill>
                  <a:schemeClr val="bg1">
                    <a:lumMod val="50000"/>
                  </a:schemeClr>
                </a:solidFill>
              </a:rPr>
              <a:t>identiers</a:t>
            </a:r>
            <a:r>
              <a:rPr lang="en-US" altLang="ja-JP" dirty="0">
                <a:solidFill>
                  <a:schemeClr val="bg1">
                    <a:lumMod val="50000"/>
                  </a:schemeClr>
                </a:solidFill>
              </a:rPr>
              <a:t>, Proceedings of the </a:t>
            </a:r>
            <a:r>
              <a:rPr lang="en-US" altLang="ja-JP" dirty="0" smtClean="0">
                <a:solidFill>
                  <a:schemeClr val="bg1">
                    <a:lumMod val="50000"/>
                  </a:schemeClr>
                </a:solidFill>
              </a:rPr>
              <a:t>14</a:t>
            </a:r>
            <a:r>
              <a:rPr lang="en-US" altLang="ja-JP" baseline="30000" dirty="0" smtClean="0">
                <a:solidFill>
                  <a:schemeClr val="bg1">
                    <a:lumMod val="50000"/>
                  </a:schemeClr>
                </a:solidFill>
              </a:rPr>
              <a:t>th</a:t>
            </a:r>
            <a:r>
              <a:rPr lang="en-US" altLang="ja-JP" dirty="0" smtClean="0">
                <a:solidFill>
                  <a:schemeClr val="bg1">
                    <a:lumMod val="50000"/>
                  </a:schemeClr>
                </a:solidFill>
              </a:rPr>
              <a:t> IEEE </a:t>
            </a:r>
            <a:r>
              <a:rPr lang="en-US" altLang="ja-JP" dirty="0">
                <a:solidFill>
                  <a:schemeClr val="bg1">
                    <a:lumMod val="50000"/>
                  </a:schemeClr>
                </a:solidFill>
              </a:rPr>
              <a:t>International Conference on Program </a:t>
            </a:r>
            <a:endParaRPr lang="en-US" altLang="ja-JP" dirty="0" smtClean="0">
              <a:solidFill>
                <a:schemeClr val="bg1">
                  <a:lumMod val="50000"/>
                </a:schemeClr>
              </a:solidFill>
            </a:endParaRPr>
          </a:p>
          <a:p>
            <a:r>
              <a:rPr lang="en-US" altLang="ja-JP" dirty="0">
                <a:solidFill>
                  <a:schemeClr val="bg1">
                    <a:lumMod val="50000"/>
                  </a:schemeClr>
                </a:solidFill>
              </a:rPr>
              <a:t>	</a:t>
            </a:r>
            <a:r>
              <a:rPr lang="en-US" altLang="ja-JP" dirty="0" smtClean="0">
                <a:solidFill>
                  <a:schemeClr val="bg1">
                    <a:lumMod val="50000"/>
                  </a:schemeClr>
                </a:solidFill>
              </a:rPr>
              <a:t>	Comprehension(ICPC </a:t>
            </a:r>
            <a:r>
              <a:rPr lang="en-US" altLang="ja-JP" dirty="0">
                <a:solidFill>
                  <a:schemeClr val="bg1">
                    <a:lumMod val="50000"/>
                  </a:schemeClr>
                </a:solidFill>
              </a:rPr>
              <a:t>'06), pp.312, 2006. </a:t>
            </a:r>
            <a:endParaRPr kumimoji="1" lang="ja-JP" altLang="en-US" dirty="0">
              <a:solidFill>
                <a:schemeClr val="bg1">
                  <a:lumMod val="50000"/>
                </a:schemeClr>
              </a:solidFill>
            </a:endParaRPr>
          </a:p>
        </p:txBody>
      </p:sp>
      <p:sp>
        <p:nvSpPr>
          <p:cNvPr id="10" name="下矢印 9"/>
          <p:cNvSpPr/>
          <p:nvPr/>
        </p:nvSpPr>
        <p:spPr>
          <a:xfrm>
            <a:off x="3728166" y="2852936"/>
            <a:ext cx="1624701"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61740" y="4716433"/>
            <a:ext cx="735755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3200" dirty="0" smtClean="0"/>
              <a:t>本研究ではメソッド名の命名に着目する</a:t>
            </a:r>
            <a:endParaRPr kumimoji="1" lang="ja-JP" altLang="en-US" sz="3200" dirty="0"/>
          </a:p>
        </p:txBody>
      </p:sp>
    </p:spTree>
    <p:extLst>
      <p:ext uri="{BB962C8B-B14F-4D97-AF65-F5344CB8AC3E}">
        <p14:creationId xmlns:p14="http://schemas.microsoft.com/office/powerpoint/2010/main" val="45191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被験者と</a:t>
            </a:r>
            <a:r>
              <a:rPr lang="ja-JP" altLang="en-US" dirty="0"/>
              <a:t>課題</a:t>
            </a:r>
            <a:r>
              <a:rPr kumimoji="1" lang="ja-JP" altLang="en-US" dirty="0" smtClean="0"/>
              <a:t>の割り当て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被験者</a:t>
            </a:r>
            <a:endParaRPr kumimoji="1" lang="en-US" altLang="ja-JP" dirty="0" smtClean="0"/>
          </a:p>
          <a:p>
            <a:pPr lvl="1"/>
            <a:r>
              <a:rPr kumimoji="1" lang="ja-JP" altLang="en-US" dirty="0" smtClean="0"/>
              <a:t>研究室の学生</a:t>
            </a:r>
            <a:r>
              <a:rPr kumimoji="1" lang="en-US" altLang="ja-JP" dirty="0" smtClean="0"/>
              <a:t>8</a:t>
            </a:r>
            <a:r>
              <a:rPr kumimoji="1" lang="ja-JP" altLang="en-US" dirty="0" smtClean="0"/>
              <a:t>人</a:t>
            </a:r>
            <a:endParaRPr kumimoji="1" lang="en-US" altLang="ja-JP" dirty="0" smtClean="0"/>
          </a:p>
          <a:p>
            <a:r>
              <a:rPr lang="ja-JP" altLang="en-US" dirty="0" smtClean="0"/>
              <a:t>課題の割り当て</a:t>
            </a:r>
            <a:endParaRPr lang="en-US" altLang="ja-JP" dirty="0" smtClean="0"/>
          </a:p>
          <a:p>
            <a:pPr lvl="1"/>
            <a:r>
              <a:rPr kumimoji="1" lang="ja-JP" altLang="en-US" dirty="0" smtClean="0"/>
              <a:t>課題を</a:t>
            </a:r>
            <a:r>
              <a:rPr kumimoji="1" lang="ja-JP" altLang="en-US" dirty="0"/>
              <a:t>ランダムに</a:t>
            </a:r>
            <a:r>
              <a:rPr kumimoji="1" lang="ja-JP" altLang="en-US" dirty="0" smtClean="0"/>
              <a:t>割り当てた</a:t>
            </a:r>
            <a:endParaRPr kumimoji="1" lang="en-US" altLang="ja-JP" dirty="0" smtClean="0"/>
          </a:p>
          <a:p>
            <a:pPr lvl="2"/>
            <a:r>
              <a:rPr lang="ja-JP" altLang="en-US" dirty="0" smtClean="0"/>
              <a:t>各課題をツールありで</a:t>
            </a:r>
            <a:r>
              <a:rPr lang="en-US" altLang="ja-JP" dirty="0" smtClean="0"/>
              <a:t>2</a:t>
            </a:r>
            <a:r>
              <a:rPr lang="ja-JP" altLang="en-US" dirty="0" smtClean="0"/>
              <a:t>人，ツールなしで</a:t>
            </a:r>
            <a:r>
              <a:rPr lang="en-US" altLang="ja-JP" dirty="0" smtClean="0"/>
              <a:t>2</a:t>
            </a:r>
            <a:r>
              <a:rPr lang="ja-JP" altLang="en-US" dirty="0" smtClean="0"/>
              <a:t>人</a:t>
            </a:r>
            <a:endParaRPr lang="en-US" altLang="ja-JP" dirty="0" smtClean="0"/>
          </a:p>
          <a:p>
            <a:pPr lvl="2"/>
            <a:r>
              <a:rPr kumimoji="1" lang="ja-JP" altLang="en-US" dirty="0" smtClean="0"/>
              <a:t>各被験者にツールありで</a:t>
            </a:r>
            <a:r>
              <a:rPr kumimoji="1" lang="en-US" altLang="ja-JP" dirty="0" smtClean="0"/>
              <a:t>11</a:t>
            </a:r>
            <a:r>
              <a:rPr kumimoji="1" lang="ja-JP" altLang="en-US" dirty="0" smtClean="0"/>
              <a:t>問，ツールなしで</a:t>
            </a:r>
            <a:r>
              <a:rPr kumimoji="1" lang="en-US" altLang="ja-JP" dirty="0" smtClean="0"/>
              <a:t>11</a:t>
            </a:r>
            <a:r>
              <a:rPr kumimoji="1" lang="ja-JP" altLang="en-US" dirty="0" smtClean="0"/>
              <a:t>問</a:t>
            </a:r>
            <a:endParaRPr kumimoji="1" lang="en-US" altLang="ja-JP" dirty="0" smtClean="0"/>
          </a:p>
          <a:p>
            <a:pPr lvl="1"/>
            <a:r>
              <a:rPr lang="ja-JP" altLang="en-US" dirty="0"/>
              <a:t>半分</a:t>
            </a:r>
            <a:r>
              <a:rPr lang="ja-JP" altLang="en-US" dirty="0" smtClean="0"/>
              <a:t>の</a:t>
            </a:r>
            <a:r>
              <a:rPr lang="ja-JP" altLang="en-US" dirty="0"/>
              <a:t>被験者</a:t>
            </a:r>
            <a:r>
              <a:rPr lang="ja-JP" altLang="en-US" dirty="0" smtClean="0"/>
              <a:t>は</a:t>
            </a:r>
            <a:r>
              <a:rPr lang="ja-JP" altLang="en-US" dirty="0"/>
              <a:t>ツール</a:t>
            </a:r>
            <a:r>
              <a:rPr lang="ja-JP" altLang="en-US" dirty="0" smtClean="0"/>
              <a:t>あり</a:t>
            </a:r>
            <a:r>
              <a:rPr lang="en-US" altLang="ja-JP" dirty="0" smtClean="0"/>
              <a:t>11</a:t>
            </a:r>
            <a:r>
              <a:rPr lang="ja-JP" altLang="en-US" dirty="0" smtClean="0"/>
              <a:t>問を先に解答</a:t>
            </a:r>
            <a:r>
              <a:rPr lang="ja-JP" altLang="en-US" dirty="0"/>
              <a:t>，</a:t>
            </a:r>
            <a:r>
              <a:rPr lang="ja-JP" altLang="en-US" dirty="0" smtClean="0"/>
              <a:t>残りの被験者はツールなし</a:t>
            </a:r>
            <a:r>
              <a:rPr lang="en-US" altLang="ja-JP" dirty="0" smtClean="0"/>
              <a:t>11</a:t>
            </a:r>
            <a:r>
              <a:rPr lang="ja-JP" altLang="en-US" dirty="0" smtClean="0"/>
              <a:t>問を先に解答</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20</a:t>
            </a:fld>
            <a:endParaRPr kumimoji="1" lang="ja-JP" altLang="en-US"/>
          </a:p>
        </p:txBody>
      </p:sp>
    </p:spTree>
    <p:extLst>
      <p:ext uri="{BB962C8B-B14F-4D97-AF65-F5344CB8AC3E}">
        <p14:creationId xmlns:p14="http://schemas.microsoft.com/office/powerpoint/2010/main" val="312734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正解基準</a:t>
            </a:r>
            <a:endParaRPr kumimoji="1" lang="ja-JP" altLang="en-US" dirty="0"/>
          </a:p>
        </p:txBody>
      </p:sp>
      <p:sp>
        <p:nvSpPr>
          <p:cNvPr id="3" name="コンテンツ プレースホルダー 2"/>
          <p:cNvSpPr>
            <a:spLocks noGrp="1"/>
          </p:cNvSpPr>
          <p:nvPr>
            <p:ph idx="1"/>
          </p:nvPr>
        </p:nvSpPr>
        <p:spPr>
          <a:xfrm>
            <a:off x="457200" y="1600200"/>
            <a:ext cx="8363272" cy="2116832"/>
          </a:xfrm>
        </p:spPr>
        <p:txBody>
          <a:bodyPr/>
          <a:lstStyle/>
          <a:p>
            <a:r>
              <a:rPr lang="ja-JP" altLang="en-US" dirty="0" smtClean="0"/>
              <a:t>正解基準を</a:t>
            </a:r>
            <a:r>
              <a:rPr lang="en-US" altLang="ja-JP" dirty="0" smtClean="0"/>
              <a:t>2</a:t>
            </a:r>
            <a:r>
              <a:rPr lang="ja-JP" altLang="en-US" dirty="0" smtClean="0"/>
              <a:t>通り用意</a:t>
            </a:r>
            <a:endParaRPr lang="en-US" altLang="ja-JP" dirty="0" smtClean="0"/>
          </a:p>
          <a:p>
            <a:pPr lvl="1"/>
            <a:r>
              <a:rPr lang="ja-JP" altLang="en-US" dirty="0" smtClean="0"/>
              <a:t>メソッド名全体が一致</a:t>
            </a:r>
            <a:r>
              <a:rPr lang="en-US" altLang="ja-JP" dirty="0" smtClean="0"/>
              <a:t>(</a:t>
            </a:r>
            <a:r>
              <a:rPr lang="ja-JP" altLang="en-US" dirty="0" smtClean="0"/>
              <a:t>完全一致</a:t>
            </a:r>
            <a:r>
              <a:rPr lang="en-US" altLang="ja-JP" dirty="0" smtClean="0"/>
              <a:t>)</a:t>
            </a:r>
          </a:p>
          <a:p>
            <a:pPr lvl="1"/>
            <a:r>
              <a:rPr lang="ja-JP" altLang="en-US" dirty="0" smtClean="0"/>
              <a:t>メソッド名のうち動詞が一致</a:t>
            </a:r>
            <a:r>
              <a:rPr lang="en-US" altLang="ja-JP" dirty="0" smtClean="0"/>
              <a:t>(</a:t>
            </a:r>
            <a:r>
              <a:rPr lang="ja-JP" altLang="en-US" dirty="0" smtClean="0"/>
              <a:t>動詞一致</a:t>
            </a:r>
            <a:r>
              <a:rPr lang="en-US" altLang="ja-JP" dirty="0" smtClean="0"/>
              <a:t>)</a:t>
            </a:r>
          </a:p>
          <a:p>
            <a:pPr lvl="2"/>
            <a:r>
              <a:rPr lang="ja-JP" altLang="en-US" dirty="0" smtClean="0"/>
              <a:t>処理内容を表す動詞部分が重要</a:t>
            </a:r>
            <a:r>
              <a:rPr lang="ja-JP" altLang="en-US" dirty="0"/>
              <a:t>な</a:t>
            </a:r>
            <a:r>
              <a:rPr lang="ja-JP" altLang="en-US" dirty="0" smtClean="0"/>
              <a:t>ため</a:t>
            </a:r>
            <a:endParaRPr lang="en-US" altLang="ja-JP" dirty="0" smtClean="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097608161"/>
              </p:ext>
            </p:extLst>
          </p:nvPr>
        </p:nvGraphicFramePr>
        <p:xfrm>
          <a:off x="1331640" y="4408512"/>
          <a:ext cx="6768753" cy="1828800"/>
        </p:xfrm>
        <a:graphic>
          <a:graphicData uri="http://schemas.openxmlformats.org/drawingml/2006/table">
            <a:tbl>
              <a:tblPr firstRow="1" bandRow="1">
                <a:tableStyleId>{284E427A-3D55-4303-BF80-6455036E1DE7}</a:tableStyleId>
              </a:tblPr>
              <a:tblGrid>
                <a:gridCol w="2256251"/>
                <a:gridCol w="2256251"/>
                <a:gridCol w="2256251"/>
              </a:tblGrid>
              <a:tr h="370840">
                <a:tc>
                  <a:txBody>
                    <a:bodyPr/>
                    <a:lstStyle/>
                    <a:p>
                      <a:pPr algn="ctr"/>
                      <a:r>
                        <a:rPr kumimoji="1" lang="ja-JP" altLang="en-US" sz="2400" dirty="0" smtClean="0"/>
                        <a:t>被験者の解答</a:t>
                      </a:r>
                      <a:endParaRPr kumimoji="1" lang="ja-JP" altLang="en-US" sz="2400" dirty="0"/>
                    </a:p>
                  </a:txBody>
                  <a:tcPr/>
                </a:tc>
                <a:tc>
                  <a:txBody>
                    <a:bodyPr/>
                    <a:lstStyle/>
                    <a:p>
                      <a:pPr algn="ctr"/>
                      <a:r>
                        <a:rPr kumimoji="1" lang="ja-JP" altLang="en-US" sz="2400" dirty="0" smtClean="0"/>
                        <a:t>完全一致</a:t>
                      </a:r>
                      <a:endParaRPr kumimoji="1" lang="ja-JP" altLang="en-US" sz="2400" dirty="0"/>
                    </a:p>
                  </a:txBody>
                  <a:tcPr/>
                </a:tc>
                <a:tc>
                  <a:txBody>
                    <a:bodyPr/>
                    <a:lstStyle/>
                    <a:p>
                      <a:pPr algn="ctr"/>
                      <a:r>
                        <a:rPr kumimoji="1" lang="ja-JP" altLang="en-US" sz="2400" dirty="0" smtClean="0"/>
                        <a:t>動詞一致</a:t>
                      </a:r>
                      <a:endParaRPr kumimoji="1" lang="ja-JP" altLang="en-US" sz="2400" dirty="0"/>
                    </a:p>
                  </a:txBody>
                  <a:tcPr/>
                </a:tc>
              </a:tr>
              <a:tr h="370840">
                <a:tc>
                  <a:txBody>
                    <a:bodyPr/>
                    <a:lstStyle/>
                    <a:p>
                      <a:pPr algn="ctr"/>
                      <a:r>
                        <a:rPr kumimoji="1" lang="en-US" altLang="ja-JP" sz="2400" dirty="0" err="1" smtClean="0"/>
                        <a:t>showDialog</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r>
              <a:tr h="370840">
                <a:tc>
                  <a:txBody>
                    <a:bodyPr/>
                    <a:lstStyle/>
                    <a:p>
                      <a:pPr algn="ctr"/>
                      <a:r>
                        <a:rPr kumimoji="1" lang="en-US" altLang="ja-JP" sz="2400" dirty="0" err="1" smtClean="0"/>
                        <a:t>showWindow</a:t>
                      </a:r>
                      <a:endParaRPr kumimoji="1" lang="ja-JP" altLang="en-US" sz="2400" dirty="0"/>
                    </a:p>
                  </a:txBody>
                  <a:tcPr/>
                </a:tc>
                <a:tc>
                  <a:txBody>
                    <a:bodyPr/>
                    <a:lstStyle/>
                    <a:p>
                      <a:pPr algn="ctr"/>
                      <a:r>
                        <a:rPr kumimoji="1" lang="en-US" altLang="ja-JP"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r>
              <a:tr h="370840">
                <a:tc>
                  <a:txBody>
                    <a:bodyPr/>
                    <a:lstStyle/>
                    <a:p>
                      <a:pPr algn="ctr"/>
                      <a:r>
                        <a:rPr kumimoji="1" lang="en-US" altLang="ja-JP" sz="2400" dirty="0" err="1" smtClean="0"/>
                        <a:t>openDialog</a:t>
                      </a:r>
                      <a:endParaRPr kumimoji="1" lang="ja-JP" altLang="en-US" sz="2400" dirty="0"/>
                    </a:p>
                  </a:txBody>
                  <a:tcPr/>
                </a:tc>
                <a:tc>
                  <a:txBody>
                    <a:bodyPr/>
                    <a:lstStyle/>
                    <a:p>
                      <a:pPr algn="ctr"/>
                      <a:r>
                        <a:rPr kumimoji="1" lang="en-US" altLang="ja-JP" sz="2400" dirty="0" smtClean="0"/>
                        <a:t>×</a:t>
                      </a:r>
                      <a:endParaRPr kumimoji="1" lang="ja-JP" altLang="en-US" sz="2400" dirty="0"/>
                    </a:p>
                  </a:txBody>
                  <a:tcPr/>
                </a:tc>
                <a:tc>
                  <a:txBody>
                    <a:bodyPr/>
                    <a:lstStyle/>
                    <a:p>
                      <a:pPr algn="ctr"/>
                      <a:r>
                        <a:rPr kumimoji="1" lang="en-US" altLang="ja-JP" sz="2400" dirty="0" smtClean="0"/>
                        <a:t>×</a:t>
                      </a:r>
                      <a:endParaRPr kumimoji="1" lang="ja-JP" altLang="en-US" sz="2400" dirty="0"/>
                    </a:p>
                  </a:txBody>
                  <a:tcPr/>
                </a:tc>
              </a:tr>
            </a:tbl>
          </a:graphicData>
        </a:graphic>
      </p:graphicFrame>
      <p:sp>
        <p:nvSpPr>
          <p:cNvPr id="6" name="テキスト ボックス 5"/>
          <p:cNvSpPr txBox="1"/>
          <p:nvPr/>
        </p:nvSpPr>
        <p:spPr>
          <a:xfrm>
            <a:off x="2555776" y="3927201"/>
            <a:ext cx="4390946" cy="400110"/>
          </a:xfrm>
          <a:prstGeom prst="rect">
            <a:avLst/>
          </a:prstGeom>
          <a:noFill/>
        </p:spPr>
        <p:txBody>
          <a:bodyPr wrap="none" rtlCol="0">
            <a:spAutoFit/>
          </a:bodyPr>
          <a:lstStyle/>
          <a:p>
            <a:r>
              <a:rPr kumimoji="1" lang="en-US" altLang="ja-JP" sz="2000" b="1" dirty="0" err="1" smtClean="0"/>
              <a:t>showDialog</a:t>
            </a:r>
            <a:r>
              <a:rPr kumimoji="1" lang="ja-JP" altLang="en-US" sz="2000" b="1" dirty="0" smtClean="0"/>
              <a:t>メソッドに対する解答の例</a:t>
            </a:r>
            <a:endParaRPr kumimoji="1" lang="ja-JP" altLang="en-US" sz="2000" b="1" dirty="0"/>
          </a:p>
        </p:txBody>
      </p:sp>
    </p:spTree>
    <p:extLst>
      <p:ext uri="{BB962C8B-B14F-4D97-AF65-F5344CB8AC3E}">
        <p14:creationId xmlns:p14="http://schemas.microsoft.com/office/powerpoint/2010/main" val="95456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525493459"/>
              </p:ext>
            </p:extLst>
          </p:nvPr>
        </p:nvGraphicFramePr>
        <p:xfrm>
          <a:off x="924132" y="2132856"/>
          <a:ext cx="3106688" cy="1584960"/>
        </p:xfrm>
        <a:graphic>
          <a:graphicData uri="http://schemas.openxmlformats.org/drawingml/2006/table">
            <a:tbl>
              <a:tblPr firstRow="1" firstCol="1" lastRow="1" bandRow="1">
                <a:tableStyleId>{2A488322-F2BA-4B5B-9748-0D474271808F}</a:tableStyleId>
              </a:tblPr>
              <a:tblGrid>
                <a:gridCol w="1378496"/>
                <a:gridCol w="720080"/>
                <a:gridCol w="1008112"/>
              </a:tblGrid>
              <a:tr h="0">
                <a:tc>
                  <a:txBody>
                    <a:bodyPr/>
                    <a:lstStyle/>
                    <a:p>
                      <a:pPr algn="ctr"/>
                      <a:endParaRPr kumimoji="1" lang="ja-JP" altLang="en-US" sz="2000" b="1" dirty="0"/>
                    </a:p>
                  </a:txBody>
                  <a:tcPr/>
                </a:tc>
                <a:tc>
                  <a:txBody>
                    <a:bodyPr/>
                    <a:lstStyle/>
                    <a:p>
                      <a:pPr algn="ctr"/>
                      <a:r>
                        <a:rPr kumimoji="1" lang="ja-JP" altLang="en-US" sz="2000" dirty="0" smtClean="0"/>
                        <a:t>正解</a:t>
                      </a:r>
                      <a:endParaRPr kumimoji="1" lang="ja-JP" altLang="en-US" sz="2000" dirty="0"/>
                    </a:p>
                  </a:txBody>
                  <a:tcPr/>
                </a:tc>
                <a:tc>
                  <a:txBody>
                    <a:bodyPr/>
                    <a:lstStyle/>
                    <a:p>
                      <a:pPr algn="ctr"/>
                      <a:r>
                        <a:rPr kumimoji="1" lang="ja-JP" altLang="en-US" sz="2000" dirty="0" smtClean="0"/>
                        <a:t>不正解</a:t>
                      </a:r>
                      <a:endParaRPr kumimoji="1" lang="ja-JP" altLang="en-US" sz="2000" dirty="0"/>
                    </a:p>
                  </a:txBody>
                  <a:tcPr/>
                </a:tc>
              </a:tr>
              <a:tr h="0">
                <a:tc>
                  <a:txBody>
                    <a:bodyPr/>
                    <a:lstStyle/>
                    <a:p>
                      <a:pPr algn="ctr"/>
                      <a:r>
                        <a:rPr kumimoji="1" lang="ja-JP" altLang="en-US" sz="2000" dirty="0" smtClean="0"/>
                        <a:t>ツールあり</a:t>
                      </a:r>
                      <a:endParaRPr kumimoji="1" lang="ja-JP" altLang="en-US" sz="2000" b="1" dirty="0"/>
                    </a:p>
                  </a:txBody>
                  <a:tcPr/>
                </a:tc>
                <a:tc>
                  <a:txBody>
                    <a:bodyPr/>
                    <a:lstStyle/>
                    <a:p>
                      <a:pPr algn="ctr"/>
                      <a:r>
                        <a:rPr kumimoji="1" lang="en-US" altLang="ja-JP" sz="2000" b="1" dirty="0" smtClean="0">
                          <a:solidFill>
                            <a:srgbClr val="FF0000"/>
                          </a:solidFill>
                        </a:rPr>
                        <a:t>2</a:t>
                      </a:r>
                      <a:endParaRPr kumimoji="1" lang="ja-JP" altLang="en-US" sz="2000" b="1" dirty="0">
                        <a:solidFill>
                          <a:srgbClr val="FF0000"/>
                        </a:solidFill>
                      </a:endParaRPr>
                    </a:p>
                  </a:txBody>
                  <a:tcPr/>
                </a:tc>
                <a:tc>
                  <a:txBody>
                    <a:bodyPr/>
                    <a:lstStyle/>
                    <a:p>
                      <a:pPr algn="ctr"/>
                      <a:r>
                        <a:rPr kumimoji="1" lang="en-US" altLang="ja-JP" sz="2000" dirty="0" smtClean="0"/>
                        <a:t>86</a:t>
                      </a:r>
                      <a:endParaRPr kumimoji="1" lang="ja-JP" altLang="en-US" sz="2000" dirty="0"/>
                    </a:p>
                  </a:txBody>
                  <a:tcPr/>
                </a:tc>
              </a:tr>
              <a:tr h="0">
                <a:tc>
                  <a:txBody>
                    <a:bodyPr/>
                    <a:lstStyle/>
                    <a:p>
                      <a:pPr algn="ctr"/>
                      <a:r>
                        <a:rPr kumimoji="1" lang="ja-JP" altLang="en-US" sz="2000" dirty="0" smtClean="0"/>
                        <a:t>ツールなし</a:t>
                      </a:r>
                      <a:endParaRPr kumimoji="1" lang="ja-JP" altLang="en-US" sz="2000" b="1" dirty="0"/>
                    </a:p>
                  </a:txBody>
                  <a:tcPr/>
                </a:tc>
                <a:tc>
                  <a:txBody>
                    <a:bodyPr/>
                    <a:lstStyle/>
                    <a:p>
                      <a:pPr algn="ctr"/>
                      <a:r>
                        <a:rPr kumimoji="1" lang="en-US" altLang="ja-JP" sz="2000" b="1" dirty="0" smtClean="0">
                          <a:solidFill>
                            <a:srgbClr val="FF0000"/>
                          </a:solidFill>
                        </a:rPr>
                        <a:t>1</a:t>
                      </a:r>
                      <a:endParaRPr kumimoji="1" lang="ja-JP" altLang="en-US" sz="2000" b="1" dirty="0">
                        <a:solidFill>
                          <a:srgbClr val="FF0000"/>
                        </a:solidFill>
                      </a:endParaRPr>
                    </a:p>
                  </a:txBody>
                  <a:tcPr/>
                </a:tc>
                <a:tc>
                  <a:txBody>
                    <a:bodyPr/>
                    <a:lstStyle/>
                    <a:p>
                      <a:pPr algn="ctr"/>
                      <a:r>
                        <a:rPr kumimoji="1" lang="en-US" altLang="ja-JP" sz="2000" dirty="0" smtClean="0"/>
                        <a:t>87</a:t>
                      </a:r>
                      <a:endParaRPr kumimoji="1" lang="ja-JP" altLang="en-US" sz="2000" dirty="0"/>
                    </a:p>
                  </a:txBody>
                  <a:tcPr/>
                </a:tc>
              </a:tr>
              <a:tr h="0">
                <a:tc>
                  <a:txBody>
                    <a:bodyPr/>
                    <a:lstStyle/>
                    <a:p>
                      <a:pPr algn="ctr"/>
                      <a:r>
                        <a:rPr kumimoji="1" lang="ja-JP" altLang="en-US" sz="2000" b="0" dirty="0" smtClean="0"/>
                        <a:t>合計</a:t>
                      </a:r>
                      <a:endParaRPr kumimoji="1" lang="ja-JP" altLang="en-US" sz="2000" b="0" dirty="0"/>
                    </a:p>
                  </a:txBody>
                  <a:tcPr/>
                </a:tc>
                <a:tc>
                  <a:txBody>
                    <a:bodyPr/>
                    <a:lstStyle/>
                    <a:p>
                      <a:pPr algn="ctr"/>
                      <a:r>
                        <a:rPr kumimoji="1" lang="en-US" altLang="ja-JP" sz="2000" b="0" smtClean="0"/>
                        <a:t>3</a:t>
                      </a:r>
                      <a:endParaRPr kumimoji="1" lang="ja-JP" altLang="en-US" sz="2000" b="0" dirty="0"/>
                    </a:p>
                  </a:txBody>
                  <a:tcPr/>
                </a:tc>
                <a:tc>
                  <a:txBody>
                    <a:bodyPr/>
                    <a:lstStyle/>
                    <a:p>
                      <a:pPr algn="ctr"/>
                      <a:r>
                        <a:rPr kumimoji="1" lang="en-US" altLang="ja-JP" sz="2000" b="0" dirty="0" smtClean="0"/>
                        <a:t>173</a:t>
                      </a:r>
                      <a:endParaRPr kumimoji="1" lang="ja-JP" altLang="en-US" sz="2000" b="0" dirty="0"/>
                    </a:p>
                  </a:txBody>
                  <a:tcPr/>
                </a:tc>
              </a:tr>
            </a:tbl>
          </a:graphicData>
        </a:graphic>
      </p:graphicFrame>
      <p:sp>
        <p:nvSpPr>
          <p:cNvPr id="5" name="コンテンツ プレースホルダー 4"/>
          <p:cNvSpPr>
            <a:spLocks noGrp="1"/>
          </p:cNvSpPr>
          <p:nvPr>
            <p:ph sz="half" idx="2"/>
          </p:nvPr>
        </p:nvSpPr>
        <p:spPr>
          <a:xfrm>
            <a:off x="467544" y="3932325"/>
            <a:ext cx="8219256" cy="2376995"/>
          </a:xfrm>
        </p:spPr>
        <p:txBody>
          <a:bodyPr/>
          <a:lstStyle/>
          <a:p>
            <a:r>
              <a:rPr kumimoji="1" lang="ja-JP" altLang="en-US" dirty="0" smtClean="0"/>
              <a:t>ツールありの方がツールなしより正解数が</a:t>
            </a:r>
            <a:r>
              <a:rPr lang="ja-JP" altLang="en-US" dirty="0"/>
              <a:t>多い</a:t>
            </a:r>
            <a:endParaRPr kumimoji="1" lang="en-US" altLang="ja-JP" dirty="0" smtClean="0"/>
          </a:p>
          <a:p>
            <a:r>
              <a:rPr lang="ja-JP" altLang="en-US" dirty="0" smtClean="0"/>
              <a:t>フィッシャーの正確確率検定</a:t>
            </a:r>
            <a:endParaRPr lang="en-US" altLang="ja-JP" dirty="0" smtClean="0"/>
          </a:p>
          <a:p>
            <a:pPr lvl="1"/>
            <a:r>
              <a:rPr lang="ja-JP" altLang="en-US" dirty="0" smtClean="0"/>
              <a:t>片側検定の結果</a:t>
            </a:r>
            <a:endParaRPr lang="en-US" altLang="ja-JP" dirty="0" smtClean="0"/>
          </a:p>
          <a:p>
            <a:pPr lvl="2"/>
            <a:r>
              <a:rPr lang="ja-JP" altLang="en-US" dirty="0"/>
              <a:t>完全一致</a:t>
            </a:r>
            <a:r>
              <a:rPr lang="en-US" altLang="ja-JP" dirty="0"/>
              <a:t>:  p</a:t>
            </a:r>
            <a:r>
              <a:rPr lang="ja-JP" altLang="en-US" dirty="0"/>
              <a:t>値 </a:t>
            </a:r>
            <a:r>
              <a:rPr lang="en-US" altLang="ja-JP" dirty="0"/>
              <a:t>= </a:t>
            </a:r>
            <a:r>
              <a:rPr lang="en-US" altLang="ja-JP" dirty="0" smtClean="0"/>
              <a:t>0.500  /  </a:t>
            </a:r>
            <a:r>
              <a:rPr lang="ja-JP" altLang="en-US" dirty="0" smtClean="0"/>
              <a:t>動詞</a:t>
            </a:r>
            <a:r>
              <a:rPr lang="ja-JP" altLang="en-US" dirty="0"/>
              <a:t>の</a:t>
            </a:r>
            <a:r>
              <a:rPr lang="ja-JP" altLang="en-US" dirty="0" smtClean="0"/>
              <a:t>一致</a:t>
            </a:r>
            <a:r>
              <a:rPr lang="en-US" altLang="ja-JP" dirty="0" smtClean="0"/>
              <a:t>:  </a:t>
            </a:r>
            <a:r>
              <a:rPr lang="en-US" altLang="ja-JP" dirty="0"/>
              <a:t>p</a:t>
            </a:r>
            <a:r>
              <a:rPr lang="ja-JP" altLang="en-US" dirty="0"/>
              <a:t>値 </a:t>
            </a:r>
            <a:r>
              <a:rPr lang="en-US" altLang="ja-JP" dirty="0"/>
              <a:t>= 0.097</a:t>
            </a:r>
          </a:p>
          <a:p>
            <a:pPr lvl="1"/>
            <a:r>
              <a:rPr lang="ja-JP" altLang="en-US" dirty="0"/>
              <a:t>有意水準</a:t>
            </a:r>
            <a:r>
              <a:rPr lang="en-US" altLang="ja-JP" dirty="0" smtClean="0"/>
              <a:t>0.05</a:t>
            </a:r>
            <a:r>
              <a:rPr lang="ja-JP" altLang="en-US" dirty="0" smtClean="0"/>
              <a:t>で有意</a:t>
            </a:r>
            <a:r>
              <a:rPr lang="ja-JP" altLang="en-US" dirty="0"/>
              <a:t>な</a:t>
            </a:r>
            <a:r>
              <a:rPr lang="ja-JP" altLang="en-US" dirty="0" smtClean="0"/>
              <a:t>差はなかった</a:t>
            </a:r>
            <a:endParaRPr kumimoji="1" lang="ja-JP" altLang="en-US" dirty="0"/>
          </a:p>
        </p:txBody>
      </p:sp>
      <p:sp>
        <p:nvSpPr>
          <p:cNvPr id="3" name="スライド番号プレースホルダー 2"/>
          <p:cNvSpPr>
            <a:spLocks noGrp="1"/>
          </p:cNvSpPr>
          <p:nvPr>
            <p:ph type="sldNum" sz="quarter" idx="12"/>
          </p:nvPr>
        </p:nvSpPr>
        <p:spPr/>
        <p:txBody>
          <a:bodyPr/>
          <a:lstStyle/>
          <a:p>
            <a:fld id="{D8657F4F-EEBE-40D0-AA0E-86B01611ED6E}" type="slidenum">
              <a:rPr kumimoji="1" lang="ja-JP" altLang="en-US" smtClean="0"/>
              <a:t>22</a:t>
            </a:fld>
            <a:endParaRPr kumimoji="1" lang="ja-JP" altLang="en-US"/>
          </a:p>
        </p:txBody>
      </p:sp>
      <p:graphicFrame>
        <p:nvGraphicFramePr>
          <p:cNvPr id="8" name="コンテンツ プレースホルダー 5"/>
          <p:cNvGraphicFramePr>
            <a:graphicFrameLocks/>
          </p:cNvGraphicFramePr>
          <p:nvPr>
            <p:extLst>
              <p:ext uri="{D42A27DB-BD31-4B8C-83A1-F6EECF244321}">
                <p14:modId xmlns:p14="http://schemas.microsoft.com/office/powerpoint/2010/main" val="3265654538"/>
              </p:ext>
            </p:extLst>
          </p:nvPr>
        </p:nvGraphicFramePr>
        <p:xfrm>
          <a:off x="5121595" y="2132856"/>
          <a:ext cx="3106688" cy="1584960"/>
        </p:xfrm>
        <a:graphic>
          <a:graphicData uri="http://schemas.openxmlformats.org/drawingml/2006/table">
            <a:tbl>
              <a:tblPr firstRow="1" firstCol="1" lastRow="1" bandRow="1">
                <a:tableStyleId>{2A488322-F2BA-4B5B-9748-0D474271808F}</a:tableStyleId>
              </a:tblPr>
              <a:tblGrid>
                <a:gridCol w="1378496"/>
                <a:gridCol w="720080"/>
                <a:gridCol w="1008112"/>
              </a:tblGrid>
              <a:tr h="0">
                <a:tc>
                  <a:txBody>
                    <a:bodyPr/>
                    <a:lstStyle/>
                    <a:p>
                      <a:pPr algn="ctr"/>
                      <a:endParaRPr kumimoji="1" lang="ja-JP" altLang="en-US" sz="2000" b="1" dirty="0"/>
                    </a:p>
                  </a:txBody>
                  <a:tcPr/>
                </a:tc>
                <a:tc>
                  <a:txBody>
                    <a:bodyPr/>
                    <a:lstStyle/>
                    <a:p>
                      <a:pPr algn="ctr"/>
                      <a:r>
                        <a:rPr kumimoji="1" lang="ja-JP" altLang="en-US" sz="2000" dirty="0" smtClean="0"/>
                        <a:t>正解</a:t>
                      </a:r>
                      <a:endParaRPr kumimoji="1" lang="ja-JP" altLang="en-US" sz="2000" dirty="0"/>
                    </a:p>
                  </a:txBody>
                  <a:tcPr/>
                </a:tc>
                <a:tc>
                  <a:txBody>
                    <a:bodyPr/>
                    <a:lstStyle/>
                    <a:p>
                      <a:pPr algn="ctr"/>
                      <a:r>
                        <a:rPr kumimoji="1" lang="ja-JP" altLang="en-US" sz="2000" dirty="0" smtClean="0"/>
                        <a:t>不正解</a:t>
                      </a:r>
                      <a:endParaRPr kumimoji="1" lang="ja-JP" altLang="en-US" sz="2000" dirty="0"/>
                    </a:p>
                  </a:txBody>
                  <a:tcPr/>
                </a:tc>
              </a:tr>
              <a:tr h="0">
                <a:tc>
                  <a:txBody>
                    <a:bodyPr/>
                    <a:lstStyle/>
                    <a:p>
                      <a:pPr algn="ctr"/>
                      <a:r>
                        <a:rPr kumimoji="1" lang="ja-JP" altLang="en-US" sz="2000" dirty="0" smtClean="0"/>
                        <a:t>ツールあり</a:t>
                      </a:r>
                      <a:endParaRPr kumimoji="1" lang="ja-JP" altLang="en-US" sz="2000" b="1" dirty="0"/>
                    </a:p>
                  </a:txBody>
                  <a:tcPr/>
                </a:tc>
                <a:tc>
                  <a:txBody>
                    <a:bodyPr/>
                    <a:lstStyle/>
                    <a:p>
                      <a:pPr algn="ctr"/>
                      <a:r>
                        <a:rPr kumimoji="1" lang="en-US" altLang="ja-JP" sz="2000" b="1" dirty="0" smtClean="0">
                          <a:solidFill>
                            <a:srgbClr val="FF0000"/>
                          </a:solidFill>
                        </a:rPr>
                        <a:t>16</a:t>
                      </a:r>
                      <a:endParaRPr kumimoji="1" lang="ja-JP" altLang="en-US" sz="2000" b="1" dirty="0">
                        <a:solidFill>
                          <a:srgbClr val="FF0000"/>
                        </a:solidFill>
                      </a:endParaRPr>
                    </a:p>
                  </a:txBody>
                  <a:tcPr/>
                </a:tc>
                <a:tc>
                  <a:txBody>
                    <a:bodyPr/>
                    <a:lstStyle/>
                    <a:p>
                      <a:pPr algn="ctr"/>
                      <a:r>
                        <a:rPr kumimoji="1" lang="en-US" altLang="ja-JP" sz="2000" dirty="0" smtClean="0"/>
                        <a:t>72</a:t>
                      </a:r>
                      <a:endParaRPr kumimoji="1" lang="ja-JP" altLang="en-US" sz="2000" dirty="0"/>
                    </a:p>
                  </a:txBody>
                  <a:tcPr/>
                </a:tc>
              </a:tr>
              <a:tr h="0">
                <a:tc>
                  <a:txBody>
                    <a:bodyPr/>
                    <a:lstStyle/>
                    <a:p>
                      <a:pPr algn="ctr"/>
                      <a:r>
                        <a:rPr kumimoji="1" lang="ja-JP" altLang="en-US" sz="2000" dirty="0" smtClean="0"/>
                        <a:t>ツールなし</a:t>
                      </a:r>
                      <a:endParaRPr kumimoji="1" lang="ja-JP" altLang="en-US" sz="2000" b="1" dirty="0"/>
                    </a:p>
                  </a:txBody>
                  <a:tcPr/>
                </a:tc>
                <a:tc>
                  <a:txBody>
                    <a:bodyPr/>
                    <a:lstStyle/>
                    <a:p>
                      <a:pPr algn="ctr"/>
                      <a:r>
                        <a:rPr kumimoji="1" lang="en-US" altLang="ja-JP" sz="2000" b="1" dirty="0" smtClean="0">
                          <a:solidFill>
                            <a:srgbClr val="FF0000"/>
                          </a:solidFill>
                        </a:rPr>
                        <a:t>9</a:t>
                      </a:r>
                      <a:endParaRPr kumimoji="1" lang="ja-JP" altLang="en-US" sz="2000" b="1" dirty="0">
                        <a:solidFill>
                          <a:srgbClr val="FF0000"/>
                        </a:solidFill>
                      </a:endParaRPr>
                    </a:p>
                  </a:txBody>
                  <a:tcPr/>
                </a:tc>
                <a:tc>
                  <a:txBody>
                    <a:bodyPr/>
                    <a:lstStyle/>
                    <a:p>
                      <a:pPr algn="ctr"/>
                      <a:r>
                        <a:rPr kumimoji="1" lang="en-US" altLang="ja-JP" sz="2000" dirty="0" smtClean="0"/>
                        <a:t>79</a:t>
                      </a:r>
                      <a:endParaRPr kumimoji="1" lang="ja-JP" altLang="en-US" sz="2000" dirty="0"/>
                    </a:p>
                  </a:txBody>
                  <a:tcPr/>
                </a:tc>
              </a:tr>
              <a:tr h="0">
                <a:tc>
                  <a:txBody>
                    <a:bodyPr/>
                    <a:lstStyle/>
                    <a:p>
                      <a:pPr algn="ctr"/>
                      <a:r>
                        <a:rPr kumimoji="1" lang="ja-JP" altLang="en-US" sz="2000" b="0" dirty="0" smtClean="0"/>
                        <a:t>合計</a:t>
                      </a:r>
                      <a:endParaRPr kumimoji="1" lang="ja-JP" altLang="en-US" sz="2000" b="0" dirty="0"/>
                    </a:p>
                  </a:txBody>
                  <a:tcPr/>
                </a:tc>
                <a:tc>
                  <a:txBody>
                    <a:bodyPr/>
                    <a:lstStyle/>
                    <a:p>
                      <a:pPr algn="ctr"/>
                      <a:r>
                        <a:rPr kumimoji="1" lang="en-US" altLang="ja-JP" sz="2000" b="0" smtClean="0"/>
                        <a:t>25</a:t>
                      </a:r>
                      <a:endParaRPr kumimoji="1" lang="ja-JP" altLang="en-US" sz="2000" b="0" dirty="0"/>
                    </a:p>
                  </a:txBody>
                  <a:tcPr/>
                </a:tc>
                <a:tc>
                  <a:txBody>
                    <a:bodyPr/>
                    <a:lstStyle/>
                    <a:p>
                      <a:pPr algn="ctr"/>
                      <a:r>
                        <a:rPr kumimoji="1" lang="en-US" altLang="ja-JP" sz="2000" b="0" dirty="0" smtClean="0"/>
                        <a:t>151</a:t>
                      </a:r>
                      <a:endParaRPr kumimoji="1" lang="ja-JP" altLang="en-US" sz="2000" b="0" dirty="0"/>
                    </a:p>
                  </a:txBody>
                  <a:tcPr/>
                </a:tc>
              </a:tr>
            </a:tbl>
          </a:graphicData>
        </a:graphic>
      </p:graphicFrame>
      <p:sp>
        <p:nvSpPr>
          <p:cNvPr id="10" name="テキスト ボックス 9"/>
          <p:cNvSpPr txBox="1"/>
          <p:nvPr/>
        </p:nvSpPr>
        <p:spPr>
          <a:xfrm>
            <a:off x="1273461" y="1619508"/>
            <a:ext cx="2408030" cy="369332"/>
          </a:xfrm>
          <a:prstGeom prst="rect">
            <a:avLst/>
          </a:prstGeom>
          <a:noFill/>
        </p:spPr>
        <p:txBody>
          <a:bodyPr wrap="none" rtlCol="0">
            <a:spAutoFit/>
          </a:bodyPr>
          <a:lstStyle/>
          <a:p>
            <a:pPr algn="ctr"/>
            <a:r>
              <a:rPr lang="ja-JP" altLang="en-US" b="1" dirty="0"/>
              <a:t>完全</a:t>
            </a:r>
            <a:r>
              <a:rPr lang="ja-JP" altLang="en-US" b="1" dirty="0" smtClean="0"/>
              <a:t>に</a:t>
            </a:r>
            <a:r>
              <a:rPr lang="ja-JP" altLang="en-US" b="1" dirty="0"/>
              <a:t>一致</a:t>
            </a:r>
            <a:r>
              <a:rPr lang="ja-JP" altLang="en-US" b="1" dirty="0" smtClean="0"/>
              <a:t>した解答</a:t>
            </a:r>
            <a:r>
              <a:rPr kumimoji="1" lang="ja-JP" altLang="en-US" b="1" dirty="0" smtClean="0"/>
              <a:t>数</a:t>
            </a:r>
            <a:endParaRPr kumimoji="1" lang="en-US" altLang="ja-JP" b="1" dirty="0" smtClean="0"/>
          </a:p>
        </p:txBody>
      </p:sp>
      <p:sp>
        <p:nvSpPr>
          <p:cNvPr id="11" name="テキスト ボックス 10"/>
          <p:cNvSpPr txBox="1"/>
          <p:nvPr/>
        </p:nvSpPr>
        <p:spPr>
          <a:xfrm>
            <a:off x="5464512" y="1619508"/>
            <a:ext cx="2420855" cy="369332"/>
          </a:xfrm>
          <a:prstGeom prst="rect">
            <a:avLst/>
          </a:prstGeom>
          <a:noFill/>
        </p:spPr>
        <p:txBody>
          <a:bodyPr wrap="none" rtlCol="0">
            <a:spAutoFit/>
          </a:bodyPr>
          <a:lstStyle/>
          <a:p>
            <a:pPr algn="ctr"/>
            <a:r>
              <a:rPr kumimoji="1" lang="ja-JP" altLang="en-US" b="1" dirty="0" smtClean="0"/>
              <a:t>動詞が一致した解答数</a:t>
            </a:r>
            <a:endParaRPr kumimoji="1" lang="en-US" altLang="ja-JP" b="1" dirty="0" smtClean="0"/>
          </a:p>
        </p:txBody>
      </p:sp>
    </p:spTree>
    <p:extLst>
      <p:ext uri="{BB962C8B-B14F-4D97-AF65-F5344CB8AC3E}">
        <p14:creationId xmlns:p14="http://schemas.microsoft.com/office/powerpoint/2010/main" val="219671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アンケート結果</a:t>
            </a:r>
            <a:r>
              <a:rPr kumimoji="1" lang="en-US" altLang="ja-JP" dirty="0" smtClean="0"/>
              <a:t>(</a:t>
            </a:r>
            <a:r>
              <a:rPr kumimoji="1" lang="ja-JP" altLang="en-US" dirty="0" smtClean="0"/>
              <a:t>抜粋</a:t>
            </a:r>
            <a:r>
              <a:rPr kumimoji="1" lang="en-US" altLang="ja-JP" dirty="0" smtClean="0"/>
              <a:t>)</a:t>
            </a:r>
            <a:endParaRPr kumimoji="1" lang="ja-JP" altLang="en-US" dirty="0"/>
          </a:p>
        </p:txBody>
      </p:sp>
      <p:sp>
        <p:nvSpPr>
          <p:cNvPr id="5" name="スライド番号プレースホルダー 4"/>
          <p:cNvSpPr>
            <a:spLocks noGrp="1"/>
          </p:cNvSpPr>
          <p:nvPr>
            <p:ph type="sldNum" sz="quarter" idx="12"/>
          </p:nvPr>
        </p:nvSpPr>
        <p:spPr/>
        <p:txBody>
          <a:bodyPr/>
          <a:lstStyle/>
          <a:p>
            <a:fld id="{D8657F4F-EEBE-40D0-AA0E-86B01611ED6E}" type="slidenum">
              <a:rPr kumimoji="1" lang="ja-JP" altLang="en-US" smtClean="0"/>
              <a:t>23</a:t>
            </a:fld>
            <a:endParaRPr kumimoji="1" lang="ja-JP" altLang="en-US"/>
          </a:p>
        </p:txBody>
      </p:sp>
      <p:sp>
        <p:nvSpPr>
          <p:cNvPr id="19" name="コンテンツ プレースホルダー 18"/>
          <p:cNvSpPr>
            <a:spLocks noGrp="1"/>
          </p:cNvSpPr>
          <p:nvPr>
            <p:ph idx="1"/>
          </p:nvPr>
        </p:nvSpPr>
        <p:spPr>
          <a:xfrm>
            <a:off x="395536" y="4149080"/>
            <a:ext cx="8229600" cy="2232248"/>
          </a:xfrm>
        </p:spPr>
        <p:txBody>
          <a:bodyPr/>
          <a:lstStyle/>
          <a:p>
            <a:r>
              <a:rPr kumimoji="1" lang="ja-JP" altLang="en-US" sz="2400" dirty="0" smtClean="0"/>
              <a:t>被験者の意見</a:t>
            </a:r>
            <a:r>
              <a:rPr kumimoji="1" lang="en-US" altLang="ja-JP" sz="2400" dirty="0" smtClean="0"/>
              <a:t>(</a:t>
            </a:r>
            <a:r>
              <a:rPr kumimoji="1" lang="ja-JP" altLang="en-US" sz="2400" dirty="0" smtClean="0"/>
              <a:t>要約</a:t>
            </a:r>
            <a:r>
              <a:rPr kumimoji="1" lang="en-US" altLang="ja-JP" sz="2000" dirty="0" smtClean="0"/>
              <a:t>)</a:t>
            </a:r>
          </a:p>
          <a:p>
            <a:pPr marL="457200" lvl="1" indent="0">
              <a:buNone/>
            </a:pPr>
            <a:r>
              <a:rPr lang="ja-JP" altLang="en-US" sz="2400" dirty="0">
                <a:solidFill>
                  <a:srgbClr val="00B050"/>
                </a:solidFill>
                <a:latin typeface="Consolas" pitchFamily="49" charset="0"/>
                <a:cs typeface="Consolas" pitchFamily="49" charset="0"/>
              </a:rPr>
              <a:t>＋</a:t>
            </a:r>
            <a:r>
              <a:rPr lang="en-US" altLang="ja-JP" sz="2400" dirty="0">
                <a:latin typeface="Consolas" pitchFamily="49" charset="0"/>
                <a:cs typeface="Consolas" pitchFamily="49" charset="0"/>
              </a:rPr>
              <a:t> </a:t>
            </a:r>
            <a:r>
              <a:rPr lang="ja-JP" altLang="en-US" sz="2400" dirty="0" smtClean="0">
                <a:latin typeface="Consolas" pitchFamily="49" charset="0"/>
                <a:cs typeface="Consolas" pitchFamily="49" charset="0"/>
              </a:rPr>
              <a:t>良さそうな候補が多数あり便利だと思った</a:t>
            </a:r>
            <a:endParaRPr lang="en-US" altLang="ja-JP" sz="2400" dirty="0">
              <a:latin typeface="Consolas" pitchFamily="49" charset="0"/>
              <a:cs typeface="Consolas" pitchFamily="49" charset="0"/>
            </a:endParaRPr>
          </a:p>
          <a:p>
            <a:pPr marL="457200" lvl="1" indent="0">
              <a:buNone/>
            </a:pPr>
            <a:r>
              <a:rPr lang="ja-JP" altLang="en-US" sz="2400" dirty="0">
                <a:solidFill>
                  <a:srgbClr val="00B050"/>
                </a:solidFill>
                <a:latin typeface="Consolas" pitchFamily="49" charset="0"/>
                <a:cs typeface="Consolas" pitchFamily="49" charset="0"/>
              </a:rPr>
              <a:t>＋</a:t>
            </a:r>
            <a:r>
              <a:rPr lang="en-US" altLang="ja-JP" sz="2400" dirty="0">
                <a:latin typeface="Consolas" pitchFamily="49" charset="0"/>
                <a:cs typeface="Consolas" pitchFamily="49" charset="0"/>
              </a:rPr>
              <a:t> </a:t>
            </a:r>
            <a:r>
              <a:rPr lang="ja-JP" altLang="en-US" sz="2400" dirty="0">
                <a:latin typeface="Consolas" pitchFamily="49" charset="0"/>
                <a:cs typeface="Consolas" pitchFamily="49" charset="0"/>
              </a:rPr>
              <a:t>リストが命名の参考</a:t>
            </a:r>
            <a:r>
              <a:rPr lang="ja-JP" altLang="en-US" sz="2400" dirty="0" smtClean="0">
                <a:latin typeface="Consolas" pitchFamily="49" charset="0"/>
                <a:cs typeface="Consolas" pitchFamily="49" charset="0"/>
              </a:rPr>
              <a:t>になった</a:t>
            </a:r>
            <a:endParaRPr lang="en-US" altLang="ja-JP" sz="2400" dirty="0">
              <a:latin typeface="Consolas" pitchFamily="49" charset="0"/>
              <a:cs typeface="Consolas" pitchFamily="49" charset="0"/>
            </a:endParaRPr>
          </a:p>
          <a:p>
            <a:pPr marL="457200" lvl="1" indent="0">
              <a:buNone/>
            </a:pPr>
            <a:r>
              <a:rPr lang="ja-JP" altLang="en-US" sz="2400" dirty="0">
                <a:solidFill>
                  <a:srgbClr val="FF0000"/>
                </a:solidFill>
                <a:latin typeface="Consolas" pitchFamily="49" charset="0"/>
                <a:cs typeface="Consolas" pitchFamily="49" charset="0"/>
              </a:rPr>
              <a:t>－</a:t>
            </a:r>
            <a:r>
              <a:rPr lang="en-US" altLang="ja-JP" sz="2400" dirty="0">
                <a:solidFill>
                  <a:srgbClr val="FF0000"/>
                </a:solidFill>
                <a:latin typeface="Consolas" pitchFamily="49" charset="0"/>
                <a:cs typeface="Consolas" pitchFamily="49" charset="0"/>
              </a:rPr>
              <a:t> </a:t>
            </a:r>
            <a:r>
              <a:rPr lang="ja-JP" altLang="en-US" sz="2400" dirty="0" smtClean="0">
                <a:latin typeface="Consolas" pitchFamily="49" charset="0"/>
                <a:cs typeface="Consolas" pitchFamily="49" charset="0"/>
              </a:rPr>
              <a:t>ツールの実行速度が遅い</a:t>
            </a:r>
            <a:endParaRPr lang="en-US" altLang="ja-JP" sz="2400" dirty="0" smtClean="0">
              <a:latin typeface="Consolas" pitchFamily="49" charset="0"/>
              <a:cs typeface="Consolas" pitchFamily="49" charset="0"/>
            </a:endParaRPr>
          </a:p>
          <a:p>
            <a:pPr marL="457200" lvl="1" indent="0">
              <a:buNone/>
            </a:pPr>
            <a:r>
              <a:rPr lang="ja-JP" altLang="en-US" sz="2400" dirty="0">
                <a:solidFill>
                  <a:srgbClr val="FF0000"/>
                </a:solidFill>
                <a:latin typeface="Consolas" pitchFamily="49" charset="0"/>
                <a:cs typeface="Consolas" pitchFamily="49" charset="0"/>
              </a:rPr>
              <a:t>－</a:t>
            </a:r>
            <a:r>
              <a:rPr lang="en-US" altLang="ja-JP" sz="2400" dirty="0">
                <a:solidFill>
                  <a:srgbClr val="FF0000"/>
                </a:solidFill>
                <a:latin typeface="Consolas" pitchFamily="49" charset="0"/>
                <a:cs typeface="Consolas" pitchFamily="49" charset="0"/>
              </a:rPr>
              <a:t> </a:t>
            </a:r>
            <a:r>
              <a:rPr lang="ja-JP" altLang="en-US" sz="2400" dirty="0">
                <a:latin typeface="Consolas" pitchFamily="49" charset="0"/>
                <a:cs typeface="Consolas" pitchFamily="49" charset="0"/>
              </a:rPr>
              <a:t>適切</a:t>
            </a:r>
            <a:r>
              <a:rPr lang="ja-JP" altLang="en-US" sz="2400" dirty="0" smtClean="0">
                <a:latin typeface="Consolas" pitchFamily="49" charset="0"/>
                <a:cs typeface="Consolas" pitchFamily="49" charset="0"/>
              </a:rPr>
              <a:t>に</a:t>
            </a:r>
            <a:r>
              <a:rPr lang="ja-JP" altLang="en-US" sz="2400" dirty="0">
                <a:latin typeface="Consolas" pitchFamily="49" charset="0"/>
                <a:cs typeface="Consolas" pitchFamily="49" charset="0"/>
              </a:rPr>
              <a:t>並び替えられていない場合があった</a:t>
            </a:r>
            <a:endParaRPr lang="en-US" altLang="ja-JP" sz="2400" dirty="0">
              <a:latin typeface="Consolas" pitchFamily="49" charset="0"/>
              <a:cs typeface="Consolas" pitchFamily="49" charset="0"/>
            </a:endParaRPr>
          </a:p>
        </p:txBody>
      </p:sp>
      <p:graphicFrame>
        <p:nvGraphicFramePr>
          <p:cNvPr id="2" name="表 1"/>
          <p:cNvGraphicFramePr>
            <a:graphicFrameLocks noGrp="1"/>
          </p:cNvGraphicFramePr>
          <p:nvPr>
            <p:extLst>
              <p:ext uri="{D42A27DB-BD31-4B8C-83A1-F6EECF244321}">
                <p14:modId xmlns:p14="http://schemas.microsoft.com/office/powerpoint/2010/main" val="4037898829"/>
              </p:ext>
            </p:extLst>
          </p:nvPr>
        </p:nvGraphicFramePr>
        <p:xfrm>
          <a:off x="539552" y="1582792"/>
          <a:ext cx="8136903" cy="2494280"/>
        </p:xfrm>
        <a:graphic>
          <a:graphicData uri="http://schemas.openxmlformats.org/drawingml/2006/table">
            <a:tbl>
              <a:tblPr firstRow="1" bandRow="1">
                <a:tableStyleId>{21E4AEA4-8DFA-4A89-87EB-49C32662AFE0}</a:tableStyleId>
              </a:tblPr>
              <a:tblGrid>
                <a:gridCol w="2712301"/>
                <a:gridCol w="2712301"/>
                <a:gridCol w="2712301"/>
              </a:tblGrid>
              <a:tr h="370840">
                <a:tc>
                  <a:txBody>
                    <a:bodyPr/>
                    <a:lstStyle/>
                    <a:p>
                      <a:r>
                        <a:rPr kumimoji="1" lang="ja-JP" altLang="en-US" dirty="0" smtClean="0"/>
                        <a:t>選択肢</a:t>
                      </a:r>
                      <a:endParaRPr kumimoji="1" lang="ja-JP" altLang="en-US" dirty="0"/>
                    </a:p>
                  </a:txBody>
                  <a:tcPr/>
                </a:tc>
                <a:tc>
                  <a:txBody>
                    <a:bodyPr/>
                    <a:lstStyle/>
                    <a:p>
                      <a:r>
                        <a:rPr kumimoji="1" lang="ja-JP" altLang="en-US" dirty="0" smtClean="0"/>
                        <a:t>リストは実際にそのクラスで使用されそうな名前か</a:t>
                      </a:r>
                      <a:endParaRPr kumimoji="1" lang="ja-JP" altLang="en-US" dirty="0"/>
                    </a:p>
                  </a:txBody>
                  <a:tcPr/>
                </a:tc>
                <a:tc>
                  <a:txBody>
                    <a:bodyPr/>
                    <a:lstStyle/>
                    <a:p>
                      <a:r>
                        <a:rPr kumimoji="1" lang="ja-JP" altLang="en-US" dirty="0" smtClean="0"/>
                        <a:t>プログラム記述中に</a:t>
                      </a:r>
                      <a:endParaRPr kumimoji="1" lang="en-US" altLang="ja-JP" dirty="0" smtClean="0"/>
                    </a:p>
                    <a:p>
                      <a:r>
                        <a:rPr kumimoji="1" lang="ja-JP" altLang="en-US" dirty="0" smtClean="0"/>
                        <a:t>本ツールを使用したいか</a:t>
                      </a:r>
                      <a:endParaRPr kumimoji="1" lang="ja-JP" altLang="en-US" dirty="0"/>
                    </a:p>
                  </a:txBody>
                  <a:tcPr/>
                </a:tc>
              </a:tr>
              <a:tr h="370840">
                <a:tc>
                  <a:txBody>
                    <a:bodyPr/>
                    <a:lstStyle/>
                    <a:p>
                      <a:r>
                        <a:rPr kumimoji="1" lang="ja-JP" altLang="en-US" dirty="0" smtClean="0"/>
                        <a:t>とてもそう思う</a:t>
                      </a:r>
                      <a:endParaRPr kumimoji="1" lang="ja-JP" altLang="en-US" dirty="0"/>
                    </a:p>
                  </a:txBody>
                  <a:tcPr/>
                </a:tc>
                <a:tc>
                  <a:txBody>
                    <a:bodyPr/>
                    <a:lstStyle/>
                    <a:p>
                      <a:r>
                        <a:rPr kumimoji="1" lang="en-US" altLang="ja-JP" dirty="0" smtClean="0">
                          <a:solidFill>
                            <a:schemeClr val="tx1"/>
                          </a:solidFill>
                        </a:rPr>
                        <a:t>13</a:t>
                      </a:r>
                      <a:r>
                        <a:rPr kumimoji="1" lang="ja-JP" altLang="en-US" dirty="0" smtClean="0">
                          <a:solidFill>
                            <a:schemeClr val="tx1"/>
                          </a:solidFill>
                        </a:rPr>
                        <a:t>問</a:t>
                      </a:r>
                      <a:endParaRPr kumimoji="1" lang="ja-JP" altLang="en-US" dirty="0">
                        <a:solidFill>
                          <a:schemeClr val="tx1"/>
                        </a:solidFill>
                      </a:endParaRPr>
                    </a:p>
                  </a:txBody>
                  <a:tcPr/>
                </a:tc>
                <a:tc>
                  <a:txBody>
                    <a:bodyPr/>
                    <a:lstStyle/>
                    <a:p>
                      <a:r>
                        <a:rPr kumimoji="1" lang="en-US" altLang="ja-JP" dirty="0" smtClean="0">
                          <a:solidFill>
                            <a:srgbClr val="FF0000"/>
                          </a:solidFill>
                        </a:rPr>
                        <a:t>1</a:t>
                      </a:r>
                      <a:r>
                        <a:rPr kumimoji="1" lang="ja-JP" altLang="en-US" dirty="0" smtClean="0">
                          <a:solidFill>
                            <a:srgbClr val="FF0000"/>
                          </a:solidFill>
                        </a:rPr>
                        <a:t>人</a:t>
                      </a:r>
                      <a:endParaRPr kumimoji="1" lang="ja-JP" altLang="en-US" dirty="0">
                        <a:solidFill>
                          <a:srgbClr val="FF0000"/>
                        </a:solidFill>
                      </a:endParaRPr>
                    </a:p>
                  </a:txBody>
                  <a:tcPr/>
                </a:tc>
              </a:tr>
              <a:tr h="370840">
                <a:tc>
                  <a:txBody>
                    <a:bodyPr/>
                    <a:lstStyle/>
                    <a:p>
                      <a:r>
                        <a:rPr kumimoji="1" lang="ja-JP" altLang="en-US" dirty="0" smtClean="0"/>
                        <a:t>そう思う</a:t>
                      </a:r>
                      <a:endParaRPr kumimoji="1" lang="ja-JP" altLang="en-US" dirty="0"/>
                    </a:p>
                  </a:txBody>
                  <a:tcPr/>
                </a:tc>
                <a:tc>
                  <a:txBody>
                    <a:bodyPr/>
                    <a:lstStyle/>
                    <a:p>
                      <a:r>
                        <a:rPr kumimoji="1" lang="en-US" altLang="ja-JP" dirty="0" smtClean="0">
                          <a:solidFill>
                            <a:schemeClr val="tx1"/>
                          </a:solidFill>
                        </a:rPr>
                        <a:t>32</a:t>
                      </a:r>
                      <a:r>
                        <a:rPr kumimoji="1" lang="ja-JP" altLang="en-US" dirty="0" smtClean="0">
                          <a:solidFill>
                            <a:schemeClr val="tx1"/>
                          </a:solidFill>
                        </a:rPr>
                        <a:t>問</a:t>
                      </a:r>
                      <a:endParaRPr kumimoji="1" lang="ja-JP" altLang="en-US" dirty="0">
                        <a:solidFill>
                          <a:schemeClr val="tx1"/>
                        </a:solidFill>
                      </a:endParaRPr>
                    </a:p>
                  </a:txBody>
                  <a:tcPr/>
                </a:tc>
                <a:tc>
                  <a:txBody>
                    <a:bodyPr/>
                    <a:lstStyle/>
                    <a:p>
                      <a:r>
                        <a:rPr kumimoji="1" lang="en-US" altLang="ja-JP" dirty="0" smtClean="0">
                          <a:solidFill>
                            <a:srgbClr val="FF0000"/>
                          </a:solidFill>
                        </a:rPr>
                        <a:t>4</a:t>
                      </a:r>
                      <a:r>
                        <a:rPr kumimoji="1" lang="ja-JP" altLang="en-US" dirty="0" smtClean="0">
                          <a:solidFill>
                            <a:srgbClr val="FF0000"/>
                          </a:solidFill>
                        </a:rPr>
                        <a:t>人</a:t>
                      </a:r>
                      <a:endParaRPr kumimoji="1" lang="ja-JP" altLang="en-US" dirty="0">
                        <a:solidFill>
                          <a:srgbClr val="FF0000"/>
                        </a:solidFill>
                      </a:endParaRPr>
                    </a:p>
                  </a:txBody>
                  <a:tcPr/>
                </a:tc>
              </a:tr>
              <a:tr h="370840">
                <a:tc>
                  <a:txBody>
                    <a:bodyPr/>
                    <a:lstStyle/>
                    <a:p>
                      <a:r>
                        <a:rPr kumimoji="1" lang="ja-JP" altLang="en-US" dirty="0" smtClean="0"/>
                        <a:t>どちらとも言えない</a:t>
                      </a:r>
                      <a:endParaRPr kumimoji="1" lang="ja-JP" altLang="en-US" dirty="0"/>
                    </a:p>
                  </a:txBody>
                  <a:tcPr/>
                </a:tc>
                <a:tc>
                  <a:txBody>
                    <a:bodyPr/>
                    <a:lstStyle/>
                    <a:p>
                      <a:r>
                        <a:rPr kumimoji="1" lang="en-US" altLang="ja-JP" dirty="0" smtClean="0"/>
                        <a:t>15</a:t>
                      </a:r>
                      <a:r>
                        <a:rPr kumimoji="1" lang="ja-JP" altLang="en-US" dirty="0" smtClean="0"/>
                        <a:t>問</a:t>
                      </a:r>
                      <a:endParaRPr kumimoji="1" lang="ja-JP" altLang="en-US" dirty="0"/>
                    </a:p>
                  </a:txBody>
                  <a:tcPr/>
                </a:tc>
                <a:tc>
                  <a:txBody>
                    <a:bodyPr/>
                    <a:lstStyle/>
                    <a:p>
                      <a:r>
                        <a:rPr kumimoji="1" lang="en-US" altLang="ja-JP" dirty="0" smtClean="0"/>
                        <a:t>1</a:t>
                      </a:r>
                      <a:r>
                        <a:rPr kumimoji="1" lang="ja-JP" altLang="en-US" dirty="0" smtClean="0"/>
                        <a:t>人</a:t>
                      </a:r>
                      <a:endParaRPr kumimoji="1" lang="ja-JP" altLang="en-US" dirty="0"/>
                    </a:p>
                  </a:txBody>
                  <a:tcPr/>
                </a:tc>
              </a:tr>
              <a:tr h="370840">
                <a:tc>
                  <a:txBody>
                    <a:bodyPr/>
                    <a:lstStyle/>
                    <a:p>
                      <a:r>
                        <a:rPr kumimoji="1" lang="ja-JP" altLang="en-US" dirty="0" smtClean="0"/>
                        <a:t>あまりそう思わない</a:t>
                      </a:r>
                      <a:endParaRPr kumimoji="1" lang="ja-JP" altLang="en-US" dirty="0"/>
                    </a:p>
                  </a:txBody>
                  <a:tcPr/>
                </a:tc>
                <a:tc>
                  <a:txBody>
                    <a:bodyPr/>
                    <a:lstStyle/>
                    <a:p>
                      <a:r>
                        <a:rPr kumimoji="1" lang="en-US" altLang="ja-JP" dirty="0" smtClean="0">
                          <a:solidFill>
                            <a:schemeClr val="tx1"/>
                          </a:solidFill>
                        </a:rPr>
                        <a:t>22</a:t>
                      </a:r>
                      <a:r>
                        <a:rPr kumimoji="1" lang="ja-JP" altLang="en-US" dirty="0" smtClean="0">
                          <a:solidFill>
                            <a:schemeClr val="tx1"/>
                          </a:solidFill>
                        </a:rPr>
                        <a:t>問</a:t>
                      </a:r>
                      <a:endParaRPr kumimoji="1" lang="ja-JP" altLang="en-US" dirty="0">
                        <a:solidFill>
                          <a:schemeClr val="tx1"/>
                        </a:solidFill>
                      </a:endParaRPr>
                    </a:p>
                  </a:txBody>
                  <a:tcPr/>
                </a:tc>
                <a:tc>
                  <a:txBody>
                    <a:bodyPr/>
                    <a:lstStyle/>
                    <a:p>
                      <a:r>
                        <a:rPr kumimoji="1" lang="en-US" altLang="ja-JP" dirty="0" smtClean="0"/>
                        <a:t>1</a:t>
                      </a:r>
                      <a:r>
                        <a:rPr kumimoji="1" lang="ja-JP" altLang="en-US" dirty="0" smtClean="0"/>
                        <a:t>人</a:t>
                      </a:r>
                      <a:endParaRPr kumimoji="1" lang="ja-JP" altLang="en-US" dirty="0"/>
                    </a:p>
                  </a:txBody>
                  <a:tcPr/>
                </a:tc>
              </a:tr>
              <a:tr h="370840">
                <a:tc>
                  <a:txBody>
                    <a:bodyPr/>
                    <a:lstStyle/>
                    <a:p>
                      <a:r>
                        <a:rPr kumimoji="1" lang="ja-JP" altLang="en-US" dirty="0" smtClean="0"/>
                        <a:t>全くそう思わない</a:t>
                      </a:r>
                      <a:endParaRPr kumimoji="1" lang="ja-JP" altLang="en-US" dirty="0"/>
                    </a:p>
                  </a:txBody>
                  <a:tcPr/>
                </a:tc>
                <a:tc>
                  <a:txBody>
                    <a:bodyPr/>
                    <a:lstStyle/>
                    <a:p>
                      <a:r>
                        <a:rPr kumimoji="1" lang="en-US" altLang="ja-JP" dirty="0" smtClean="0"/>
                        <a:t>6</a:t>
                      </a:r>
                      <a:r>
                        <a:rPr kumimoji="1" lang="ja-JP" altLang="en-US" dirty="0" smtClean="0"/>
                        <a:t>問</a:t>
                      </a:r>
                      <a:endParaRPr kumimoji="1" lang="ja-JP" altLang="en-US" dirty="0"/>
                    </a:p>
                  </a:txBody>
                  <a:tcPr/>
                </a:tc>
                <a:tc>
                  <a:txBody>
                    <a:bodyPr/>
                    <a:lstStyle/>
                    <a:p>
                      <a:r>
                        <a:rPr kumimoji="1" lang="en-US" altLang="ja-JP" dirty="0" smtClean="0"/>
                        <a:t>1</a:t>
                      </a:r>
                      <a:r>
                        <a:rPr kumimoji="1" lang="ja-JP" altLang="en-US" dirty="0" smtClean="0"/>
                        <a:t>人</a:t>
                      </a:r>
                      <a:endParaRPr kumimoji="1" lang="ja-JP" altLang="en-US" dirty="0"/>
                    </a:p>
                  </a:txBody>
                  <a:tcPr/>
                </a:tc>
              </a:tr>
            </a:tbl>
          </a:graphicData>
        </a:graphic>
      </p:graphicFrame>
    </p:spTree>
    <p:extLst>
      <p:ext uri="{BB962C8B-B14F-4D97-AF65-F5344CB8AC3E}">
        <p14:creationId xmlns:p14="http://schemas.microsoft.com/office/powerpoint/2010/main" val="2705117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395536" y="1600200"/>
            <a:ext cx="8424936" cy="4853136"/>
          </a:xfrm>
        </p:spPr>
        <p:txBody>
          <a:bodyPr/>
          <a:lstStyle/>
          <a:p>
            <a:r>
              <a:rPr lang="ja-JP" altLang="en-US" dirty="0"/>
              <a:t>正解数</a:t>
            </a:r>
            <a:r>
              <a:rPr lang="ja-JP" altLang="en-US" dirty="0" smtClean="0"/>
              <a:t>に</a:t>
            </a:r>
            <a:r>
              <a:rPr lang="ja-JP" altLang="en-US" dirty="0"/>
              <a:t>差</a:t>
            </a:r>
            <a:r>
              <a:rPr lang="ja-JP" altLang="en-US" dirty="0" smtClean="0"/>
              <a:t>はあったが</a:t>
            </a:r>
            <a:r>
              <a:rPr lang="ja-JP" altLang="en-US" dirty="0"/>
              <a:t>有意</a:t>
            </a:r>
            <a:r>
              <a:rPr lang="ja-JP" altLang="en-US" dirty="0" smtClean="0"/>
              <a:t>な差ではなかった</a:t>
            </a:r>
            <a:endParaRPr kumimoji="1" lang="en-US" altLang="ja-JP" dirty="0" smtClean="0"/>
          </a:p>
          <a:p>
            <a:pPr lvl="1"/>
            <a:r>
              <a:rPr lang="ja-JP" altLang="en-US" dirty="0" smtClean="0"/>
              <a:t>課題が難しすぎたなどの実験の問題</a:t>
            </a:r>
            <a:endParaRPr lang="en-US" altLang="ja-JP" dirty="0" smtClean="0"/>
          </a:p>
          <a:p>
            <a:pPr lvl="1"/>
            <a:r>
              <a:rPr lang="ja-JP" altLang="en-US" dirty="0" smtClean="0"/>
              <a:t>適切なメソッドが見つからないなどのツールの問題</a:t>
            </a:r>
            <a:endParaRPr lang="en-US" altLang="ja-JP" dirty="0" smtClean="0"/>
          </a:p>
          <a:p>
            <a:r>
              <a:rPr lang="ja-JP" altLang="en-US" dirty="0" smtClean="0"/>
              <a:t>メソッド名候補の提示は命名支援のアプローチとして有望</a:t>
            </a:r>
            <a:endParaRPr lang="en-US" altLang="ja-JP" dirty="0" smtClean="0"/>
          </a:p>
          <a:p>
            <a:pPr lvl="1"/>
            <a:r>
              <a:rPr lang="ja-JP" altLang="en-US" dirty="0"/>
              <a:t>アンケート</a:t>
            </a:r>
            <a:r>
              <a:rPr lang="ja-JP" altLang="en-US" dirty="0" smtClean="0"/>
              <a:t>の結果より</a:t>
            </a:r>
            <a:endParaRPr lang="en-US" altLang="ja-JP" dirty="0" smtClean="0"/>
          </a:p>
          <a:p>
            <a:r>
              <a:rPr lang="ja-JP" altLang="en-US" dirty="0" smtClean="0"/>
              <a:t>改善すべきツールの問題</a:t>
            </a:r>
            <a:endParaRPr lang="en-US" altLang="ja-JP" dirty="0" smtClean="0"/>
          </a:p>
          <a:p>
            <a:pPr lvl="1"/>
            <a:r>
              <a:rPr lang="ja-JP" altLang="en-US" dirty="0"/>
              <a:t>実行</a:t>
            </a:r>
            <a:r>
              <a:rPr lang="ja-JP" altLang="en-US" dirty="0" smtClean="0"/>
              <a:t>速度</a:t>
            </a:r>
            <a:endParaRPr lang="en-US" altLang="ja-JP" dirty="0"/>
          </a:p>
          <a:p>
            <a:pPr lvl="1"/>
            <a:r>
              <a:rPr lang="ja-JP" altLang="en-US" dirty="0" smtClean="0"/>
              <a:t>並び替えの手法</a:t>
            </a:r>
            <a:endParaRPr lang="en-US" altLang="ja-JP"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24</a:t>
            </a:fld>
            <a:endParaRPr kumimoji="1" lang="ja-JP" altLang="en-US"/>
          </a:p>
        </p:txBody>
      </p:sp>
    </p:spTree>
    <p:extLst>
      <p:ext uri="{BB962C8B-B14F-4D97-AF65-F5344CB8AC3E}">
        <p14:creationId xmlns:p14="http://schemas.microsoft.com/office/powerpoint/2010/main" val="302052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95536" y="1600200"/>
            <a:ext cx="8352928" cy="4525963"/>
          </a:xfrm>
        </p:spPr>
        <p:txBody>
          <a:bodyPr/>
          <a:lstStyle/>
          <a:p>
            <a:r>
              <a:rPr lang="ja-JP" altLang="en-US" dirty="0" smtClean="0"/>
              <a:t>メソッド名の</a:t>
            </a:r>
            <a:r>
              <a:rPr lang="ja-JP" altLang="en-US" dirty="0"/>
              <a:t>候補</a:t>
            </a:r>
            <a:r>
              <a:rPr lang="ja-JP" altLang="en-US" dirty="0" smtClean="0"/>
              <a:t>を</a:t>
            </a:r>
            <a:r>
              <a:rPr lang="ja-JP" altLang="en-US" dirty="0"/>
              <a:t>提示すること</a:t>
            </a:r>
            <a:r>
              <a:rPr lang="ja-JP" altLang="en-US" dirty="0" smtClean="0"/>
              <a:t>で命名を支援する手法を提案</a:t>
            </a:r>
            <a:endParaRPr lang="en-US" altLang="ja-JP" dirty="0"/>
          </a:p>
          <a:p>
            <a:r>
              <a:rPr lang="ja-JP" altLang="en-US" dirty="0" smtClean="0"/>
              <a:t>提案した手法を</a:t>
            </a:r>
            <a:r>
              <a:rPr lang="en-US" altLang="ja-JP" dirty="0" smtClean="0"/>
              <a:t>Eclipse</a:t>
            </a:r>
            <a:r>
              <a:rPr lang="ja-JP" altLang="en-US" dirty="0" smtClean="0"/>
              <a:t>のコード補完機能を利用して実装</a:t>
            </a:r>
            <a:endParaRPr lang="en-US" altLang="ja-JP" dirty="0" smtClean="0"/>
          </a:p>
          <a:p>
            <a:r>
              <a:rPr lang="ja-JP" altLang="en-US" dirty="0"/>
              <a:t>ツールの有効性</a:t>
            </a:r>
            <a:r>
              <a:rPr lang="ja-JP" altLang="en-US" dirty="0" smtClean="0"/>
              <a:t>を評価した結果，被験者から好意的な評価を得られた</a:t>
            </a:r>
            <a:endParaRPr lang="en-US" altLang="ja-JP" dirty="0" smtClean="0"/>
          </a:p>
          <a:p>
            <a:pPr lvl="1"/>
            <a:r>
              <a:rPr lang="ja-JP" altLang="en-US" dirty="0" smtClean="0"/>
              <a:t>提案手法はメソッド名の命名支援のアプローチとして有望だと考える</a:t>
            </a:r>
            <a:endParaRPr lang="en-US" altLang="ja-JP" dirty="0" smtClean="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25</a:t>
            </a:fld>
            <a:endParaRPr kumimoji="1" lang="ja-JP" altLang="en-US"/>
          </a:p>
        </p:txBody>
      </p:sp>
    </p:spTree>
    <p:extLst>
      <p:ext uri="{BB962C8B-B14F-4D97-AF65-F5344CB8AC3E}">
        <p14:creationId xmlns:p14="http://schemas.microsoft.com/office/powerpoint/2010/main" val="71954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今後の課題</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アンケートでわかった問題点の改善</a:t>
            </a:r>
            <a:endParaRPr lang="en-US" altLang="ja-JP" dirty="0" smtClean="0"/>
          </a:p>
          <a:p>
            <a:pPr lvl="1"/>
            <a:r>
              <a:rPr lang="ja-JP" altLang="en-US" dirty="0"/>
              <a:t>実行</a:t>
            </a:r>
            <a:r>
              <a:rPr lang="ja-JP" altLang="en-US" dirty="0" smtClean="0"/>
              <a:t>速度</a:t>
            </a:r>
            <a:endParaRPr lang="en-US" altLang="ja-JP" dirty="0" smtClean="0"/>
          </a:p>
          <a:p>
            <a:pPr lvl="1"/>
            <a:r>
              <a:rPr lang="ja-JP" altLang="en-US" dirty="0" smtClean="0"/>
              <a:t>並び替えの精度</a:t>
            </a:r>
            <a:endParaRPr lang="en-US" altLang="ja-JP" dirty="0"/>
          </a:p>
          <a:p>
            <a:r>
              <a:rPr lang="ja-JP" altLang="en-US" dirty="0" smtClean="0"/>
              <a:t>ツール</a:t>
            </a:r>
            <a:r>
              <a:rPr lang="ja-JP" altLang="en-US" dirty="0"/>
              <a:t>の機能追加</a:t>
            </a:r>
            <a:endParaRPr lang="en-US" altLang="ja-JP" dirty="0"/>
          </a:p>
          <a:p>
            <a:pPr lvl="1"/>
            <a:r>
              <a:rPr lang="en-US" altLang="ja-JP" dirty="0" smtClean="0">
                <a:latin typeface="+mn-ea"/>
              </a:rPr>
              <a:t>Rename Method</a:t>
            </a:r>
            <a:r>
              <a:rPr lang="ja-JP" altLang="en-US" dirty="0" smtClean="0"/>
              <a:t>リファクタリングの支援</a:t>
            </a:r>
            <a:endParaRPr lang="en-US" altLang="ja-JP" dirty="0" smtClean="0"/>
          </a:p>
          <a:p>
            <a:pPr lvl="1"/>
            <a:r>
              <a:rPr kumimoji="1" lang="ja-JP" altLang="en-US" dirty="0"/>
              <a:t>情報源</a:t>
            </a:r>
            <a:r>
              <a:rPr kumimoji="1" lang="ja-JP" altLang="en-US" dirty="0" smtClean="0"/>
              <a:t>の追加</a:t>
            </a:r>
            <a:endParaRPr kumimoji="1" lang="en-US" altLang="ja-JP" dirty="0" smtClean="0"/>
          </a:p>
          <a:p>
            <a:pPr lvl="2"/>
            <a:r>
              <a:rPr kumimoji="1" lang="ja-JP" altLang="en-US" dirty="0" smtClean="0"/>
              <a:t>使用するソースコード中の情報の追加</a:t>
            </a:r>
            <a:endParaRPr kumimoji="1" lang="en-US" altLang="ja-JP" dirty="0" smtClean="0"/>
          </a:p>
          <a:p>
            <a:pPr lvl="2"/>
            <a:r>
              <a:rPr lang="ja-JP" altLang="en-US" dirty="0"/>
              <a:t>辞書検索時</a:t>
            </a:r>
            <a:r>
              <a:rPr lang="ja-JP" altLang="en-US" dirty="0" smtClean="0"/>
              <a:t>に類義語も使用</a:t>
            </a:r>
            <a:endParaRPr lang="en-US" altLang="ja-JP" dirty="0" smtClean="0"/>
          </a:p>
          <a:p>
            <a:pPr lvl="1"/>
            <a:r>
              <a:rPr kumimoji="1" lang="ja-JP" altLang="en-US" dirty="0" smtClean="0"/>
              <a:t>メソッド名挿入と同時にボディの雛形生成</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26</a:t>
            </a:fld>
            <a:endParaRPr kumimoji="1" lang="ja-JP" altLang="en-US"/>
          </a:p>
        </p:txBody>
      </p:sp>
    </p:spTree>
    <p:extLst>
      <p:ext uri="{BB962C8B-B14F-4D97-AF65-F5344CB8AC3E}">
        <p14:creationId xmlns:p14="http://schemas.microsoft.com/office/powerpoint/2010/main" val="932264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 </a:t>
            </a:r>
            <a:r>
              <a:rPr kumimoji="1" lang="ja-JP" altLang="en-US" dirty="0" smtClean="0"/>
              <a:t>辞書検索</a:t>
            </a:r>
            <a:endParaRPr kumimoji="1" lang="ja-JP" altLang="en-US" dirty="0"/>
          </a:p>
        </p:txBody>
      </p:sp>
      <p:sp>
        <p:nvSpPr>
          <p:cNvPr id="3" name="コンテンツ プレースホルダー 2"/>
          <p:cNvSpPr>
            <a:spLocks noGrp="1"/>
          </p:cNvSpPr>
          <p:nvPr>
            <p:ph idx="1"/>
          </p:nvPr>
        </p:nvSpPr>
        <p:spPr>
          <a:xfrm>
            <a:off x="457200" y="1600201"/>
            <a:ext cx="8363272" cy="1540768"/>
          </a:xfrm>
        </p:spPr>
        <p:txBody>
          <a:bodyPr/>
          <a:lstStyle/>
          <a:p>
            <a:r>
              <a:rPr kumimoji="1" lang="en-US" altLang="ja-JP" sz="2800" dirty="0" smtClean="0"/>
              <a:t>Step1.</a:t>
            </a:r>
            <a:r>
              <a:rPr kumimoji="1" lang="ja-JP" altLang="en-US" sz="2800" dirty="0" smtClean="0"/>
              <a:t>で得た情報で辞書を検索し，ヒットした</a:t>
            </a:r>
            <a:r>
              <a:rPr lang="ja-JP" altLang="en-US" sz="2800" dirty="0" smtClean="0"/>
              <a:t>三つ組と，三つ組の</a:t>
            </a:r>
            <a:r>
              <a:rPr lang="en-US" altLang="ja-JP" sz="2800" dirty="0" smtClean="0"/>
              <a:t>DO, IO</a:t>
            </a:r>
            <a:r>
              <a:rPr lang="ja-JP" altLang="en-US" sz="2800" dirty="0" smtClean="0"/>
              <a:t>と一致した識別子の種類を取得</a:t>
            </a:r>
            <a:endParaRPr kumimoji="1" lang="en-US" altLang="ja-JP" sz="2800" dirty="0" smtClean="0"/>
          </a:p>
          <a:p>
            <a:r>
              <a:rPr lang="ja-JP" altLang="en-US" sz="2800" dirty="0" smtClean="0"/>
              <a:t>検索方法は三つ組抽出パターンを基に自分で定義</a:t>
            </a:r>
            <a:endParaRPr kumimoji="1" lang="ja-JP" altLang="en-US" sz="2800" dirty="0"/>
          </a:p>
        </p:txBody>
      </p:sp>
      <p:sp>
        <p:nvSpPr>
          <p:cNvPr id="4" name="スライド番号プレースホルダー 3"/>
          <p:cNvSpPr>
            <a:spLocks noGrp="1"/>
          </p:cNvSpPr>
          <p:nvPr>
            <p:ph type="sldNum" sz="quarter" idx="12"/>
          </p:nvPr>
        </p:nvSpPr>
        <p:spPr>
          <a:xfrm>
            <a:off x="7597775" y="6308725"/>
            <a:ext cx="1150938" cy="288925"/>
          </a:xfrm>
        </p:spPr>
        <p:txBody>
          <a:bodyPr/>
          <a:lstStyle/>
          <a:p>
            <a:fld id="{BE3D3BAF-6BA8-48EB-ABCB-C90F34019E42}" type="slidenum">
              <a:rPr kumimoji="1" lang="ja-JP" altLang="en-US" smtClean="0"/>
              <a:t>27</a:t>
            </a:fld>
            <a:endParaRPr kumimoji="1" lang="ja-JP" altLang="en-US" dirty="0"/>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2289494149"/>
              </p:ext>
            </p:extLst>
          </p:nvPr>
        </p:nvGraphicFramePr>
        <p:xfrm>
          <a:off x="5112440" y="3131879"/>
          <a:ext cx="3636025" cy="1656890"/>
        </p:xfrm>
        <a:graphic>
          <a:graphicData uri="http://schemas.openxmlformats.org/drawingml/2006/table">
            <a:tbl>
              <a:tblPr firstRow="1" bandRow="1">
                <a:tableStyleId>{21E4AEA4-8DFA-4A89-87EB-49C32662AFE0}</a:tableStyleId>
              </a:tblPr>
              <a:tblGrid>
                <a:gridCol w="899720"/>
                <a:gridCol w="1368152"/>
                <a:gridCol w="1368153"/>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close</a:t>
                      </a:r>
                      <a:endParaRPr kumimoji="1" lang="ja-JP" altLang="en-US" sz="1600" dirty="0"/>
                    </a:p>
                  </a:txBody>
                  <a:tcPr marL="100259" marR="100259" marT="43769" marB="43769"/>
                </a:tc>
                <a:tc>
                  <a:txBody>
                    <a:bodyPr/>
                    <a:lstStyle/>
                    <a:p>
                      <a:pPr algn="l"/>
                      <a:r>
                        <a:rPr kumimoji="1" lang="en-US" altLang="ja-JP" sz="1600" dirty="0" smtClean="0"/>
                        <a:t>database</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6" name="テキスト ボックス 5"/>
          <p:cNvSpPr txBox="1"/>
          <p:nvPr/>
        </p:nvSpPr>
        <p:spPr>
          <a:xfrm>
            <a:off x="827584" y="3284985"/>
            <a:ext cx="229446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クラス名： </a:t>
            </a:r>
            <a:r>
              <a:rPr lang="en-US" altLang="ja-JP" dirty="0" smtClean="0"/>
              <a:t>Stock</a:t>
            </a:r>
            <a:endParaRPr kumimoji="1" lang="en-US" altLang="ja-JP" dirty="0" smtClean="0"/>
          </a:p>
          <a:p>
            <a:r>
              <a:rPr lang="ja-JP" altLang="en-US" dirty="0"/>
              <a:t>フィールド</a:t>
            </a:r>
            <a:r>
              <a:rPr lang="ja-JP" altLang="en-US" dirty="0" smtClean="0"/>
              <a:t>： </a:t>
            </a:r>
            <a:r>
              <a:rPr lang="en-US" altLang="ja-JP" dirty="0" smtClean="0"/>
              <a:t>Product</a:t>
            </a:r>
          </a:p>
          <a:p>
            <a:r>
              <a:rPr lang="ja-JP" altLang="en-US" dirty="0" smtClean="0"/>
              <a:t>返り値の型： </a:t>
            </a:r>
            <a:r>
              <a:rPr lang="en-US" altLang="ja-JP" dirty="0" smtClean="0"/>
              <a:t>void</a:t>
            </a:r>
          </a:p>
        </p:txBody>
      </p:sp>
      <p:sp>
        <p:nvSpPr>
          <p:cNvPr id="7" name="テキスト ボックス 6"/>
          <p:cNvSpPr txBox="1"/>
          <p:nvPr/>
        </p:nvSpPr>
        <p:spPr>
          <a:xfrm>
            <a:off x="837769" y="4225769"/>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8" name="テキスト ボックス 7"/>
          <p:cNvSpPr txBox="1"/>
          <p:nvPr/>
        </p:nvSpPr>
        <p:spPr>
          <a:xfrm>
            <a:off x="6948264" y="4725909"/>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9" name="円/楕円 8"/>
          <p:cNvSpPr/>
          <p:nvPr/>
        </p:nvSpPr>
        <p:spPr>
          <a:xfrm>
            <a:off x="1837715" y="3283956"/>
            <a:ext cx="718061"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964023" y="3475007"/>
            <a:ext cx="1048456" cy="30899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959180" y="3565601"/>
            <a:ext cx="930015" cy="3600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313797" y="3489018"/>
            <a:ext cx="855902" cy="300022"/>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aphicFrame>
        <p:nvGraphicFramePr>
          <p:cNvPr id="14" name="コンテンツ プレースホルダー 9"/>
          <p:cNvGraphicFramePr>
            <a:graphicFrameLocks/>
          </p:cNvGraphicFramePr>
          <p:nvPr>
            <p:extLst>
              <p:ext uri="{D42A27DB-BD31-4B8C-83A1-F6EECF244321}">
                <p14:modId xmlns:p14="http://schemas.microsoft.com/office/powerpoint/2010/main" val="3887317327"/>
              </p:ext>
            </p:extLst>
          </p:nvPr>
        </p:nvGraphicFramePr>
        <p:xfrm>
          <a:off x="1313619" y="4911800"/>
          <a:ext cx="4698541" cy="1325512"/>
        </p:xfrm>
        <a:graphic>
          <a:graphicData uri="http://schemas.openxmlformats.org/drawingml/2006/table">
            <a:tbl>
              <a:tblPr firstRow="1" bandRow="1">
                <a:tableStyleId>{073A0DAA-6AF3-43AB-8588-CEC1D06C72B9}</a:tableStyleId>
              </a:tblPr>
              <a:tblGrid>
                <a:gridCol w="879101"/>
                <a:gridCol w="879101"/>
                <a:gridCol w="1140139"/>
                <a:gridCol w="720080"/>
                <a:gridCol w="108012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endParaRPr kumimoji="1" lang="ja-JP" altLang="en-US" sz="1600" b="0" dirty="0"/>
                    </a:p>
                  </a:txBody>
                  <a:tcPr marL="100259" marR="100259" marT="43769" marB="43769"/>
                </a:tc>
              </a:tr>
            </a:tbl>
          </a:graphicData>
        </a:graphic>
      </p:graphicFrame>
      <p:sp>
        <p:nvSpPr>
          <p:cNvPr id="15" name="テキスト ボックス 14"/>
          <p:cNvSpPr txBox="1"/>
          <p:nvPr/>
        </p:nvSpPr>
        <p:spPr>
          <a:xfrm>
            <a:off x="3131840" y="3068960"/>
            <a:ext cx="2044149" cy="923330"/>
          </a:xfrm>
          <a:prstGeom prst="rect">
            <a:avLst/>
          </a:prstGeom>
          <a:noFill/>
        </p:spPr>
        <p:txBody>
          <a:bodyPr wrap="none" rtlCol="0">
            <a:spAutoFit/>
          </a:bodyPr>
          <a:lstStyle/>
          <a:p>
            <a:pPr algn="ctr"/>
            <a:r>
              <a:rPr kumimoji="1" lang="ja-JP" altLang="en-US" b="1" dirty="0" smtClean="0">
                <a:solidFill>
                  <a:srgbClr val="FF0000"/>
                </a:solidFill>
              </a:rPr>
              <a:t>パターンに従って</a:t>
            </a:r>
            <a:endParaRPr kumimoji="1" lang="en-US" altLang="ja-JP" b="1" dirty="0" smtClean="0">
              <a:solidFill>
                <a:srgbClr val="FF0000"/>
              </a:solidFill>
            </a:endParaRPr>
          </a:p>
          <a:p>
            <a:pPr algn="ctr"/>
            <a:r>
              <a:rPr lang="ja-JP" altLang="en-US" b="1" dirty="0" smtClean="0">
                <a:solidFill>
                  <a:srgbClr val="FF0000"/>
                </a:solidFill>
              </a:rPr>
              <a:t>複数の組み合わせ</a:t>
            </a:r>
            <a:endParaRPr lang="en-US" altLang="ja-JP" b="1" dirty="0" smtClean="0">
              <a:solidFill>
                <a:srgbClr val="FF0000"/>
              </a:solidFill>
            </a:endParaRPr>
          </a:p>
          <a:p>
            <a:pPr algn="ctr"/>
            <a:r>
              <a:rPr lang="ja-JP" altLang="en-US" b="1" dirty="0" smtClean="0">
                <a:solidFill>
                  <a:srgbClr val="FF0000"/>
                </a:solidFill>
              </a:rPr>
              <a:t>で検索</a:t>
            </a:r>
            <a:endParaRPr kumimoji="1" lang="ja-JP" altLang="en-US" b="1" dirty="0">
              <a:solidFill>
                <a:srgbClr val="FF0000"/>
              </a:solidFill>
            </a:endParaRPr>
          </a:p>
        </p:txBody>
      </p:sp>
      <p:sp>
        <p:nvSpPr>
          <p:cNvPr id="16" name="円/楕円 15"/>
          <p:cNvSpPr/>
          <p:nvPr/>
        </p:nvSpPr>
        <p:spPr>
          <a:xfrm>
            <a:off x="5940153" y="4132245"/>
            <a:ext cx="1048456" cy="30899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336435" y="4144978"/>
            <a:ext cx="855902" cy="300022"/>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771800" y="6237312"/>
            <a:ext cx="28083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19" name="下矢印 18"/>
          <p:cNvSpPr/>
          <p:nvPr/>
        </p:nvSpPr>
        <p:spPr>
          <a:xfrm>
            <a:off x="3923928" y="4164022"/>
            <a:ext cx="504056" cy="63313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09916" y="3951853"/>
            <a:ext cx="1794131"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067944" y="4057937"/>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584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28</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3881743913"/>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Tree>
    <p:extLst>
      <p:ext uri="{BB962C8B-B14F-4D97-AF65-F5344CB8AC3E}">
        <p14:creationId xmlns:p14="http://schemas.microsoft.com/office/powerpoint/2010/main" val="101302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29</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3414504752"/>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187624" y="2650821"/>
            <a:ext cx="1008112" cy="27412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724128" y="2276872"/>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724128" y="2924944"/>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043608" y="2431969"/>
            <a:ext cx="864096" cy="21885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198821" y="228442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216309" y="293899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329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メソッドの命名</a:t>
            </a:r>
            <a:endParaRPr kumimoji="1" lang="ja-JP" altLang="en-US" dirty="0"/>
          </a:p>
        </p:txBody>
      </p:sp>
      <p:sp>
        <p:nvSpPr>
          <p:cNvPr id="3" name="コンテンツ プレースホルダー 2"/>
          <p:cNvSpPr>
            <a:spLocks noGrp="1"/>
          </p:cNvSpPr>
          <p:nvPr>
            <p:ph idx="1"/>
          </p:nvPr>
        </p:nvSpPr>
        <p:spPr>
          <a:xfrm>
            <a:off x="457200" y="1600201"/>
            <a:ext cx="8229600" cy="2188840"/>
          </a:xfrm>
        </p:spPr>
        <p:txBody>
          <a:bodyPr/>
          <a:lstStyle/>
          <a:p>
            <a:r>
              <a:rPr lang="ja-JP" altLang="en-US" dirty="0" smtClean="0"/>
              <a:t>メソッド名は様々な品詞の単語を組み合わせて振る舞いを表現する</a:t>
            </a:r>
            <a:endParaRPr lang="en-US" altLang="ja-JP" dirty="0" smtClean="0"/>
          </a:p>
          <a:p>
            <a:r>
              <a:rPr lang="ja-JP" altLang="en-US" dirty="0" smtClean="0"/>
              <a:t>単語の選択はアプリケーションドメインやプログラミング言語によって異なる</a:t>
            </a:r>
            <a:endParaRPr lang="en-US" altLang="ja-JP" dirty="0" smtClean="0"/>
          </a:p>
          <a:p>
            <a:endParaRPr lang="en-US" altLang="ja-JP"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a:t>
            </a:fld>
            <a:endParaRPr kumimoji="1" lang="ja-JP" altLang="en-US"/>
          </a:p>
        </p:txBody>
      </p:sp>
      <p:sp>
        <p:nvSpPr>
          <p:cNvPr id="5" name="テキスト ボックス 4"/>
          <p:cNvSpPr txBox="1"/>
          <p:nvPr/>
        </p:nvSpPr>
        <p:spPr>
          <a:xfrm>
            <a:off x="1547664" y="4739660"/>
            <a:ext cx="6070893" cy="1569660"/>
          </a:xfrm>
          <a:prstGeom prst="rect">
            <a:avLst/>
          </a:prstGeom>
          <a:noFill/>
        </p:spPr>
        <p:txBody>
          <a:bodyPr wrap="none" rtlCol="0">
            <a:spAutoFit/>
          </a:bodyPr>
          <a:lstStyle/>
          <a:p>
            <a:r>
              <a:rPr kumimoji="1" lang="ja-JP" altLang="en-US" sz="3200" dirty="0" smtClean="0"/>
              <a:t>命名には様々な経験・知識が必要</a:t>
            </a:r>
            <a:endParaRPr kumimoji="1" lang="en-US" altLang="ja-JP" sz="3200" dirty="0" smtClean="0"/>
          </a:p>
          <a:p>
            <a:pPr marL="742950" lvl="1" indent="-285750">
              <a:buFont typeface="Arial" pitchFamily="34" charset="0"/>
              <a:buChar char="•"/>
            </a:pPr>
            <a:r>
              <a:rPr kumimoji="1" lang="ja-JP" altLang="en-US" sz="3200" dirty="0" smtClean="0"/>
              <a:t>類似プログラムの作成経験</a:t>
            </a:r>
            <a:endParaRPr kumimoji="1" lang="en-US" altLang="ja-JP" sz="3200" dirty="0" smtClean="0"/>
          </a:p>
          <a:p>
            <a:pPr marL="742950" lvl="1" indent="-285750">
              <a:buFont typeface="Arial" pitchFamily="34" charset="0"/>
              <a:buChar char="•"/>
            </a:pPr>
            <a:r>
              <a:rPr lang="ja-JP" altLang="en-US" sz="3200" dirty="0"/>
              <a:t>開発対象</a:t>
            </a:r>
            <a:r>
              <a:rPr lang="ja-JP" altLang="en-US" sz="3200" dirty="0" smtClean="0"/>
              <a:t>の</a:t>
            </a:r>
            <a:r>
              <a:rPr lang="ja-JP" altLang="en-US" sz="3200" dirty="0"/>
              <a:t>ドメイン</a:t>
            </a:r>
            <a:r>
              <a:rPr lang="ja-JP" altLang="en-US" sz="3200" dirty="0" smtClean="0"/>
              <a:t>の</a:t>
            </a:r>
            <a:r>
              <a:rPr lang="ja-JP" altLang="en-US" sz="3200" dirty="0"/>
              <a:t>知識</a:t>
            </a:r>
            <a:endParaRPr kumimoji="1" lang="ja-JP" altLang="en-US" sz="3200" dirty="0"/>
          </a:p>
        </p:txBody>
      </p:sp>
      <p:sp>
        <p:nvSpPr>
          <p:cNvPr id="6" name="下矢印 5"/>
          <p:cNvSpPr/>
          <p:nvPr/>
        </p:nvSpPr>
        <p:spPr>
          <a:xfrm>
            <a:off x="3707904" y="3861048"/>
            <a:ext cx="180020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473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30</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1297562257"/>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187624" y="2650821"/>
            <a:ext cx="1008112" cy="27412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724128" y="2276872"/>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724128" y="2924944"/>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043608" y="2431969"/>
            <a:ext cx="864096" cy="21885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198821" y="228442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216309" y="293899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9"/>
          <p:cNvGraphicFramePr>
            <a:graphicFrameLocks/>
          </p:cNvGraphicFramePr>
          <p:nvPr>
            <p:extLst>
              <p:ext uri="{D42A27DB-BD31-4B8C-83A1-F6EECF244321}">
                <p14:modId xmlns:p14="http://schemas.microsoft.com/office/powerpoint/2010/main" val="1436282673"/>
              </p:ext>
            </p:extLst>
          </p:nvPr>
        </p:nvGraphicFramePr>
        <p:xfrm>
          <a:off x="1619672" y="4293096"/>
          <a:ext cx="6494807" cy="994134"/>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bl>
          </a:graphicData>
        </a:graphic>
      </p:graphicFrame>
      <p:sp>
        <p:nvSpPr>
          <p:cNvPr id="20" name="テキスト ボックス 1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23" name="下矢印 22"/>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2444400" y="458112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444400" y="491354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220072" y="4634795"/>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226786" y="4977346"/>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304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31</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122023683"/>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187624" y="2650821"/>
            <a:ext cx="1008112" cy="27412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724128" y="2594885"/>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88200" y="2162836"/>
            <a:ext cx="1114614" cy="295269"/>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9"/>
          <p:cNvGraphicFramePr>
            <a:graphicFrameLocks/>
          </p:cNvGraphicFramePr>
          <p:nvPr>
            <p:extLst>
              <p:ext uri="{D42A27DB-BD31-4B8C-83A1-F6EECF244321}">
                <p14:modId xmlns:p14="http://schemas.microsoft.com/office/powerpoint/2010/main" val="3091150288"/>
              </p:ext>
            </p:extLst>
          </p:nvPr>
        </p:nvGraphicFramePr>
        <p:xfrm>
          <a:off x="1619672" y="4293096"/>
          <a:ext cx="6494807" cy="994134"/>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bl>
          </a:graphicData>
        </a:graphic>
      </p:graphicFrame>
      <p:sp>
        <p:nvSpPr>
          <p:cNvPr id="20" name="テキスト ボックス 1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23" name="下矢印 22"/>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7236296" y="2610505"/>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53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32</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1131560616"/>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187624" y="2650821"/>
            <a:ext cx="1008112" cy="27412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724128" y="2594885"/>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88200" y="2162836"/>
            <a:ext cx="1114614" cy="295269"/>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9"/>
          <p:cNvGraphicFramePr>
            <a:graphicFrameLocks/>
          </p:cNvGraphicFramePr>
          <p:nvPr>
            <p:extLst>
              <p:ext uri="{D42A27DB-BD31-4B8C-83A1-F6EECF244321}">
                <p14:modId xmlns:p14="http://schemas.microsoft.com/office/powerpoint/2010/main" val="3650917111"/>
              </p:ext>
            </p:extLst>
          </p:nvPr>
        </p:nvGraphicFramePr>
        <p:xfrm>
          <a:off x="1619672" y="4293096"/>
          <a:ext cx="6494807" cy="1325512"/>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bl>
          </a:graphicData>
        </a:graphic>
      </p:graphicFrame>
      <p:sp>
        <p:nvSpPr>
          <p:cNvPr id="20" name="テキスト ボックス 1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23" name="下矢印 22"/>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7236296" y="2610505"/>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445507" y="530120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220072" y="5301208"/>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70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33</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487682347"/>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282116" y="2897353"/>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88200" y="2162836"/>
            <a:ext cx="1114614" cy="295269"/>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9"/>
          <p:cNvGraphicFramePr>
            <a:graphicFrameLocks/>
          </p:cNvGraphicFramePr>
          <p:nvPr>
            <p:extLst>
              <p:ext uri="{D42A27DB-BD31-4B8C-83A1-F6EECF244321}">
                <p14:modId xmlns:p14="http://schemas.microsoft.com/office/powerpoint/2010/main" val="3092997895"/>
              </p:ext>
            </p:extLst>
          </p:nvPr>
        </p:nvGraphicFramePr>
        <p:xfrm>
          <a:off x="1619672" y="4293096"/>
          <a:ext cx="6494807" cy="1325512"/>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bl>
          </a:graphicData>
        </a:graphic>
      </p:graphicFrame>
      <p:sp>
        <p:nvSpPr>
          <p:cNvPr id="20" name="テキスト ボックス 1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23" name="下矢印 22"/>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756810" y="3284984"/>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219165" y="3284984"/>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725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34</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1934325353"/>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8" name="円/楕円 7"/>
          <p:cNvSpPr/>
          <p:nvPr/>
        </p:nvSpPr>
        <p:spPr>
          <a:xfrm>
            <a:off x="1282116" y="2897353"/>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88200" y="2162836"/>
            <a:ext cx="1114614" cy="295269"/>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コンテンツ プレースホルダー 9"/>
          <p:cNvGraphicFramePr>
            <a:graphicFrameLocks/>
          </p:cNvGraphicFramePr>
          <p:nvPr>
            <p:extLst>
              <p:ext uri="{D42A27DB-BD31-4B8C-83A1-F6EECF244321}">
                <p14:modId xmlns:p14="http://schemas.microsoft.com/office/powerpoint/2010/main" val="3146413178"/>
              </p:ext>
            </p:extLst>
          </p:nvPr>
        </p:nvGraphicFramePr>
        <p:xfrm>
          <a:off x="1619672" y="4293096"/>
          <a:ext cx="6494807" cy="1656890"/>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324000">
                <a:tc>
                  <a:txBody>
                    <a:bodyPr/>
                    <a:lstStyle/>
                    <a:p>
                      <a:pPr algn="l"/>
                      <a:r>
                        <a:rPr kumimoji="1" lang="en-US" altLang="ja-JP" sz="1600" b="0" dirty="0" smtClean="0"/>
                        <a:t>check</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c>
                  <a:txBody>
                    <a:bodyPr/>
                    <a:lstStyle/>
                    <a:p>
                      <a:pPr algn="l"/>
                      <a:r>
                        <a:rPr kumimoji="1" lang="en-US" altLang="ja-JP" sz="1600" b="0" dirty="0" smtClean="0"/>
                        <a:t>void</a:t>
                      </a:r>
                      <a:endParaRPr kumimoji="1" lang="ja-JP" altLang="en-US" sz="1600" b="0" dirty="0"/>
                    </a:p>
                  </a:txBody>
                  <a:tcPr marL="100259" marR="100259" marT="43769" marB="43769"/>
                </a:tc>
                <a:tc>
                  <a:txBody>
                    <a:bodyPr/>
                    <a:lstStyle/>
                    <a:p>
                      <a:pPr algn="l"/>
                      <a:r>
                        <a:rPr kumimoji="1" lang="ja-JP" altLang="en-US" sz="1600" b="0" dirty="0" smtClean="0"/>
                        <a:t>返り値の型</a:t>
                      </a:r>
                      <a:endParaRPr kumimoji="1" lang="ja-JP" altLang="en-US" sz="1600" b="0" dirty="0"/>
                    </a:p>
                  </a:txBody>
                  <a:tcPr marL="100259" marR="100259" marT="43769" marB="43769"/>
                </a:tc>
              </a:tr>
            </a:tbl>
          </a:graphicData>
        </a:graphic>
      </p:graphicFrame>
      <p:sp>
        <p:nvSpPr>
          <p:cNvPr id="20" name="テキスト ボックス 1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23" name="下矢印 22"/>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219165" y="3284984"/>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6810" y="3284984"/>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476463" y="5610958"/>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265446" y="5648433"/>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64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35</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2074307193"/>
              </p:ext>
            </p:extLst>
          </p:nvPr>
        </p:nvGraphicFramePr>
        <p:xfrm>
          <a:off x="4788025" y="1944788"/>
          <a:ext cx="4032448" cy="1988268"/>
        </p:xfrm>
        <a:graphic>
          <a:graphicData uri="http://schemas.openxmlformats.org/drawingml/2006/table">
            <a:tbl>
              <a:tblPr firstRow="1" bandRow="1">
                <a:tableStyleId>{21E4AEA4-8DFA-4A89-87EB-49C32662AFE0}</a:tableStyleId>
              </a:tblPr>
              <a:tblGrid>
                <a:gridCol w="997813"/>
                <a:gridCol w="1517317"/>
                <a:gridCol w="1517318"/>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324000">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324000">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graphicFrame>
        <p:nvGraphicFramePr>
          <p:cNvPr id="13" name="コンテンツ プレースホルダー 9"/>
          <p:cNvGraphicFramePr>
            <a:graphicFrameLocks/>
          </p:cNvGraphicFramePr>
          <p:nvPr>
            <p:extLst>
              <p:ext uri="{D42A27DB-BD31-4B8C-83A1-F6EECF244321}">
                <p14:modId xmlns:p14="http://schemas.microsoft.com/office/powerpoint/2010/main" val="2768885221"/>
              </p:ext>
            </p:extLst>
          </p:nvPr>
        </p:nvGraphicFramePr>
        <p:xfrm>
          <a:off x="1619672" y="4293096"/>
          <a:ext cx="6494807" cy="1988268"/>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324000">
                <a:tc>
                  <a:txBody>
                    <a:bodyPr/>
                    <a:lstStyle/>
                    <a:p>
                      <a:pPr algn="l"/>
                      <a:r>
                        <a:rPr kumimoji="1" lang="en-US" altLang="ja-JP" sz="1600" b="0" dirty="0" smtClean="0"/>
                        <a:t>check</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c>
                  <a:txBody>
                    <a:bodyPr/>
                    <a:lstStyle/>
                    <a:p>
                      <a:pPr algn="l"/>
                      <a:r>
                        <a:rPr kumimoji="1" lang="en-US" altLang="ja-JP" sz="1600" b="0" dirty="0" smtClean="0"/>
                        <a:t>void</a:t>
                      </a:r>
                      <a:endParaRPr kumimoji="1" lang="ja-JP" altLang="en-US" sz="1600" b="0" dirty="0"/>
                    </a:p>
                  </a:txBody>
                  <a:tcPr marL="100259" marR="100259" marT="43769" marB="43769"/>
                </a:tc>
                <a:tc>
                  <a:txBody>
                    <a:bodyPr/>
                    <a:lstStyle/>
                    <a:p>
                      <a:pPr algn="l"/>
                      <a:r>
                        <a:rPr kumimoji="1" lang="ja-JP" altLang="en-US" sz="1600" b="0" dirty="0" smtClean="0"/>
                        <a:t>返り値の型</a:t>
                      </a:r>
                      <a:endParaRPr kumimoji="1" lang="ja-JP" altLang="en-US" sz="1600" b="0" dirty="0"/>
                    </a:p>
                  </a:txBody>
                  <a:tcPr marL="100259" marR="100259" marT="43769" marB="43769"/>
                </a:tc>
              </a:tr>
              <a:tr h="324000">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c>
                  <a:txBody>
                    <a:bodyPr/>
                    <a:lstStyle/>
                    <a:p>
                      <a:pPr algn="l"/>
                      <a:r>
                        <a:rPr kumimoji="1" lang="en-US" altLang="ja-JP" sz="1600" dirty="0" smtClean="0"/>
                        <a:t>…</a:t>
                      </a:r>
                      <a:endParaRPr kumimoji="1" lang="ja-JP" altLang="en-US" sz="1600" b="0" dirty="0"/>
                    </a:p>
                  </a:txBody>
                  <a:tcPr marL="100259" marR="100259" marT="43769" marB="43769"/>
                </a:tc>
              </a:tr>
            </a:tbl>
          </a:graphicData>
        </a:graphic>
      </p:graphicFrame>
      <p:sp>
        <p:nvSpPr>
          <p:cNvPr id="17" name="テキスト ボックス 16"/>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18" name="下矢印 17"/>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Tree>
    <p:extLst>
      <p:ext uri="{BB962C8B-B14F-4D97-AF65-F5344CB8AC3E}">
        <p14:creationId xmlns:p14="http://schemas.microsoft.com/office/powerpoint/2010/main" val="411689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a:t>
            </a:r>
            <a:endParaRPr kumimoji="1" lang="ja-JP" altLang="en-US" dirty="0"/>
          </a:p>
        </p:txBody>
      </p:sp>
      <p:sp>
        <p:nvSpPr>
          <p:cNvPr id="3" name="コンテンツ プレースホルダー 2"/>
          <p:cNvSpPr>
            <a:spLocks noGrp="1"/>
          </p:cNvSpPr>
          <p:nvPr>
            <p:ph idx="1"/>
          </p:nvPr>
        </p:nvSpPr>
        <p:spPr/>
        <p:txBody>
          <a:bodyPr/>
          <a:lstStyle/>
          <a:p>
            <a:r>
              <a:rPr kumimoji="1" lang="ja-JP" altLang="en-US" smtClean="0"/>
              <a:t>提案手法は統合</a:t>
            </a:r>
            <a:r>
              <a:rPr kumimoji="1" lang="ja-JP" altLang="en-US" dirty="0" smtClean="0"/>
              <a:t>開発環境</a:t>
            </a:r>
            <a:r>
              <a:rPr kumimoji="1" lang="en-US" altLang="ja-JP" dirty="0" smtClean="0"/>
              <a:t>Eclipse</a:t>
            </a:r>
            <a:r>
              <a:rPr kumimoji="1" lang="ja-JP" altLang="en-US" dirty="0" smtClean="0"/>
              <a:t>上に実装</a:t>
            </a:r>
            <a:endParaRPr kumimoji="1" lang="en-US" altLang="ja-JP" dirty="0" smtClean="0"/>
          </a:p>
          <a:p>
            <a:pPr lvl="1"/>
            <a:r>
              <a:rPr lang="en-US" altLang="ja-JP" dirty="0"/>
              <a:t>E</a:t>
            </a:r>
            <a:r>
              <a:rPr lang="en-US" altLang="ja-JP" dirty="0" smtClean="0"/>
              <a:t>clipse</a:t>
            </a:r>
            <a:r>
              <a:rPr lang="ja-JP" altLang="en-US" dirty="0" smtClean="0"/>
              <a:t>のコード補完機能を利用</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36</a:t>
            </a:fld>
            <a:endParaRPr kumimoji="1" lang="ja-JP" altLang="en-US"/>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2946" t="31605" r="2873" b="7160"/>
          <a:stretch/>
        </p:blipFill>
        <p:spPr>
          <a:xfrm>
            <a:off x="654000" y="2778316"/>
            <a:ext cx="7518400" cy="3819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703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辞書検索の例</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37</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4052172238"/>
              </p:ext>
            </p:extLst>
          </p:nvPr>
        </p:nvGraphicFramePr>
        <p:xfrm>
          <a:off x="4788025" y="1944788"/>
          <a:ext cx="4032448" cy="2212966"/>
        </p:xfrm>
        <a:graphic>
          <a:graphicData uri="http://schemas.openxmlformats.org/drawingml/2006/table">
            <a:tbl>
              <a:tblPr firstRow="1" bandRow="1">
                <a:tableStyleId>{21E4AEA4-8DFA-4A89-87EB-49C32662AFE0}</a:tableStyleId>
              </a:tblPr>
              <a:tblGrid>
                <a:gridCol w="997813"/>
                <a:gridCol w="1517317"/>
                <a:gridCol w="1517318"/>
              </a:tblGrid>
              <a:tr h="138062">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138062">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138062">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138062">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p>
                  </a:txBody>
                  <a:tcPr marL="100259" marR="100259" marT="43769" marB="43769"/>
                </a:tc>
              </a:tr>
              <a:tr h="138062">
                <a:tc>
                  <a:txBody>
                    <a:bodyPr/>
                    <a:lstStyle/>
                    <a:p>
                      <a:pPr algn="l"/>
                      <a:r>
                        <a:rPr kumimoji="1" lang="en-US" altLang="ja-JP" sz="1600" dirty="0" smtClean="0"/>
                        <a:t>check</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c>
                  <a:txBody>
                    <a:bodyPr/>
                    <a:lstStyle/>
                    <a:p>
                      <a:pPr algn="l"/>
                      <a:r>
                        <a:rPr kumimoji="1" lang="en-US" altLang="ja-JP" sz="1600" dirty="0" smtClean="0"/>
                        <a:t>void</a:t>
                      </a:r>
                      <a:endParaRPr kumimoji="1" lang="ja-JP" altLang="en-US" sz="1600" dirty="0"/>
                    </a:p>
                  </a:txBody>
                  <a:tcPr marL="100259" marR="100259" marT="43769" marB="43769"/>
                </a:tc>
              </a:tr>
              <a:tr h="138062">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r h="117538">
                <a:tc>
                  <a:txBody>
                    <a:bodyPr/>
                    <a:lstStyle/>
                    <a:p>
                      <a:pPr algn="l"/>
                      <a:r>
                        <a:rPr kumimoji="1" lang="ja-JP" altLang="en-US" sz="900" dirty="0" smtClean="0"/>
                        <a:t>・・・</a:t>
                      </a:r>
                      <a:endParaRPr kumimoji="1" lang="ja-JP" altLang="en-US" sz="900" dirty="0"/>
                    </a:p>
                  </a:txBody>
                  <a:tcPr marL="100259" marR="100259" marT="43769" marB="43769"/>
                </a:tc>
                <a:tc>
                  <a:txBody>
                    <a:bodyPr/>
                    <a:lstStyle/>
                    <a:p>
                      <a:pPr algn="l"/>
                      <a:r>
                        <a:rPr kumimoji="1" lang="ja-JP" altLang="en-US" sz="900" dirty="0" smtClean="0"/>
                        <a:t>・・・</a:t>
                      </a:r>
                      <a:endParaRPr kumimoji="1" lang="ja-JP" altLang="en-US" sz="900" dirty="0"/>
                    </a:p>
                  </a:txBody>
                  <a:tcPr marL="100259" marR="100259" marT="43769" marB="43769"/>
                </a:tc>
                <a:tc>
                  <a:txBody>
                    <a:bodyPr/>
                    <a:lstStyle/>
                    <a:p>
                      <a:pPr algn="l"/>
                      <a:r>
                        <a:rPr kumimoji="1" lang="ja-JP" altLang="en-US" sz="900" dirty="0" smtClean="0"/>
                        <a:t>・・・</a:t>
                      </a:r>
                      <a:endParaRPr kumimoji="1" lang="ja-JP" altLang="en-US" sz="900" dirty="0"/>
                    </a:p>
                  </a:txBody>
                  <a:tcPr marL="100259" marR="100259" marT="43769" marB="43769"/>
                </a:tc>
              </a:tr>
            </a:tbl>
          </a:graphicData>
        </a:graphic>
      </p:graphicFrame>
      <p:sp>
        <p:nvSpPr>
          <p:cNvPr id="7" name="テキスト ボックス 6"/>
          <p:cNvSpPr txBox="1"/>
          <p:nvPr/>
        </p:nvSpPr>
        <p:spPr>
          <a:xfrm>
            <a:off x="713321" y="3212976"/>
            <a:ext cx="2061783" cy="369332"/>
          </a:xfrm>
          <a:prstGeom prst="rect">
            <a:avLst/>
          </a:prstGeom>
          <a:noFill/>
        </p:spPr>
        <p:txBody>
          <a:bodyPr wrap="none" rtlCol="0">
            <a:spAutoFit/>
          </a:bodyPr>
          <a:lstStyle/>
          <a:p>
            <a:r>
              <a:rPr kumimoji="1" lang="ja-JP" altLang="en-US" b="1" dirty="0" smtClean="0"/>
              <a:t>ソースコードの情報</a:t>
            </a:r>
            <a:endParaRPr kumimoji="1" lang="ja-JP" altLang="en-US" b="1" dirty="0"/>
          </a:p>
        </p:txBody>
      </p:sp>
      <p:sp>
        <p:nvSpPr>
          <p:cNvPr id="21" name="テキスト ボックス 20"/>
          <p:cNvSpPr txBox="1"/>
          <p:nvPr/>
        </p:nvSpPr>
        <p:spPr>
          <a:xfrm>
            <a:off x="251520" y="213575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22" name="テキスト ボックス 21"/>
          <p:cNvSpPr txBox="1"/>
          <p:nvPr/>
        </p:nvSpPr>
        <p:spPr>
          <a:xfrm>
            <a:off x="5873452" y="1556792"/>
            <a:ext cx="2016224" cy="369332"/>
          </a:xfrm>
          <a:prstGeom prst="rect">
            <a:avLst/>
          </a:prstGeom>
          <a:noFill/>
        </p:spPr>
        <p:txBody>
          <a:bodyPr wrap="square" rtlCol="0">
            <a:spAutoFit/>
          </a:bodyPr>
          <a:lstStyle/>
          <a:p>
            <a:r>
              <a:rPr kumimoji="1" lang="ja-JP" altLang="en-US" b="1" dirty="0" smtClean="0"/>
              <a:t>動詞 </a:t>
            </a:r>
            <a:r>
              <a:rPr kumimoji="1" lang="en-US" altLang="ja-JP" b="1" dirty="0" smtClean="0"/>
              <a:t>- </a:t>
            </a:r>
            <a:r>
              <a:rPr kumimoji="1" lang="ja-JP" altLang="en-US" b="1" dirty="0" smtClean="0"/>
              <a:t>目的語辞書</a:t>
            </a:r>
            <a:endParaRPr kumimoji="1" lang="ja-JP" altLang="en-US" b="1" dirty="0"/>
          </a:p>
        </p:txBody>
      </p:sp>
      <p:sp>
        <p:nvSpPr>
          <p:cNvPr id="23" name="円/楕円 22"/>
          <p:cNvSpPr/>
          <p:nvPr/>
        </p:nvSpPr>
        <p:spPr>
          <a:xfrm>
            <a:off x="1187624" y="2650821"/>
            <a:ext cx="1008112" cy="274123"/>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724128" y="2276872"/>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724128" y="2924944"/>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043608" y="2431969"/>
            <a:ext cx="864096" cy="21885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198821" y="228442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216309" y="2938997"/>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コンテンツ プレースホルダー 9"/>
          <p:cNvGraphicFramePr>
            <a:graphicFrameLocks/>
          </p:cNvGraphicFramePr>
          <p:nvPr>
            <p:extLst>
              <p:ext uri="{D42A27DB-BD31-4B8C-83A1-F6EECF244321}">
                <p14:modId xmlns:p14="http://schemas.microsoft.com/office/powerpoint/2010/main" val="1494443552"/>
              </p:ext>
            </p:extLst>
          </p:nvPr>
        </p:nvGraphicFramePr>
        <p:xfrm>
          <a:off x="1619672" y="4293096"/>
          <a:ext cx="6494807" cy="994134"/>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bl>
          </a:graphicData>
        </a:graphic>
      </p:graphicFrame>
      <p:sp>
        <p:nvSpPr>
          <p:cNvPr id="30" name="テキスト ボックス 29"/>
          <p:cNvSpPr txBox="1"/>
          <p:nvPr/>
        </p:nvSpPr>
        <p:spPr>
          <a:xfrm>
            <a:off x="1651894" y="3923764"/>
            <a:ext cx="1585012"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31" name="下矢印 30"/>
          <p:cNvSpPr/>
          <p:nvPr/>
        </p:nvSpPr>
        <p:spPr>
          <a:xfrm>
            <a:off x="3734943" y="2867878"/>
            <a:ext cx="504056" cy="120919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347864" y="2655709"/>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878959" y="2761793"/>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444400" y="458112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444400" y="491354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220072" y="4634795"/>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226786" y="4977346"/>
            <a:ext cx="864096" cy="32386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724128" y="2594885"/>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888200" y="2162836"/>
            <a:ext cx="1114614" cy="295269"/>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7236296" y="2610505"/>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1" name="コンテンツ プレースホルダー 9"/>
          <p:cNvGraphicFramePr>
            <a:graphicFrameLocks/>
          </p:cNvGraphicFramePr>
          <p:nvPr>
            <p:extLst>
              <p:ext uri="{D42A27DB-BD31-4B8C-83A1-F6EECF244321}">
                <p14:modId xmlns:p14="http://schemas.microsoft.com/office/powerpoint/2010/main" val="4121055093"/>
              </p:ext>
            </p:extLst>
          </p:nvPr>
        </p:nvGraphicFramePr>
        <p:xfrm>
          <a:off x="1619672" y="4293096"/>
          <a:ext cx="6494807" cy="1325512"/>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bl>
          </a:graphicData>
        </a:graphic>
      </p:graphicFrame>
      <p:sp>
        <p:nvSpPr>
          <p:cNvPr id="42" name="円/楕円 41"/>
          <p:cNvSpPr/>
          <p:nvPr/>
        </p:nvSpPr>
        <p:spPr>
          <a:xfrm>
            <a:off x="2445507" y="5301208"/>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5220072" y="5301208"/>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282116" y="2897353"/>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756810" y="3284984"/>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219165" y="3284984"/>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7" name="コンテンツ プレースホルダー 9"/>
          <p:cNvGraphicFramePr>
            <a:graphicFrameLocks/>
          </p:cNvGraphicFramePr>
          <p:nvPr>
            <p:extLst>
              <p:ext uri="{D42A27DB-BD31-4B8C-83A1-F6EECF244321}">
                <p14:modId xmlns:p14="http://schemas.microsoft.com/office/powerpoint/2010/main" val="1640377423"/>
              </p:ext>
            </p:extLst>
          </p:nvPr>
        </p:nvGraphicFramePr>
        <p:xfrm>
          <a:off x="1619672" y="4293096"/>
          <a:ext cx="6494807" cy="1656890"/>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324000">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324000">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24000">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324000">
                <a:tc>
                  <a:txBody>
                    <a:bodyPr/>
                    <a:lstStyle/>
                    <a:p>
                      <a:pPr algn="l"/>
                      <a:r>
                        <a:rPr kumimoji="1" lang="en-US" altLang="ja-JP" sz="1600" b="0" dirty="0" smtClean="0"/>
                        <a:t>check</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c>
                  <a:txBody>
                    <a:bodyPr/>
                    <a:lstStyle/>
                    <a:p>
                      <a:pPr algn="l"/>
                      <a:r>
                        <a:rPr kumimoji="1" lang="en-US" altLang="ja-JP" sz="1600" b="0" dirty="0" smtClean="0"/>
                        <a:t>void</a:t>
                      </a:r>
                      <a:endParaRPr kumimoji="1" lang="ja-JP" altLang="en-US" sz="1600" b="0" dirty="0"/>
                    </a:p>
                  </a:txBody>
                  <a:tcPr marL="100259" marR="100259" marT="43769" marB="43769"/>
                </a:tc>
                <a:tc>
                  <a:txBody>
                    <a:bodyPr/>
                    <a:lstStyle/>
                    <a:p>
                      <a:pPr algn="l"/>
                      <a:r>
                        <a:rPr kumimoji="1" lang="ja-JP" altLang="en-US" sz="1600" b="0" dirty="0" smtClean="0"/>
                        <a:t>返り値の型</a:t>
                      </a:r>
                      <a:endParaRPr kumimoji="1" lang="ja-JP" altLang="en-US" sz="1600" b="0" dirty="0"/>
                    </a:p>
                  </a:txBody>
                  <a:tcPr marL="100259" marR="100259" marT="43769" marB="43769"/>
                </a:tc>
              </a:tr>
            </a:tbl>
          </a:graphicData>
        </a:graphic>
      </p:graphicFrame>
      <p:sp>
        <p:nvSpPr>
          <p:cNvPr id="48" name="円/楕円 47"/>
          <p:cNvSpPr/>
          <p:nvPr/>
        </p:nvSpPr>
        <p:spPr>
          <a:xfrm>
            <a:off x="2476463" y="5610958"/>
            <a:ext cx="1114614" cy="335062"/>
          </a:xfrm>
          <a:prstGeom prst="ellipse">
            <a:avLst/>
          </a:prstGeom>
          <a:noFill/>
          <a:ln w="3810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5265446" y="5648433"/>
            <a:ext cx="739555" cy="274123"/>
          </a:xfrm>
          <a:prstGeom prst="ellipse">
            <a:avLst/>
          </a:prstGeom>
          <a:noFill/>
          <a:ln w="3810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0" name="コンテンツ プレースホルダー 9"/>
          <p:cNvGraphicFramePr>
            <a:graphicFrameLocks/>
          </p:cNvGraphicFramePr>
          <p:nvPr>
            <p:extLst>
              <p:ext uri="{D42A27DB-BD31-4B8C-83A1-F6EECF244321}">
                <p14:modId xmlns:p14="http://schemas.microsoft.com/office/powerpoint/2010/main" val="4262724069"/>
              </p:ext>
            </p:extLst>
          </p:nvPr>
        </p:nvGraphicFramePr>
        <p:xfrm>
          <a:off x="1619672" y="4293097"/>
          <a:ext cx="6494807" cy="2212966"/>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214922">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214922">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14922">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14922">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214922">
                <a:tc>
                  <a:txBody>
                    <a:bodyPr/>
                    <a:lstStyle/>
                    <a:p>
                      <a:pPr algn="l"/>
                      <a:r>
                        <a:rPr kumimoji="1" lang="en-US" altLang="ja-JP" sz="1600" b="0" dirty="0" smtClean="0"/>
                        <a:t>check</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c>
                  <a:txBody>
                    <a:bodyPr/>
                    <a:lstStyle/>
                    <a:p>
                      <a:pPr algn="l"/>
                      <a:r>
                        <a:rPr kumimoji="1" lang="en-US" altLang="ja-JP" sz="1600" b="0" dirty="0" smtClean="0"/>
                        <a:t>void</a:t>
                      </a:r>
                      <a:endParaRPr kumimoji="1" lang="ja-JP" altLang="en-US" sz="1600" b="0" dirty="0"/>
                    </a:p>
                  </a:txBody>
                  <a:tcPr marL="100259" marR="100259" marT="43769" marB="43769"/>
                </a:tc>
                <a:tc>
                  <a:txBody>
                    <a:bodyPr/>
                    <a:lstStyle/>
                    <a:p>
                      <a:pPr algn="l"/>
                      <a:r>
                        <a:rPr kumimoji="1" lang="ja-JP" altLang="en-US" sz="1600" b="0" dirty="0" smtClean="0"/>
                        <a:t>返り値の型</a:t>
                      </a:r>
                      <a:endParaRPr kumimoji="1" lang="ja-JP" altLang="en-US" sz="1600" b="0" dirty="0"/>
                    </a:p>
                  </a:txBody>
                  <a:tcPr marL="100259" marR="100259" marT="43769" marB="43769"/>
                </a:tc>
              </a:tr>
              <a:tr h="214922">
                <a:tc>
                  <a:txBody>
                    <a:bodyPr/>
                    <a:lstStyle/>
                    <a:p>
                      <a:pPr algn="l"/>
                      <a:r>
                        <a:rPr kumimoji="1" lang="en-US" altLang="ja-JP" sz="1600" b="0" dirty="0" smtClean="0"/>
                        <a:t>add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r>
              <a:tr h="202865">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r>
            </a:tbl>
          </a:graphicData>
        </a:graphic>
      </p:graphicFrame>
      <p:graphicFrame>
        <p:nvGraphicFramePr>
          <p:cNvPr id="51" name="コンテンツ プレースホルダー 9"/>
          <p:cNvGraphicFramePr>
            <a:graphicFrameLocks/>
          </p:cNvGraphicFramePr>
          <p:nvPr>
            <p:extLst>
              <p:ext uri="{D42A27DB-BD31-4B8C-83A1-F6EECF244321}">
                <p14:modId xmlns:p14="http://schemas.microsoft.com/office/powerpoint/2010/main" val="1370641962"/>
              </p:ext>
            </p:extLst>
          </p:nvPr>
        </p:nvGraphicFramePr>
        <p:xfrm>
          <a:off x="1619672" y="4293097"/>
          <a:ext cx="6494807" cy="1988268"/>
        </p:xfrm>
        <a:graphic>
          <a:graphicData uri="http://schemas.openxmlformats.org/drawingml/2006/table">
            <a:tbl>
              <a:tblPr firstRow="1" bandRow="1">
                <a:tableStyleId>{073A0DAA-6AF3-43AB-8588-CEC1D06C72B9}</a:tableStyleId>
              </a:tblPr>
              <a:tblGrid>
                <a:gridCol w="879101"/>
                <a:gridCol w="1007194"/>
                <a:gridCol w="1800200"/>
                <a:gridCol w="1008112"/>
                <a:gridCol w="1800200"/>
              </a:tblGrid>
              <a:tr h="214922">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の種類</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の種類</a:t>
                      </a:r>
                      <a:endParaRPr kumimoji="1" lang="ja-JP" altLang="en-US" sz="1600" b="0" dirty="0"/>
                    </a:p>
                  </a:txBody>
                  <a:tcPr marL="100259" marR="100259" marT="43769" marB="43769"/>
                </a:tc>
              </a:tr>
              <a:tr h="214922">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14922">
                <a:tc>
                  <a:txBody>
                    <a:bodyPr/>
                    <a:lstStyle/>
                    <a:p>
                      <a:pPr algn="l"/>
                      <a:r>
                        <a:rPr kumimoji="1" lang="en-US" altLang="ja-JP" sz="1600" dirty="0" smtClean="0"/>
                        <a:t>delete</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14922">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214922">
                <a:tc>
                  <a:txBody>
                    <a:bodyPr/>
                    <a:lstStyle/>
                    <a:p>
                      <a:pPr algn="l"/>
                      <a:r>
                        <a:rPr kumimoji="1" lang="en-US" altLang="ja-JP" sz="1600" b="0" dirty="0" smtClean="0"/>
                        <a:t>check</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c>
                  <a:txBody>
                    <a:bodyPr/>
                    <a:lstStyle/>
                    <a:p>
                      <a:pPr algn="l"/>
                      <a:r>
                        <a:rPr kumimoji="1" lang="en-US" altLang="ja-JP" sz="1600" b="0" dirty="0" smtClean="0"/>
                        <a:t>void</a:t>
                      </a:r>
                      <a:endParaRPr kumimoji="1" lang="ja-JP" altLang="en-US" sz="1600" b="0" dirty="0"/>
                    </a:p>
                  </a:txBody>
                  <a:tcPr marL="100259" marR="100259" marT="43769" marB="43769"/>
                </a:tc>
                <a:tc>
                  <a:txBody>
                    <a:bodyPr/>
                    <a:lstStyle/>
                    <a:p>
                      <a:pPr algn="l"/>
                      <a:r>
                        <a:rPr kumimoji="1" lang="ja-JP" altLang="en-US" sz="1600" b="0" dirty="0" smtClean="0"/>
                        <a:t>返り値の型</a:t>
                      </a:r>
                      <a:endParaRPr kumimoji="1" lang="ja-JP" altLang="en-US" sz="1600" b="0" dirty="0"/>
                    </a:p>
                  </a:txBody>
                  <a:tcPr marL="100259" marR="100259" marT="43769" marB="43769"/>
                </a:tc>
              </a:tr>
              <a:tr h="214922">
                <a:tc>
                  <a:txBody>
                    <a:bodyPr/>
                    <a:lstStyle/>
                    <a:p>
                      <a:pPr algn="l"/>
                      <a:r>
                        <a:rPr kumimoji="1" lang="en-US" altLang="ja-JP" sz="1600" b="0" dirty="0" smtClean="0"/>
                        <a:t>add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r>
            </a:tbl>
          </a:graphicData>
        </a:graphic>
      </p:graphicFrame>
      <p:sp>
        <p:nvSpPr>
          <p:cNvPr id="52" name="円/楕円 51"/>
          <p:cNvSpPr/>
          <p:nvPr/>
        </p:nvSpPr>
        <p:spPr>
          <a:xfrm>
            <a:off x="5728175" y="3563724"/>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445507" y="5946020"/>
            <a:ext cx="1008112" cy="360040"/>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090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45"/>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par>
                                <p:cTn id="111" presetID="1" presetClass="entr" presetSubtype="0" fill="hold" grpId="2"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0"/>
                                        </p:tgtEl>
                                        <p:attrNameLst>
                                          <p:attrName>style.visibility</p:attrName>
                                        </p:attrNameLst>
                                      </p:cBhvr>
                                      <p:to>
                                        <p:strVal val="visible"/>
                                      </p:to>
                                    </p:set>
                                  </p:childTnLst>
                                </p:cTn>
                              </p:par>
                              <p:par>
                                <p:cTn id="125" presetID="1" presetClass="exit" presetSubtype="0" fill="hold" grpId="3"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5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p:bldP spid="31" grpId="0" animBg="1"/>
      <p:bldP spid="32" grpId="0" animBg="1"/>
      <p:bldP spid="33"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8" grpId="0" animBg="1"/>
      <p:bldP spid="48" grpId="1" animBg="1"/>
      <p:bldP spid="49" grpId="0" animBg="1"/>
      <p:bldP spid="49" grpId="1" animBg="1"/>
      <p:bldP spid="52" grpId="0" animBg="1"/>
      <p:bldP spid="52" grpId="1" animBg="1"/>
      <p:bldP spid="54" grpId="0" animBg="1"/>
      <p:bldP spid="54"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メソッド生成</a:t>
            </a:r>
            <a:r>
              <a:rPr lang="ja-JP" altLang="en-US" dirty="0"/>
              <a:t>ルール</a:t>
            </a:r>
            <a:r>
              <a:rPr kumimoji="1" lang="ja-JP" altLang="en-US" dirty="0" smtClean="0"/>
              <a:t>の作り方</a:t>
            </a:r>
            <a:endParaRPr kumimoji="1" lang="ja-JP" altLang="en-US" dirty="0"/>
          </a:p>
        </p:txBody>
      </p:sp>
      <p:sp>
        <p:nvSpPr>
          <p:cNvPr id="2" name="コンテンツ プレースホルダー 1"/>
          <p:cNvSpPr>
            <a:spLocks noGrp="1"/>
          </p:cNvSpPr>
          <p:nvPr>
            <p:ph idx="1"/>
          </p:nvPr>
        </p:nvSpPr>
        <p:spPr/>
        <p:txBody>
          <a:bodyPr/>
          <a:lstStyle/>
          <a:p>
            <a:r>
              <a:rPr kumimoji="1" lang="ja-JP" altLang="en-US" dirty="0" smtClean="0"/>
              <a:t>基本は辞書の三つ組</a:t>
            </a:r>
            <a:r>
              <a:rPr lang="ja-JP" altLang="en-US" dirty="0" smtClean="0"/>
              <a:t>抽出</a:t>
            </a:r>
            <a:r>
              <a:rPr lang="ja-JP" altLang="en-US" dirty="0"/>
              <a:t>パターン</a:t>
            </a:r>
            <a:r>
              <a:rPr kumimoji="1" lang="ja-JP" altLang="en-US" dirty="0" smtClean="0"/>
              <a:t>の逆</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67181764"/>
              </p:ext>
            </p:extLst>
          </p:nvPr>
        </p:nvGraphicFramePr>
        <p:xfrm>
          <a:off x="683567" y="2874640"/>
          <a:ext cx="8208913" cy="914400"/>
        </p:xfrm>
        <a:graphic>
          <a:graphicData uri="http://schemas.openxmlformats.org/drawingml/2006/table">
            <a:tbl>
              <a:tblPr firstRow="1" bandRow="1">
                <a:tableStyleId>{616DA210-FB5B-4158-B5E0-FEB733F419BA}</a:tableStyleId>
              </a:tblPr>
              <a:tblGrid>
                <a:gridCol w="729280"/>
                <a:gridCol w="1185079"/>
                <a:gridCol w="1367400"/>
                <a:gridCol w="1291183"/>
                <a:gridCol w="1033396"/>
                <a:gridCol w="2602575"/>
              </a:tblGrid>
              <a:tr h="226525">
                <a:tc>
                  <a:txBody>
                    <a:bodyPr/>
                    <a:lstStyle/>
                    <a:p>
                      <a:r>
                        <a:rPr kumimoji="1" lang="en-US" altLang="ja-JP" sz="2400" dirty="0" smtClean="0"/>
                        <a:t>No.</a:t>
                      </a:r>
                      <a:endParaRPr kumimoji="1" lang="ja-JP" altLang="en-US" sz="2400" dirty="0"/>
                    </a:p>
                  </a:txBody>
                  <a:tcPr/>
                </a:tc>
                <a:tc>
                  <a:txBody>
                    <a:bodyPr/>
                    <a:lstStyle/>
                    <a:p>
                      <a:r>
                        <a:rPr kumimoji="1" lang="en-US" altLang="ja-JP" sz="2400" dirty="0" smtClean="0"/>
                        <a:t>return</a:t>
                      </a:r>
                      <a:endParaRPr kumimoji="1" lang="ja-JP" altLang="en-US" sz="2400" dirty="0"/>
                    </a:p>
                  </a:txBody>
                  <a:tcPr/>
                </a:tc>
                <a:tc>
                  <a:txBody>
                    <a:bodyPr/>
                    <a:lstStyle/>
                    <a:p>
                      <a:r>
                        <a:rPr kumimoji="1" lang="en-US" altLang="ja-JP" sz="2400" dirty="0" smtClean="0"/>
                        <a:t>method</a:t>
                      </a:r>
                      <a:endParaRPr kumimoji="1" lang="ja-JP" altLang="en-US" sz="2400" dirty="0"/>
                    </a:p>
                  </a:txBody>
                  <a:tcPr/>
                </a:tc>
                <a:tc>
                  <a:txBody>
                    <a:bodyPr/>
                    <a:lstStyle/>
                    <a:p>
                      <a:r>
                        <a:rPr kumimoji="1" lang="en-US" altLang="ja-JP" sz="2400" dirty="0" err="1" smtClean="0"/>
                        <a:t>arg</a:t>
                      </a:r>
                      <a:endParaRPr kumimoji="1" lang="ja-JP" altLang="en-US" sz="2400" dirty="0"/>
                    </a:p>
                  </a:txBody>
                  <a:tcPr/>
                </a:tc>
                <a:tc>
                  <a:txBody>
                    <a:bodyPr/>
                    <a:lstStyle/>
                    <a:p>
                      <a:r>
                        <a:rPr kumimoji="1" lang="en-US" altLang="ja-JP" sz="2400" dirty="0" smtClean="0"/>
                        <a:t>class</a:t>
                      </a:r>
                      <a:endParaRPr kumimoji="1" lang="ja-JP" altLang="en-US" sz="2400" dirty="0"/>
                    </a:p>
                  </a:txBody>
                  <a:tcPr/>
                </a:tc>
                <a:tc>
                  <a:txBody>
                    <a:bodyPr/>
                    <a:lstStyle/>
                    <a:p>
                      <a:r>
                        <a:rPr kumimoji="1" lang="ja-JP" altLang="en-US" sz="2400" dirty="0" smtClean="0"/>
                        <a:t>抽出三つ組</a:t>
                      </a:r>
                      <a:endParaRPr kumimoji="1" lang="ja-JP" altLang="en-US" sz="2400" dirty="0"/>
                    </a:p>
                  </a:txBody>
                  <a:tcPr/>
                </a:tc>
              </a:tr>
              <a:tr h="226525">
                <a:tc>
                  <a:txBody>
                    <a:bodyPr/>
                    <a:lstStyle/>
                    <a:p>
                      <a:r>
                        <a:rPr kumimoji="1" lang="en-US" altLang="ja-JP" sz="2400" dirty="0" smtClean="0"/>
                        <a:t>1</a:t>
                      </a:r>
                      <a:endParaRPr kumimoji="1" lang="ja-JP" altLang="en-US" sz="2400" dirty="0"/>
                    </a:p>
                  </a:txBody>
                  <a:tcPr/>
                </a:tc>
                <a:tc>
                  <a:txBody>
                    <a:bodyPr/>
                    <a:lstStyle/>
                    <a:p>
                      <a:r>
                        <a:rPr kumimoji="1" lang="en-US" altLang="ja-JP" sz="2400" dirty="0" smtClean="0"/>
                        <a:t>void</a:t>
                      </a:r>
                      <a:endParaRPr kumimoji="1" lang="ja-JP" altLang="en-US" sz="2400" dirty="0"/>
                    </a:p>
                  </a:txBody>
                  <a:tcPr/>
                </a:tc>
                <a:tc>
                  <a:txBody>
                    <a:bodyPr/>
                    <a:lstStyle/>
                    <a:p>
                      <a:r>
                        <a:rPr kumimoji="1" lang="en-US" altLang="ja-JP" sz="2400" dirty="0" smtClean="0"/>
                        <a:t>v1</a:t>
                      </a:r>
                      <a:endParaRPr kumimoji="1" lang="ja-JP" altLang="en-US" sz="2400" dirty="0"/>
                    </a:p>
                  </a:txBody>
                  <a:tcPr/>
                </a:tc>
                <a:tc>
                  <a:txBody>
                    <a:bodyPr/>
                    <a:lstStyle/>
                    <a:p>
                      <a:r>
                        <a:rPr kumimoji="1" lang="en-US" altLang="ja-JP" sz="2400" dirty="0" smtClean="0"/>
                        <a:t>(empty)</a:t>
                      </a:r>
                      <a:endParaRPr kumimoji="1" lang="ja-JP" altLang="en-US" sz="2400" dirty="0"/>
                    </a:p>
                  </a:txBody>
                  <a:tcPr/>
                </a:tc>
                <a:tc>
                  <a:txBody>
                    <a:bodyPr/>
                    <a:lstStyle/>
                    <a:p>
                      <a:r>
                        <a:rPr kumimoji="1" lang="en-US" altLang="ja-JP" sz="2400" dirty="0" smtClean="0"/>
                        <a:t>n2</a:t>
                      </a:r>
                      <a:endParaRPr kumimoji="1" lang="ja-JP" altLang="en-US" sz="2400" dirty="0"/>
                    </a:p>
                  </a:txBody>
                  <a:tcPr/>
                </a:tc>
                <a:tc>
                  <a:txBody>
                    <a:bodyPr/>
                    <a:lstStyle/>
                    <a:p>
                      <a:r>
                        <a:rPr kumimoji="1" lang="en-US" altLang="ja-JP" sz="2400" dirty="0" smtClean="0"/>
                        <a:t>&lt;v1, n2, (empty)&gt;</a:t>
                      </a:r>
                      <a:endParaRPr kumimoji="1" lang="ja-JP" altLang="en-US" sz="2400" dirty="0"/>
                    </a:p>
                  </a:txBody>
                  <a:tcPr/>
                </a:tc>
              </a:tr>
            </a:tbl>
          </a:graphicData>
        </a:graphic>
      </p:graphicFrame>
      <p:sp>
        <p:nvSpPr>
          <p:cNvPr id="7" name="下矢印 6"/>
          <p:cNvSpPr/>
          <p:nvPr/>
        </p:nvSpPr>
        <p:spPr>
          <a:xfrm>
            <a:off x="3851920" y="4158372"/>
            <a:ext cx="98401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802921479"/>
              </p:ext>
            </p:extLst>
          </p:nvPr>
        </p:nvGraphicFramePr>
        <p:xfrm>
          <a:off x="1187623" y="5113992"/>
          <a:ext cx="6840761" cy="914400"/>
        </p:xfrm>
        <a:graphic>
          <a:graphicData uri="http://schemas.openxmlformats.org/drawingml/2006/table">
            <a:tbl>
              <a:tblPr firstRow="1" bandRow="1">
                <a:tableStyleId>{0E3FDE45-AF77-4B5C-9715-49D594BDF05E}</a:tableStyleId>
              </a:tblPr>
              <a:tblGrid>
                <a:gridCol w="1037909"/>
                <a:gridCol w="2148198"/>
                <a:gridCol w="1780473"/>
                <a:gridCol w="1874181"/>
              </a:tblGrid>
              <a:tr h="370840">
                <a:tc>
                  <a:txBody>
                    <a:bodyPr/>
                    <a:lstStyle/>
                    <a:p>
                      <a:r>
                        <a:rPr kumimoji="1" lang="en-US" altLang="ja-JP" sz="2400" dirty="0" smtClean="0"/>
                        <a:t>No.</a:t>
                      </a:r>
                      <a:endParaRPr kumimoji="1" lang="ja-JP" altLang="en-US" sz="2400" dirty="0"/>
                    </a:p>
                  </a:txBody>
                  <a:tcPr anchor="ctr">
                    <a:lnR w="12700" cap="flat" cmpd="sng" algn="ctr">
                      <a:solidFill>
                        <a:schemeClr val="tx1"/>
                      </a:solidFill>
                      <a:prstDash val="solid"/>
                      <a:round/>
                      <a:headEnd type="none" w="med" len="med"/>
                      <a:tailEnd type="none" w="med" len="med"/>
                    </a:lnR>
                  </a:tcPr>
                </a:tc>
                <a:tc>
                  <a:txBody>
                    <a:bodyPr/>
                    <a:lstStyle/>
                    <a:p>
                      <a:r>
                        <a:rPr kumimoji="1" lang="en-US" altLang="ja-JP" sz="2400" dirty="0" smtClean="0"/>
                        <a:t>DO</a:t>
                      </a:r>
                      <a:r>
                        <a:rPr kumimoji="1" lang="ja-JP" altLang="en-US" sz="2400" dirty="0" smtClean="0"/>
                        <a:t>の種類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2400" dirty="0" smtClean="0"/>
                        <a:t>IO</a:t>
                      </a:r>
                      <a:r>
                        <a:rPr kumimoji="1" lang="ja-JP" altLang="en-US" sz="2400" dirty="0" smtClean="0"/>
                        <a:t>の種類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2400" dirty="0" smtClean="0"/>
                        <a:t>生成メソッド</a:t>
                      </a:r>
                      <a:endParaRPr kumimoji="1" lang="ja-JP" altLang="en-US" sz="24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en-US" altLang="ja-JP" sz="2400" dirty="0" smtClean="0"/>
                        <a:t>1</a:t>
                      </a:r>
                      <a:endParaRPr kumimoji="1" lang="ja-JP" altLang="en-US" sz="24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2400" dirty="0" smtClean="0"/>
                        <a:t>クラス名</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2400" dirty="0" smtClean="0"/>
                        <a:t>(empty)</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2400" dirty="0" smtClean="0"/>
                        <a:t>V</a:t>
                      </a:r>
                      <a:r>
                        <a:rPr kumimoji="1" lang="ja-JP" altLang="en-US" sz="2400" dirty="0" smtClean="0"/>
                        <a:t> </a:t>
                      </a:r>
                      <a:r>
                        <a:rPr kumimoji="1" lang="en-US" altLang="ja-JP" sz="2400" dirty="0" smtClean="0"/>
                        <a:t>()</a:t>
                      </a:r>
                      <a:endParaRPr kumimoji="1" lang="ja-JP" altLang="en-US" sz="2400" dirty="0"/>
                    </a:p>
                  </a:txBody>
                  <a:tcPr anchor="ct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6372200" y="4684494"/>
            <a:ext cx="2480155" cy="369332"/>
          </a:xfrm>
          <a:prstGeom prst="rect">
            <a:avLst/>
          </a:prstGeom>
          <a:noFill/>
        </p:spPr>
        <p:txBody>
          <a:bodyPr wrap="square" rtlCol="0">
            <a:spAutoFit/>
          </a:bodyPr>
          <a:lstStyle/>
          <a:p>
            <a:pPr algn="ctr"/>
            <a:r>
              <a:rPr kumimoji="1" lang="ja-JP" altLang="en-US" b="1" dirty="0" smtClean="0"/>
              <a:t>メソッド名生成ルール</a:t>
            </a:r>
            <a:endParaRPr kumimoji="1" lang="ja-JP" altLang="en-US" b="1" dirty="0"/>
          </a:p>
        </p:txBody>
      </p:sp>
      <p:sp>
        <p:nvSpPr>
          <p:cNvPr id="11" name="テキスト ボックス 10"/>
          <p:cNvSpPr txBox="1"/>
          <p:nvPr/>
        </p:nvSpPr>
        <p:spPr>
          <a:xfrm>
            <a:off x="6228184" y="2442592"/>
            <a:ext cx="2480155" cy="369332"/>
          </a:xfrm>
          <a:prstGeom prst="rect">
            <a:avLst/>
          </a:prstGeom>
          <a:noFill/>
        </p:spPr>
        <p:txBody>
          <a:bodyPr wrap="square" rtlCol="0">
            <a:spAutoFit/>
          </a:bodyPr>
          <a:lstStyle/>
          <a:p>
            <a:pPr algn="ctr"/>
            <a:r>
              <a:rPr kumimoji="1" lang="ja-JP" altLang="en-US" b="1" dirty="0" smtClean="0"/>
              <a:t>三つ組抽出パターン</a:t>
            </a:r>
            <a:endParaRPr kumimoji="1" lang="ja-JP" altLang="en-US" b="1" dirty="0"/>
          </a:p>
        </p:txBody>
      </p:sp>
      <p:sp>
        <p:nvSpPr>
          <p:cNvPr id="10" name="円/楕円 9"/>
          <p:cNvSpPr/>
          <p:nvPr/>
        </p:nvSpPr>
        <p:spPr>
          <a:xfrm>
            <a:off x="6932323" y="3212976"/>
            <a:ext cx="664013"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148064" y="2708920"/>
            <a:ext cx="1152128" cy="1224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468261" y="3212976"/>
            <a:ext cx="124007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2555776" y="3717032"/>
            <a:ext cx="504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444208" y="3717032"/>
            <a:ext cx="504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75642" y="3739518"/>
            <a:ext cx="108012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445196" y="5968055"/>
            <a:ext cx="108012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957231" y="3738183"/>
            <a:ext cx="54006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255286" y="3740153"/>
            <a:ext cx="54006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289685" y="5968055"/>
            <a:ext cx="120219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9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0" grpId="0" animBg="1"/>
      <p:bldP spid="10" grpId="1" animBg="1"/>
      <p:bldP spid="12" grpId="0" animBg="1"/>
      <p:bldP spid="12" grpId="1" animBg="1"/>
      <p:bldP spid="13" grpId="0" animBg="1"/>
      <p:bldP spid="13"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メソッド生成パターンの作り方</a:t>
            </a:r>
            <a:endParaRPr kumimoji="1" lang="ja-JP" altLang="en-US" dirty="0"/>
          </a:p>
        </p:txBody>
      </p:sp>
      <p:sp>
        <p:nvSpPr>
          <p:cNvPr id="2" name="コンテンツ プレースホルダー 1"/>
          <p:cNvSpPr>
            <a:spLocks noGrp="1"/>
          </p:cNvSpPr>
          <p:nvPr>
            <p:ph idx="1"/>
          </p:nvPr>
        </p:nvSpPr>
        <p:spPr/>
        <p:txBody>
          <a:bodyPr/>
          <a:lstStyle/>
          <a:p>
            <a:r>
              <a:rPr kumimoji="1" lang="ja-JP" altLang="en-US" dirty="0" smtClean="0"/>
              <a:t>基本は辞書の三つ組生成ルールの逆</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39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09236876"/>
              </p:ext>
            </p:extLst>
          </p:nvPr>
        </p:nvGraphicFramePr>
        <p:xfrm>
          <a:off x="683567" y="2636912"/>
          <a:ext cx="7848873" cy="1341120"/>
        </p:xfrm>
        <a:graphic>
          <a:graphicData uri="http://schemas.openxmlformats.org/drawingml/2006/table">
            <a:tbl>
              <a:tblPr firstRow="1" bandRow="1">
                <a:tableStyleId>{616DA210-FB5B-4158-B5E0-FEB733F419BA}</a:tableStyleId>
              </a:tblPr>
              <a:tblGrid>
                <a:gridCol w="729280"/>
                <a:gridCol w="1185079"/>
                <a:gridCol w="1367400"/>
                <a:gridCol w="1291183"/>
                <a:gridCol w="1033396"/>
                <a:gridCol w="2242535"/>
              </a:tblGrid>
              <a:tr h="226525">
                <a:tc>
                  <a:txBody>
                    <a:bodyPr/>
                    <a:lstStyle/>
                    <a:p>
                      <a:r>
                        <a:rPr kumimoji="1" lang="en-US" altLang="ja-JP" sz="1600" dirty="0" smtClean="0"/>
                        <a:t>No.</a:t>
                      </a:r>
                      <a:endParaRPr kumimoji="1" lang="ja-JP" altLang="en-US" sz="1600" dirty="0"/>
                    </a:p>
                  </a:txBody>
                  <a:tcPr/>
                </a:tc>
                <a:tc>
                  <a:txBody>
                    <a:bodyPr/>
                    <a:lstStyle/>
                    <a:p>
                      <a:r>
                        <a:rPr kumimoji="1" lang="en-US" altLang="ja-JP" sz="1600" dirty="0" smtClean="0"/>
                        <a:t>return</a:t>
                      </a:r>
                      <a:endParaRPr kumimoji="1" lang="ja-JP" altLang="en-US" sz="1600" dirty="0"/>
                    </a:p>
                  </a:txBody>
                  <a:tcPr/>
                </a:tc>
                <a:tc>
                  <a:txBody>
                    <a:bodyPr/>
                    <a:lstStyle/>
                    <a:p>
                      <a:r>
                        <a:rPr kumimoji="1" lang="en-US" altLang="ja-JP" sz="1600" dirty="0" smtClean="0"/>
                        <a:t>method</a:t>
                      </a:r>
                      <a:endParaRPr kumimoji="1" lang="ja-JP" altLang="en-US" sz="1600" dirty="0"/>
                    </a:p>
                  </a:txBody>
                  <a:tcPr/>
                </a:tc>
                <a:tc>
                  <a:txBody>
                    <a:bodyPr/>
                    <a:lstStyle/>
                    <a:p>
                      <a:r>
                        <a:rPr kumimoji="1" lang="en-US" altLang="ja-JP" sz="1600" dirty="0" err="1" smtClean="0"/>
                        <a:t>arg</a:t>
                      </a:r>
                      <a:endParaRPr kumimoji="1" lang="ja-JP" altLang="en-US" sz="1600" dirty="0"/>
                    </a:p>
                  </a:txBody>
                  <a:tcPr/>
                </a:tc>
                <a:tc>
                  <a:txBody>
                    <a:bodyPr/>
                    <a:lstStyle/>
                    <a:p>
                      <a:r>
                        <a:rPr kumimoji="1" lang="en-US" altLang="ja-JP" sz="1600" dirty="0" smtClean="0"/>
                        <a:t>class</a:t>
                      </a:r>
                      <a:endParaRPr kumimoji="1" lang="ja-JP" altLang="en-US" sz="1600" dirty="0"/>
                    </a:p>
                  </a:txBody>
                  <a:tcPr/>
                </a:tc>
                <a:tc>
                  <a:txBody>
                    <a:bodyPr/>
                    <a:lstStyle/>
                    <a:p>
                      <a:r>
                        <a:rPr kumimoji="1" lang="ja-JP" altLang="en-US" sz="1600" dirty="0" smtClean="0"/>
                        <a:t>抽出三つ組</a:t>
                      </a:r>
                      <a:endParaRPr kumimoji="1" lang="ja-JP" altLang="en-US" sz="1600" dirty="0"/>
                    </a:p>
                  </a:txBody>
                  <a:tcPr/>
                </a:tc>
              </a:tr>
              <a:tr h="226525">
                <a:tc>
                  <a:txBody>
                    <a:bodyPr/>
                    <a:lstStyle/>
                    <a:p>
                      <a:r>
                        <a:rPr kumimoji="1" lang="en-US" altLang="ja-JP" sz="1600" dirty="0" smtClean="0"/>
                        <a:t>1</a:t>
                      </a:r>
                      <a:endParaRPr kumimoji="1" lang="ja-JP" altLang="en-US" sz="1600" dirty="0"/>
                    </a:p>
                  </a:txBody>
                  <a:tcPr/>
                </a:tc>
                <a:tc>
                  <a:txBody>
                    <a:bodyPr/>
                    <a:lstStyle/>
                    <a:p>
                      <a:r>
                        <a:rPr kumimoji="1" lang="en-US" altLang="ja-JP" sz="1600" dirty="0" smtClean="0"/>
                        <a:t>void</a:t>
                      </a:r>
                      <a:endParaRPr kumimoji="1" lang="ja-JP" altLang="en-US" sz="1600" dirty="0"/>
                    </a:p>
                  </a:txBody>
                  <a:tcPr/>
                </a:tc>
                <a:tc>
                  <a:txBody>
                    <a:bodyPr/>
                    <a:lstStyle/>
                    <a:p>
                      <a:r>
                        <a:rPr kumimoji="1" lang="en-US" altLang="ja-JP" sz="1600" dirty="0" smtClean="0"/>
                        <a:t>v1</a:t>
                      </a:r>
                      <a:endParaRPr kumimoji="1" lang="ja-JP" altLang="en-US" sz="1600" dirty="0"/>
                    </a:p>
                  </a:txBody>
                  <a:tcPr/>
                </a:tc>
                <a:tc>
                  <a:txBody>
                    <a:bodyPr/>
                    <a:lstStyle/>
                    <a:p>
                      <a:r>
                        <a:rPr kumimoji="1" lang="en-US" altLang="ja-JP" sz="1600" dirty="0" smtClean="0"/>
                        <a:t>(empty)</a:t>
                      </a:r>
                      <a:endParaRPr kumimoji="1" lang="ja-JP" altLang="en-US" sz="1600" dirty="0"/>
                    </a:p>
                  </a:txBody>
                  <a:tcPr/>
                </a:tc>
                <a:tc>
                  <a:txBody>
                    <a:bodyPr/>
                    <a:lstStyle/>
                    <a:p>
                      <a:r>
                        <a:rPr kumimoji="1" lang="en-US" altLang="ja-JP" sz="1600" dirty="0" smtClean="0"/>
                        <a:t>n2</a:t>
                      </a:r>
                      <a:endParaRPr kumimoji="1" lang="ja-JP" altLang="en-US" sz="1600" dirty="0"/>
                    </a:p>
                  </a:txBody>
                  <a:tcPr/>
                </a:tc>
                <a:tc>
                  <a:txBody>
                    <a:bodyPr/>
                    <a:lstStyle/>
                    <a:p>
                      <a:r>
                        <a:rPr kumimoji="1" lang="en-US" altLang="ja-JP" sz="1600" dirty="0" smtClean="0"/>
                        <a:t>&lt;v1, n2, (empty)&gt;</a:t>
                      </a:r>
                      <a:endParaRPr kumimoji="1" lang="ja-JP" altLang="en-US" sz="1600" dirty="0"/>
                    </a:p>
                  </a:txBody>
                  <a:tcPr/>
                </a:tc>
              </a:tr>
              <a:tr h="226525">
                <a:tc>
                  <a:txBody>
                    <a:bodyPr/>
                    <a:lstStyle/>
                    <a:p>
                      <a:r>
                        <a:rPr kumimoji="1" lang="en-US" altLang="ja-JP" sz="1600" dirty="0" smtClean="0"/>
                        <a:t>2</a:t>
                      </a:r>
                      <a:endParaRPr kumimoji="1" lang="ja-JP" altLang="en-US" sz="1600" dirty="0"/>
                    </a:p>
                  </a:txBody>
                  <a:tcPr/>
                </a:tc>
                <a:tc>
                  <a:txBody>
                    <a:bodyPr/>
                    <a:lstStyle/>
                    <a:p>
                      <a:r>
                        <a:rPr kumimoji="1" lang="en-US" altLang="ja-JP" sz="1600" dirty="0" smtClean="0"/>
                        <a:t>n1</a:t>
                      </a:r>
                      <a:endParaRPr kumimoji="1" lang="ja-JP" altLang="en-US" sz="1600" dirty="0"/>
                    </a:p>
                  </a:txBody>
                  <a:tcPr/>
                </a:tc>
                <a:tc>
                  <a:txBody>
                    <a:bodyPr/>
                    <a:lstStyle/>
                    <a:p>
                      <a:r>
                        <a:rPr kumimoji="1" lang="en-US" altLang="ja-JP" sz="1600" dirty="0" smtClean="0"/>
                        <a:t>v2 + n3</a:t>
                      </a:r>
                      <a:endParaRPr kumimoji="1" lang="ja-JP" altLang="en-US" sz="1600" dirty="0"/>
                    </a:p>
                  </a:txBody>
                  <a:tcPr/>
                </a:tc>
                <a:tc>
                  <a:txBody>
                    <a:bodyPr/>
                    <a:lstStyle/>
                    <a:p>
                      <a:r>
                        <a:rPr kumimoji="1" lang="en-US" altLang="ja-JP" sz="1600" dirty="0" smtClean="0"/>
                        <a:t>(empty)</a:t>
                      </a:r>
                      <a:endParaRPr kumimoji="1" lang="ja-JP" altLang="en-US" sz="1600" dirty="0"/>
                    </a:p>
                  </a:txBody>
                  <a:tcPr/>
                </a:tc>
                <a:tc>
                  <a:txBody>
                    <a:bodyPr/>
                    <a:lstStyle/>
                    <a:p>
                      <a:r>
                        <a:rPr kumimoji="1" lang="en-US" altLang="ja-JP" sz="1600" dirty="0" smtClean="0"/>
                        <a:t>n3</a:t>
                      </a:r>
                      <a:endParaRPr kumimoji="1" lang="ja-JP" altLang="en-US" sz="1600" dirty="0"/>
                    </a:p>
                  </a:txBody>
                  <a:tcPr/>
                </a:tc>
                <a:tc>
                  <a:txBody>
                    <a:bodyPr/>
                    <a:lstStyle/>
                    <a:p>
                      <a:r>
                        <a:rPr kumimoji="1" lang="en-US" altLang="ja-JP" sz="1600" dirty="0" smtClean="0"/>
                        <a:t>&lt;v2, n3, n1&gt;</a:t>
                      </a:r>
                      <a:endParaRPr kumimoji="1" lang="ja-JP" altLang="en-US" sz="1600" dirty="0"/>
                    </a:p>
                  </a:txBody>
                  <a:tcPr/>
                </a:tc>
              </a:tr>
              <a:tr h="226525">
                <a:tc>
                  <a:txBody>
                    <a:bodyPr/>
                    <a:lstStyle/>
                    <a:p>
                      <a:r>
                        <a:rPr kumimoji="1" lang="en-US" altLang="ja-JP" sz="1600" dirty="0" smtClean="0"/>
                        <a:t>…</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r>
            </a:tbl>
          </a:graphicData>
        </a:graphic>
      </p:graphicFrame>
      <p:sp>
        <p:nvSpPr>
          <p:cNvPr id="7" name="下矢印 6"/>
          <p:cNvSpPr/>
          <p:nvPr/>
        </p:nvSpPr>
        <p:spPr>
          <a:xfrm>
            <a:off x="3851920" y="4158372"/>
            <a:ext cx="98401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054572628"/>
              </p:ext>
            </p:extLst>
          </p:nvPr>
        </p:nvGraphicFramePr>
        <p:xfrm>
          <a:off x="1763688" y="5113992"/>
          <a:ext cx="5472608" cy="1483360"/>
        </p:xfrm>
        <a:graphic>
          <a:graphicData uri="http://schemas.openxmlformats.org/drawingml/2006/table">
            <a:tbl>
              <a:tblPr firstRow="1" bandRow="1">
                <a:tableStyleId>{0E3FDE45-AF77-4B5C-9715-49D594BDF05E}</a:tableStyleId>
              </a:tblPr>
              <a:tblGrid>
                <a:gridCol w="830327"/>
                <a:gridCol w="1718558"/>
                <a:gridCol w="1424378"/>
                <a:gridCol w="1499345"/>
              </a:tblGrid>
              <a:tr h="370840">
                <a:tc>
                  <a:txBody>
                    <a:bodyPr/>
                    <a:lstStyle/>
                    <a:p>
                      <a:r>
                        <a:rPr kumimoji="1" lang="en-US" altLang="ja-JP" sz="1600" dirty="0" smtClean="0"/>
                        <a:t>No.</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en-US" altLang="ja-JP" sz="1600" dirty="0" smtClean="0"/>
                        <a:t>DO</a:t>
                      </a:r>
                      <a:r>
                        <a:rPr kumimoji="1" lang="ja-JP" altLang="en-US" sz="1600" dirty="0" smtClean="0"/>
                        <a:t>の種類</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IO</a:t>
                      </a:r>
                      <a:r>
                        <a:rPr kumimoji="1" lang="ja-JP" altLang="en-US" sz="1600" dirty="0" smtClean="0"/>
                        <a:t>の種類</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600" dirty="0" smtClean="0"/>
                        <a:t>生成メソッド</a:t>
                      </a:r>
                      <a:endParaRPr kumimoji="1" lang="ja-JP" altLang="en-US" sz="16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1</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(empty)</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a:t>
                      </a:r>
                      <a:r>
                        <a:rPr kumimoji="1" lang="ja-JP" altLang="en-US" sz="1600" dirty="0" smtClean="0"/>
                        <a:t> </a:t>
                      </a:r>
                      <a:r>
                        <a:rPr kumimoji="1" lang="en-US" altLang="ja-JP" sz="1600" dirty="0" smtClean="0"/>
                        <a:t>()</a:t>
                      </a:r>
                      <a:endParaRPr kumimoji="1" lang="ja-JP" altLang="en-US" sz="16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2</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600" dirty="0" smtClean="0"/>
                        <a:t>クラス名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600" dirty="0" smtClean="0"/>
                        <a:t>返り値の型名</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smtClean="0"/>
                        <a:t>V + DO ()</a:t>
                      </a:r>
                      <a:endParaRPr kumimoji="1" lang="ja-JP" altLang="en-US" sz="1600" dirty="0"/>
                    </a:p>
                  </a:txBody>
                  <a:tcPr anchor="ctr">
                    <a:lnL w="12700" cap="flat" cmpd="sng" algn="ctr">
                      <a:solidFill>
                        <a:schemeClr val="tx1"/>
                      </a:solidFill>
                      <a:prstDash val="solid"/>
                      <a:round/>
                      <a:headEnd type="none" w="med" len="med"/>
                      <a:tailEnd type="none" w="med" len="med"/>
                    </a:lnL>
                  </a:tcPr>
                </a:tc>
              </a:tr>
              <a:tr h="370840">
                <a:tc>
                  <a:txBody>
                    <a:bodyPr/>
                    <a:lstStyle/>
                    <a:p>
                      <a:r>
                        <a:rPr kumimoji="1" lang="en-US" altLang="ja-JP" sz="1600" dirty="0" smtClean="0"/>
                        <a:t>…</a:t>
                      </a: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6372200" y="4684494"/>
            <a:ext cx="2480155" cy="369332"/>
          </a:xfrm>
          <a:prstGeom prst="rect">
            <a:avLst/>
          </a:prstGeom>
          <a:noFill/>
        </p:spPr>
        <p:txBody>
          <a:bodyPr wrap="square" rtlCol="0">
            <a:spAutoFit/>
          </a:bodyPr>
          <a:lstStyle/>
          <a:p>
            <a:pPr algn="ctr"/>
            <a:r>
              <a:rPr kumimoji="1" lang="ja-JP" altLang="en-US" b="1" dirty="0" smtClean="0"/>
              <a:t>メソッド名生成ルール</a:t>
            </a:r>
            <a:endParaRPr kumimoji="1" lang="ja-JP" altLang="en-US" b="1" dirty="0"/>
          </a:p>
        </p:txBody>
      </p:sp>
      <p:sp>
        <p:nvSpPr>
          <p:cNvPr id="11" name="テキスト ボックス 10"/>
          <p:cNvSpPr txBox="1"/>
          <p:nvPr/>
        </p:nvSpPr>
        <p:spPr>
          <a:xfrm>
            <a:off x="6228184" y="2204864"/>
            <a:ext cx="2480155" cy="369332"/>
          </a:xfrm>
          <a:prstGeom prst="rect">
            <a:avLst/>
          </a:prstGeom>
          <a:noFill/>
        </p:spPr>
        <p:txBody>
          <a:bodyPr wrap="square" rtlCol="0">
            <a:spAutoFit/>
          </a:bodyPr>
          <a:lstStyle/>
          <a:p>
            <a:pPr algn="ctr"/>
            <a:r>
              <a:rPr kumimoji="1" lang="ja-JP" altLang="en-US" b="1" dirty="0" smtClean="0"/>
              <a:t>三つ組抽出パターン</a:t>
            </a:r>
            <a:endParaRPr kumimoji="1" lang="ja-JP" altLang="en-US" b="1" dirty="0"/>
          </a:p>
        </p:txBody>
      </p:sp>
    </p:spTree>
    <p:extLst>
      <p:ext uri="{BB962C8B-B14F-4D97-AF65-F5344CB8AC3E}">
        <p14:creationId xmlns:p14="http://schemas.microsoft.com/office/powerpoint/2010/main" val="419325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19256" cy="2116831"/>
          </a:xfrm>
        </p:spPr>
        <p:txBody>
          <a:bodyPr/>
          <a:lstStyle/>
          <a:p>
            <a:r>
              <a:rPr kumimoji="1" lang="ja-JP" altLang="en-US" dirty="0" smtClean="0"/>
              <a:t>複数の単語を組み合わせて振る舞いを表現</a:t>
            </a:r>
            <a:endParaRPr kumimoji="1" lang="en-US" altLang="ja-JP" dirty="0" smtClean="0"/>
          </a:p>
          <a:p>
            <a:r>
              <a:rPr lang="ja-JP" altLang="en-US" dirty="0" smtClean="0"/>
              <a:t>プログラム中の識別子の間には</a:t>
            </a:r>
            <a:r>
              <a:rPr lang="ja-JP" altLang="en-US" dirty="0" smtClean="0"/>
              <a:t>，オブジェクトに対してある操作を行うという動詞</a:t>
            </a:r>
            <a:r>
              <a:rPr lang="en-US" altLang="ja-JP" dirty="0" smtClean="0"/>
              <a:t>-</a:t>
            </a:r>
            <a:r>
              <a:rPr lang="ja-JP" altLang="en-US" dirty="0" smtClean="0"/>
              <a:t>目的語関係</a:t>
            </a:r>
            <a:r>
              <a:rPr lang="ja-JP" altLang="en-US" dirty="0" smtClean="0"/>
              <a:t>が存在</a:t>
            </a:r>
            <a:endParaRPr kumimoji="1" lang="ja-JP" altLang="en-US" dirty="0"/>
          </a:p>
        </p:txBody>
      </p:sp>
      <p:sp>
        <p:nvSpPr>
          <p:cNvPr id="6" name="角丸四角形 5"/>
          <p:cNvSpPr/>
          <p:nvPr/>
        </p:nvSpPr>
        <p:spPr>
          <a:xfrm>
            <a:off x="1187624" y="3861048"/>
            <a:ext cx="6768752"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sz="2800" dirty="0" smtClean="0"/>
              <a:t>Ex1. Database </a:t>
            </a:r>
            <a:r>
              <a:rPr kumimoji="1" lang="ja-JP" altLang="en-US" sz="2800" dirty="0" smtClean="0"/>
              <a:t>クラスの </a:t>
            </a:r>
            <a:r>
              <a:rPr kumimoji="1" lang="en-US" altLang="ja-JP" sz="2800" dirty="0" smtClean="0"/>
              <a:t>close()</a:t>
            </a:r>
          </a:p>
          <a:p>
            <a:r>
              <a:rPr lang="en-US" altLang="ja-JP" sz="2800" dirty="0" smtClean="0"/>
              <a:t>	</a:t>
            </a:r>
            <a:r>
              <a:rPr lang="ja-JP" altLang="en-US" sz="2800" dirty="0" smtClean="0"/>
              <a:t>→ </a:t>
            </a:r>
            <a:r>
              <a:rPr lang="en-US" altLang="ja-JP" sz="2800" dirty="0" smtClean="0"/>
              <a:t>Database </a:t>
            </a:r>
            <a:r>
              <a:rPr lang="ja-JP" altLang="en-US" sz="2800" dirty="0" smtClean="0"/>
              <a:t>を </a:t>
            </a:r>
            <a:r>
              <a:rPr lang="en-US" altLang="ja-JP" sz="2800" dirty="0" smtClean="0"/>
              <a:t>close </a:t>
            </a:r>
            <a:r>
              <a:rPr lang="ja-JP" altLang="en-US" sz="2800" dirty="0" smtClean="0"/>
              <a:t>する</a:t>
            </a:r>
            <a:endParaRPr kumimoji="1" lang="ja-JP" altLang="en-US" sz="2800" dirty="0"/>
          </a:p>
        </p:txBody>
      </p:sp>
      <p:sp>
        <p:nvSpPr>
          <p:cNvPr id="2" name="タイトル 1"/>
          <p:cNvSpPr>
            <a:spLocks noGrp="1"/>
          </p:cNvSpPr>
          <p:nvPr>
            <p:ph type="title"/>
          </p:nvPr>
        </p:nvSpPr>
        <p:spPr/>
        <p:txBody>
          <a:bodyPr/>
          <a:lstStyle/>
          <a:p>
            <a:r>
              <a:rPr kumimoji="1" lang="ja-JP" altLang="en-US" dirty="0" smtClean="0"/>
              <a:t>メソッド名の構造</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4</a:t>
            </a:fld>
            <a:endParaRPr kumimoji="1" lang="ja-JP" altLang="en-US"/>
          </a:p>
        </p:txBody>
      </p:sp>
      <p:sp>
        <p:nvSpPr>
          <p:cNvPr id="9" name="角丸四角形 8"/>
          <p:cNvSpPr/>
          <p:nvPr/>
        </p:nvSpPr>
        <p:spPr>
          <a:xfrm>
            <a:off x="1187624" y="5085184"/>
            <a:ext cx="6768752"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sz="2800" dirty="0" smtClean="0"/>
              <a:t>Ex2. Stock </a:t>
            </a:r>
            <a:r>
              <a:rPr kumimoji="1" lang="ja-JP" altLang="en-US" sz="2800" dirty="0" smtClean="0"/>
              <a:t>クラスの </a:t>
            </a:r>
            <a:r>
              <a:rPr kumimoji="1" lang="en-US" altLang="ja-JP" sz="2800" dirty="0" err="1" smtClean="0"/>
              <a:t>addProduct</a:t>
            </a:r>
            <a:r>
              <a:rPr kumimoji="1" lang="en-US" altLang="ja-JP" sz="2800" dirty="0" smtClean="0"/>
              <a:t>(Product)</a:t>
            </a:r>
          </a:p>
          <a:p>
            <a:r>
              <a:rPr lang="en-US" altLang="ja-JP" sz="2800" dirty="0" smtClean="0"/>
              <a:t>	</a:t>
            </a:r>
            <a:r>
              <a:rPr lang="ja-JP" altLang="en-US" sz="2800" dirty="0" smtClean="0"/>
              <a:t>→ </a:t>
            </a:r>
            <a:r>
              <a:rPr lang="en-US" altLang="ja-JP" sz="2800" dirty="0" smtClean="0"/>
              <a:t>Product </a:t>
            </a:r>
            <a:r>
              <a:rPr lang="ja-JP" altLang="en-US" sz="2800" dirty="0" smtClean="0"/>
              <a:t>を </a:t>
            </a:r>
            <a:r>
              <a:rPr lang="en-US" altLang="ja-JP" sz="2800" dirty="0" smtClean="0"/>
              <a:t>Stock </a:t>
            </a:r>
            <a:r>
              <a:rPr lang="ja-JP" altLang="en-US" sz="2800" dirty="0" smtClean="0"/>
              <a:t>に </a:t>
            </a:r>
            <a:r>
              <a:rPr lang="en-US" altLang="ja-JP" sz="2800" dirty="0" smtClean="0"/>
              <a:t>add </a:t>
            </a:r>
            <a:r>
              <a:rPr lang="ja-JP" altLang="en-US" sz="2800" dirty="0" smtClean="0"/>
              <a:t>する</a:t>
            </a:r>
            <a:endParaRPr kumimoji="1" lang="ja-JP" altLang="en-US" sz="2800" dirty="0"/>
          </a:p>
        </p:txBody>
      </p:sp>
    </p:spTree>
    <p:extLst>
      <p:ext uri="{BB962C8B-B14F-4D97-AF65-F5344CB8AC3E}">
        <p14:creationId xmlns:p14="http://schemas.microsoft.com/office/powerpoint/2010/main" val="2996745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ツール画面</a:t>
            </a:r>
            <a:r>
              <a:rPr lang="en-US" altLang="ja-JP" dirty="0" smtClean="0"/>
              <a:t/>
            </a:r>
            <a:br>
              <a:rPr lang="en-US" altLang="ja-JP" dirty="0" smtClean="0"/>
            </a:br>
            <a:r>
              <a:rPr kumimoji="1" lang="en-US" altLang="ja-JP" dirty="0" smtClean="0"/>
              <a:t>(</a:t>
            </a:r>
            <a:r>
              <a:rPr lang="ja-JP" altLang="en-US" dirty="0" smtClean="0"/>
              <a:t>リストの絞り込み</a:t>
            </a:r>
            <a:r>
              <a:rPr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40</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192" y="1484784"/>
            <a:ext cx="6877715" cy="5373216"/>
          </a:xfrm>
        </p:spPr>
      </p:pic>
      <p:sp>
        <p:nvSpPr>
          <p:cNvPr id="8" name="テキスト ボックス 7"/>
          <p:cNvSpPr txBox="1"/>
          <p:nvPr/>
        </p:nvSpPr>
        <p:spPr>
          <a:xfrm>
            <a:off x="3038363" y="2570696"/>
            <a:ext cx="4216219"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3200" dirty="0" smtClean="0"/>
              <a:t>ツール起動直後の状態</a:t>
            </a:r>
            <a:endParaRPr kumimoji="1" lang="ja-JP" altLang="en-US" sz="3200" dirty="0"/>
          </a:p>
        </p:txBody>
      </p:sp>
      <p:sp>
        <p:nvSpPr>
          <p:cNvPr id="9" name="テキスト ボックス 8"/>
          <p:cNvSpPr txBox="1"/>
          <p:nvPr/>
        </p:nvSpPr>
        <p:spPr>
          <a:xfrm>
            <a:off x="3686435" y="2586806"/>
            <a:ext cx="184537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3200" dirty="0" smtClean="0"/>
              <a:t>‘s’ </a:t>
            </a:r>
            <a:r>
              <a:rPr kumimoji="1" lang="ja-JP" altLang="en-US" sz="3200" dirty="0" smtClean="0"/>
              <a:t>を入力</a:t>
            </a:r>
            <a:endParaRPr kumimoji="1" lang="ja-JP" altLang="en-US" sz="3200"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73" y="1492974"/>
            <a:ext cx="6878823" cy="5374080"/>
          </a:xfrm>
          <a:prstGeom prst="rect">
            <a:avLst/>
          </a:prstGeom>
        </p:spPr>
      </p:pic>
      <p:sp>
        <p:nvSpPr>
          <p:cNvPr id="12" name="四角形吹き出し 11"/>
          <p:cNvSpPr/>
          <p:nvPr/>
        </p:nvSpPr>
        <p:spPr>
          <a:xfrm>
            <a:off x="1886235" y="2348880"/>
            <a:ext cx="4968552" cy="1008112"/>
          </a:xfrm>
          <a:prstGeom prst="wedgeRectCallout">
            <a:avLst>
              <a:gd name="adj1" fmla="val -21380"/>
              <a:gd name="adj2" fmla="val 750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800" dirty="0"/>
              <a:t>‘s’ </a:t>
            </a:r>
            <a:r>
              <a:rPr lang="ja-JP" altLang="en-US" sz="2800" dirty="0"/>
              <a:t>が含まれたメソッド名のみの</a:t>
            </a:r>
            <a:endParaRPr lang="en-US" altLang="ja-JP" sz="2800" dirty="0"/>
          </a:p>
          <a:p>
            <a:pPr algn="ctr"/>
            <a:r>
              <a:rPr lang="ja-JP" altLang="en-US" sz="2800" dirty="0"/>
              <a:t>リストが表示</a:t>
            </a:r>
            <a:r>
              <a:rPr lang="ja-JP" altLang="en-US" sz="2800" dirty="0" smtClean="0"/>
              <a:t>される</a:t>
            </a:r>
            <a:endParaRPr lang="ja-JP" altLang="en-US" sz="2800" dirty="0"/>
          </a:p>
        </p:txBody>
      </p:sp>
      <p:sp>
        <p:nvSpPr>
          <p:cNvPr id="13" name="角丸四角形 12"/>
          <p:cNvSpPr/>
          <p:nvPr/>
        </p:nvSpPr>
        <p:spPr>
          <a:xfrm>
            <a:off x="2419415" y="3704036"/>
            <a:ext cx="2275132" cy="2592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838563" y="4180014"/>
            <a:ext cx="3641831"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800" dirty="0" smtClean="0"/>
              <a:t>更に</a:t>
            </a:r>
            <a:r>
              <a:rPr lang="en-US" altLang="ja-JP" sz="2800" dirty="0"/>
              <a:t> </a:t>
            </a:r>
            <a:r>
              <a:rPr lang="en-US" altLang="ja-JP" sz="2800" dirty="0" smtClean="0"/>
              <a:t>‘t’ </a:t>
            </a:r>
            <a:r>
              <a:rPr lang="ja-JP" altLang="en-US" sz="2800" dirty="0" smtClean="0"/>
              <a:t>を入力すると</a:t>
            </a:r>
            <a:r>
              <a:rPr lang="en-US" altLang="ja-JP" sz="2800" dirty="0" smtClean="0"/>
              <a:t>…</a:t>
            </a:r>
            <a:endParaRPr kumimoji="1" lang="ja-JP" altLang="en-US" sz="2800" dirty="0"/>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73" y="1484784"/>
            <a:ext cx="6869770" cy="5367008"/>
          </a:xfrm>
          <a:prstGeom prst="rect">
            <a:avLst/>
          </a:prstGeom>
        </p:spPr>
      </p:pic>
      <p:sp>
        <p:nvSpPr>
          <p:cNvPr id="16" name="四角形吹き出し 15"/>
          <p:cNvSpPr/>
          <p:nvPr/>
        </p:nvSpPr>
        <p:spPr>
          <a:xfrm>
            <a:off x="2038635" y="2348880"/>
            <a:ext cx="4968552" cy="1008112"/>
          </a:xfrm>
          <a:prstGeom prst="wedgeRectCallout">
            <a:avLst>
              <a:gd name="adj1" fmla="val -21380"/>
              <a:gd name="adj2" fmla="val 750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800" dirty="0"/>
              <a:t>‘</a:t>
            </a:r>
            <a:r>
              <a:rPr lang="en-US" altLang="ja-JP" sz="2800" dirty="0" err="1" smtClean="0"/>
              <a:t>st</a:t>
            </a:r>
            <a:r>
              <a:rPr lang="en-US" altLang="ja-JP" sz="2800" dirty="0" smtClean="0"/>
              <a:t>’ </a:t>
            </a:r>
            <a:r>
              <a:rPr lang="ja-JP" altLang="en-US" sz="2800" dirty="0"/>
              <a:t>が含まれたメソッド名のみの</a:t>
            </a:r>
            <a:endParaRPr lang="en-US" altLang="ja-JP" sz="2800" dirty="0"/>
          </a:p>
          <a:p>
            <a:pPr algn="ctr"/>
            <a:r>
              <a:rPr lang="ja-JP" altLang="en-US" sz="2800" dirty="0"/>
              <a:t>リストが表示</a:t>
            </a:r>
            <a:r>
              <a:rPr lang="ja-JP" altLang="en-US" sz="2800" dirty="0" smtClean="0"/>
              <a:t>される</a:t>
            </a:r>
            <a:endParaRPr lang="ja-JP" altLang="en-US" sz="2800" dirty="0"/>
          </a:p>
        </p:txBody>
      </p:sp>
      <p:sp>
        <p:nvSpPr>
          <p:cNvPr id="17" name="角丸四角形 16"/>
          <p:cNvSpPr/>
          <p:nvPr/>
        </p:nvSpPr>
        <p:spPr>
          <a:xfrm>
            <a:off x="2822339" y="3704036"/>
            <a:ext cx="2088232" cy="27446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73" y="1492974"/>
            <a:ext cx="6867233" cy="5365026"/>
          </a:xfrm>
          <a:prstGeom prst="rect">
            <a:avLst/>
          </a:prstGeom>
        </p:spPr>
      </p:pic>
      <p:sp>
        <p:nvSpPr>
          <p:cNvPr id="19" name="テキスト ボックス 18"/>
          <p:cNvSpPr txBox="1"/>
          <p:nvPr/>
        </p:nvSpPr>
        <p:spPr>
          <a:xfrm>
            <a:off x="4990963" y="4332414"/>
            <a:ext cx="390151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800" dirty="0" smtClean="0"/>
              <a:t>更に</a:t>
            </a:r>
            <a:r>
              <a:rPr lang="en-US" altLang="ja-JP" sz="2800" dirty="0"/>
              <a:t> </a:t>
            </a:r>
            <a:r>
              <a:rPr lang="en-US" altLang="ja-JP" sz="2800" dirty="0" smtClean="0"/>
              <a:t>‘</a:t>
            </a:r>
            <a:r>
              <a:rPr lang="en-US" altLang="ja-JP" sz="2800" dirty="0" err="1" smtClean="0"/>
              <a:t>ck</a:t>
            </a:r>
            <a:r>
              <a:rPr lang="en-US" altLang="ja-JP" sz="2800" dirty="0" smtClean="0"/>
              <a:t>’ </a:t>
            </a:r>
            <a:r>
              <a:rPr lang="ja-JP" altLang="en-US" sz="2800" dirty="0" smtClean="0"/>
              <a:t>を入力すると</a:t>
            </a:r>
            <a:r>
              <a:rPr lang="en-US" altLang="ja-JP" sz="2800" dirty="0" smtClean="0"/>
              <a:t>…</a:t>
            </a:r>
            <a:endParaRPr kumimoji="1" lang="ja-JP" altLang="en-US" sz="2800" dirty="0"/>
          </a:p>
        </p:txBody>
      </p:sp>
      <p:sp>
        <p:nvSpPr>
          <p:cNvPr id="20" name="四角形吹き出し 19"/>
          <p:cNvSpPr/>
          <p:nvPr/>
        </p:nvSpPr>
        <p:spPr>
          <a:xfrm>
            <a:off x="2289207" y="2181088"/>
            <a:ext cx="4968552" cy="1008112"/>
          </a:xfrm>
          <a:prstGeom prst="wedgeRectCallout">
            <a:avLst>
              <a:gd name="adj1" fmla="val -21380"/>
              <a:gd name="adj2" fmla="val 750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a:t>候補</a:t>
            </a:r>
            <a:r>
              <a:rPr lang="ja-JP" altLang="en-US" sz="2800" dirty="0" smtClean="0"/>
              <a:t>が</a:t>
            </a:r>
            <a:r>
              <a:rPr lang="en-US" altLang="ja-JP" sz="2800" dirty="0" smtClean="0"/>
              <a:t>5</a:t>
            </a:r>
            <a:r>
              <a:rPr lang="ja-JP" altLang="en-US" sz="2800" dirty="0" smtClean="0"/>
              <a:t>個まで絞り込まれる</a:t>
            </a:r>
            <a:endParaRPr lang="ja-JP" altLang="en-US" sz="2800" dirty="0"/>
          </a:p>
        </p:txBody>
      </p:sp>
      <p:sp>
        <p:nvSpPr>
          <p:cNvPr id="21" name="角丸四角形 20"/>
          <p:cNvSpPr/>
          <p:nvPr/>
        </p:nvSpPr>
        <p:spPr>
          <a:xfrm>
            <a:off x="2974739" y="3694642"/>
            <a:ext cx="2088232" cy="10085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046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4" grpId="1" animBg="1"/>
      <p:bldP spid="16" grpId="0" animBg="1"/>
      <p:bldP spid="17" grpId="0" animBg="1"/>
      <p:bldP spid="19" grpId="0" animBg="1"/>
      <p:bldP spid="19" grpId="1"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04048" y="4026406"/>
            <a:ext cx="163698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ja-JP" sz="1400" dirty="0" smtClean="0">
                <a:latin typeface="Consolas" pitchFamily="49" charset="0"/>
                <a:cs typeface="Consolas" pitchFamily="49" charset="0"/>
              </a:rPr>
              <a:t>(v1,v2,…: </a:t>
            </a:r>
            <a:r>
              <a:rPr lang="ja-JP" altLang="en-US" sz="1400" dirty="0" smtClean="0">
                <a:latin typeface="Consolas" pitchFamily="49" charset="0"/>
                <a:cs typeface="Consolas" pitchFamily="49" charset="0"/>
              </a:rPr>
              <a:t>動詞</a:t>
            </a:r>
            <a:endParaRPr lang="en-US" altLang="ja-JP" sz="1400" dirty="0" smtClean="0">
              <a:latin typeface="Consolas" pitchFamily="49" charset="0"/>
              <a:cs typeface="Consolas" pitchFamily="49" charset="0"/>
            </a:endParaRPr>
          </a:p>
          <a:p>
            <a:r>
              <a:rPr kumimoji="1" lang="en-US" altLang="ja-JP" sz="1400" dirty="0" smtClean="0">
                <a:latin typeface="Consolas" pitchFamily="49" charset="0"/>
                <a:cs typeface="Consolas" pitchFamily="49" charset="0"/>
              </a:rPr>
              <a:t> n1,n2,…: </a:t>
            </a:r>
            <a:r>
              <a:rPr lang="ja-JP" altLang="en-US" sz="1400" dirty="0" smtClean="0">
                <a:latin typeface="Consolas" pitchFamily="49" charset="0"/>
                <a:cs typeface="Consolas" pitchFamily="49" charset="0"/>
              </a:rPr>
              <a:t>名詞</a:t>
            </a:r>
            <a:r>
              <a:rPr lang="en-US" altLang="ja-JP" sz="1400" dirty="0" smtClean="0">
                <a:latin typeface="Consolas" pitchFamily="49" charset="0"/>
                <a:cs typeface="Consolas" pitchFamily="49" charset="0"/>
              </a:rPr>
              <a:t>)</a:t>
            </a:r>
            <a:endParaRPr kumimoji="1" lang="ja-JP" altLang="en-US" sz="1400" dirty="0">
              <a:latin typeface="Consolas" pitchFamily="49" charset="0"/>
              <a:cs typeface="Consolas" pitchFamily="49" charset="0"/>
            </a:endParaRPr>
          </a:p>
        </p:txBody>
      </p:sp>
      <p:sp>
        <p:nvSpPr>
          <p:cNvPr id="2" name="タイトル 1"/>
          <p:cNvSpPr>
            <a:spLocks noGrp="1"/>
          </p:cNvSpPr>
          <p:nvPr>
            <p:ph type="title"/>
          </p:nvPr>
        </p:nvSpPr>
        <p:spPr/>
        <p:txBody>
          <a:bodyPr/>
          <a:lstStyle/>
          <a:p>
            <a:r>
              <a:rPr kumimoji="1" lang="ja-JP" altLang="en-US" dirty="0" smtClean="0"/>
              <a:t>動詞</a:t>
            </a:r>
            <a:r>
              <a:rPr kumimoji="1" lang="en-US" altLang="ja-JP" dirty="0" smtClean="0"/>
              <a:t>-</a:t>
            </a:r>
            <a:r>
              <a:rPr kumimoji="1" lang="ja-JP" altLang="en-US" dirty="0" smtClean="0"/>
              <a:t>目的語関係の</a:t>
            </a:r>
            <a:r>
              <a:rPr kumimoji="1" lang="en-US" altLang="ja-JP" dirty="0" smtClean="0"/>
              <a:t/>
            </a:r>
            <a:br>
              <a:rPr kumimoji="1" lang="en-US" altLang="ja-JP" dirty="0" smtClean="0"/>
            </a:br>
            <a:r>
              <a:rPr kumimoji="1" lang="ja-JP" altLang="en-US" dirty="0" smtClean="0"/>
              <a:t>辞書生成手法</a:t>
            </a:r>
            <a:r>
              <a:rPr kumimoji="1" lang="en-US" altLang="ja-JP" dirty="0" smtClean="0"/>
              <a:t>[2]</a:t>
            </a:r>
            <a:endParaRPr kumimoji="1" lang="ja-JP" altLang="en-US" dirty="0"/>
          </a:p>
        </p:txBody>
      </p:sp>
      <p:sp>
        <p:nvSpPr>
          <p:cNvPr id="3" name="コンテンツ プレースホルダー 2"/>
          <p:cNvSpPr>
            <a:spLocks noGrp="1"/>
          </p:cNvSpPr>
          <p:nvPr>
            <p:ph idx="1"/>
          </p:nvPr>
        </p:nvSpPr>
        <p:spPr>
          <a:xfrm>
            <a:off x="395536" y="1484784"/>
            <a:ext cx="8352928" cy="4525963"/>
          </a:xfrm>
        </p:spPr>
        <p:txBody>
          <a:bodyPr/>
          <a:lstStyle/>
          <a:p>
            <a:r>
              <a:rPr lang="ja-JP" altLang="en-US" dirty="0"/>
              <a:t>動詞</a:t>
            </a:r>
            <a:r>
              <a:rPr lang="en-US" altLang="ja-JP" dirty="0"/>
              <a:t>-</a:t>
            </a:r>
            <a:r>
              <a:rPr lang="ja-JP" altLang="en-US" dirty="0"/>
              <a:t>目的語関係をソースコード中</a:t>
            </a:r>
            <a:r>
              <a:rPr kumimoji="1" lang="ja-JP" altLang="en-US" dirty="0" smtClean="0"/>
              <a:t>のメソッドから取り出す</a:t>
            </a:r>
            <a:endParaRPr kumimoji="1" lang="en-US" altLang="ja-JP" dirty="0" smtClean="0"/>
          </a:p>
          <a:p>
            <a:pPr lvl="1"/>
            <a:r>
              <a:rPr lang="ja-JP" altLang="en-US" dirty="0" smtClean="0"/>
              <a:t>出力は</a:t>
            </a:r>
            <a:r>
              <a:rPr lang="en-US" altLang="ja-JP" dirty="0" smtClean="0"/>
              <a:t>&lt;</a:t>
            </a:r>
            <a:r>
              <a:rPr lang="ja-JP" altLang="en-US" dirty="0" smtClean="0"/>
              <a:t>動詞</a:t>
            </a:r>
            <a:r>
              <a:rPr lang="en-US" altLang="ja-JP" dirty="0" smtClean="0"/>
              <a:t>(V), </a:t>
            </a:r>
            <a:r>
              <a:rPr lang="ja-JP" altLang="en-US" dirty="0" smtClean="0"/>
              <a:t>直接目的語</a:t>
            </a:r>
            <a:r>
              <a:rPr lang="en-US" altLang="ja-JP" dirty="0" smtClean="0"/>
              <a:t>(DO), </a:t>
            </a:r>
            <a:r>
              <a:rPr lang="ja-JP" altLang="en-US" dirty="0" smtClean="0"/>
              <a:t>間接目的語</a:t>
            </a:r>
            <a:r>
              <a:rPr lang="en-US" altLang="ja-JP" dirty="0" smtClean="0"/>
              <a:t>(IO)&gt;</a:t>
            </a:r>
            <a:r>
              <a:rPr lang="ja-JP" altLang="en-US" dirty="0" smtClean="0"/>
              <a:t>の三つ組</a:t>
            </a:r>
            <a:endParaRPr lang="en-US" altLang="ja-JP" dirty="0" smtClean="0"/>
          </a:p>
          <a:p>
            <a:pPr lvl="1"/>
            <a:r>
              <a:rPr kumimoji="1" lang="ja-JP" altLang="en-US" dirty="0" smtClean="0"/>
              <a:t>事前に</a:t>
            </a:r>
            <a:r>
              <a:rPr lang="ja-JP" altLang="en-US" dirty="0"/>
              <a:t>定義</a:t>
            </a:r>
            <a:r>
              <a:rPr kumimoji="1" lang="ja-JP" altLang="en-US" dirty="0" smtClean="0"/>
              <a:t>された三つ組</a:t>
            </a:r>
            <a:r>
              <a:rPr kumimoji="1" lang="ja-JP" altLang="en-US" dirty="0"/>
              <a:t>抽出</a:t>
            </a:r>
            <a:r>
              <a:rPr kumimoji="1" lang="ja-JP" altLang="en-US" dirty="0" smtClean="0"/>
              <a:t>パターンに従う</a:t>
            </a:r>
            <a:endParaRPr kumimoji="1" lang="en-US" altLang="ja-JP" dirty="0" smtClean="0"/>
          </a:p>
        </p:txBody>
      </p:sp>
      <p:sp>
        <p:nvSpPr>
          <p:cNvPr id="4" name="スライド番号プレースホルダー 3"/>
          <p:cNvSpPr>
            <a:spLocks noGrp="1"/>
          </p:cNvSpPr>
          <p:nvPr>
            <p:ph type="sldNum" sz="quarter" idx="12"/>
          </p:nvPr>
        </p:nvSpPr>
        <p:spPr>
          <a:xfrm>
            <a:off x="7596336" y="6308427"/>
            <a:ext cx="1150938" cy="288925"/>
          </a:xfrm>
        </p:spPr>
        <p:txBody>
          <a:bodyPr/>
          <a:lstStyle/>
          <a:p>
            <a:fld id="{D8657F4F-EEBE-40D0-AA0E-86B01611ED6E}" type="slidenum">
              <a:rPr kumimoji="1" lang="ja-JP" altLang="en-US" smtClean="0"/>
              <a:t>5</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767862590"/>
              </p:ext>
            </p:extLst>
          </p:nvPr>
        </p:nvGraphicFramePr>
        <p:xfrm>
          <a:off x="629403" y="4105607"/>
          <a:ext cx="4392488" cy="822960"/>
        </p:xfrm>
        <a:graphic>
          <a:graphicData uri="http://schemas.openxmlformats.org/drawingml/2006/table">
            <a:tbl>
              <a:tblPr firstRow="1" bandRow="1">
                <a:tableStyleId>{616DA210-FB5B-4158-B5E0-FEB733F419BA}</a:tableStyleId>
              </a:tblPr>
              <a:tblGrid>
                <a:gridCol w="504056"/>
                <a:gridCol w="720080"/>
                <a:gridCol w="864096"/>
                <a:gridCol w="504056"/>
                <a:gridCol w="648072"/>
                <a:gridCol w="1152128"/>
              </a:tblGrid>
              <a:tr h="226525">
                <a:tc>
                  <a:txBody>
                    <a:bodyPr/>
                    <a:lstStyle/>
                    <a:p>
                      <a:r>
                        <a:rPr kumimoji="1" lang="en-US" altLang="ja-JP" sz="1400" dirty="0" smtClean="0"/>
                        <a:t>No.</a:t>
                      </a:r>
                      <a:endParaRPr kumimoji="1" lang="ja-JP" altLang="en-US" sz="1400" dirty="0"/>
                    </a:p>
                  </a:txBody>
                  <a:tcPr/>
                </a:tc>
                <a:tc>
                  <a:txBody>
                    <a:bodyPr/>
                    <a:lstStyle/>
                    <a:p>
                      <a:r>
                        <a:rPr kumimoji="1" lang="en-US" altLang="ja-JP" sz="1400" dirty="0" smtClean="0"/>
                        <a:t>return</a:t>
                      </a:r>
                      <a:endParaRPr kumimoji="1" lang="ja-JP" altLang="en-US" sz="1400" dirty="0"/>
                    </a:p>
                  </a:txBody>
                  <a:tcPr/>
                </a:tc>
                <a:tc>
                  <a:txBody>
                    <a:bodyPr/>
                    <a:lstStyle/>
                    <a:p>
                      <a:r>
                        <a:rPr kumimoji="1" lang="en-US" altLang="ja-JP" sz="1400" dirty="0" smtClean="0"/>
                        <a:t>method</a:t>
                      </a:r>
                      <a:endParaRPr kumimoji="1" lang="ja-JP" altLang="en-US" sz="1400" dirty="0"/>
                    </a:p>
                  </a:txBody>
                  <a:tcPr/>
                </a:tc>
                <a:tc>
                  <a:txBody>
                    <a:bodyPr/>
                    <a:lstStyle/>
                    <a:p>
                      <a:r>
                        <a:rPr kumimoji="1" lang="en-US" altLang="ja-JP" sz="1400" dirty="0" err="1" smtClean="0"/>
                        <a:t>arg</a:t>
                      </a:r>
                      <a:endParaRPr kumimoji="1" lang="ja-JP" altLang="en-US" sz="1400" dirty="0"/>
                    </a:p>
                  </a:txBody>
                  <a:tcPr/>
                </a:tc>
                <a:tc>
                  <a:txBody>
                    <a:bodyPr/>
                    <a:lstStyle/>
                    <a:p>
                      <a:r>
                        <a:rPr kumimoji="1" lang="en-US" altLang="ja-JP" sz="1400" dirty="0" smtClean="0"/>
                        <a:t>class</a:t>
                      </a:r>
                      <a:endParaRPr kumimoji="1" lang="ja-JP" altLang="en-US" sz="1400" dirty="0"/>
                    </a:p>
                  </a:txBody>
                  <a:tcPr/>
                </a:tc>
                <a:tc>
                  <a:txBody>
                    <a:bodyPr/>
                    <a:lstStyle/>
                    <a:p>
                      <a:r>
                        <a:rPr kumimoji="1" lang="ja-JP" altLang="en-US" sz="1400" dirty="0" smtClean="0"/>
                        <a:t>抽出三つ組</a:t>
                      </a:r>
                      <a:endParaRPr kumimoji="1" lang="ja-JP" altLang="en-US" sz="1400" dirty="0"/>
                    </a:p>
                  </a:txBody>
                  <a:tcPr/>
                </a:tc>
              </a:tr>
              <a:tr h="226525">
                <a:tc>
                  <a:txBody>
                    <a:bodyPr/>
                    <a:lstStyle/>
                    <a:p>
                      <a:r>
                        <a:rPr kumimoji="1" lang="en-US" altLang="ja-JP" sz="1400" dirty="0" smtClean="0"/>
                        <a:t>1</a:t>
                      </a:r>
                      <a:endParaRPr kumimoji="1" lang="ja-JP" altLang="en-US" sz="1400" dirty="0"/>
                    </a:p>
                  </a:txBody>
                  <a:tcPr/>
                </a:tc>
                <a:tc>
                  <a:txBody>
                    <a:bodyPr/>
                    <a:lstStyle/>
                    <a:p>
                      <a:r>
                        <a:rPr kumimoji="1" lang="en-US" altLang="ja-JP" sz="1400" dirty="0" smtClean="0"/>
                        <a:t>void</a:t>
                      </a:r>
                      <a:endParaRPr kumimoji="1" lang="ja-JP" altLang="en-US" sz="1400" dirty="0"/>
                    </a:p>
                  </a:txBody>
                  <a:tcPr/>
                </a:tc>
                <a:tc>
                  <a:txBody>
                    <a:bodyPr/>
                    <a:lstStyle/>
                    <a:p>
                      <a:r>
                        <a:rPr kumimoji="1" lang="en-US" altLang="ja-JP" sz="1400" dirty="0" smtClean="0"/>
                        <a:t>v1</a:t>
                      </a:r>
                      <a:r>
                        <a:rPr kumimoji="1" lang="en-US" altLang="ja-JP" sz="1400" baseline="0" dirty="0" smtClean="0"/>
                        <a:t> + n2</a:t>
                      </a:r>
                      <a:endParaRPr kumimoji="1" lang="ja-JP" altLang="en-US" sz="1400" dirty="0"/>
                    </a:p>
                  </a:txBody>
                  <a:tcPr/>
                </a:tc>
                <a:tc>
                  <a:txBody>
                    <a:bodyPr/>
                    <a:lstStyle/>
                    <a:p>
                      <a:r>
                        <a:rPr kumimoji="1" lang="en-US" altLang="ja-JP" sz="1400" dirty="0" smtClean="0"/>
                        <a:t>n3</a:t>
                      </a:r>
                      <a:endParaRPr kumimoji="1" lang="ja-JP" altLang="en-US" sz="1400" dirty="0"/>
                    </a:p>
                  </a:txBody>
                  <a:tcPr/>
                </a:tc>
                <a:tc>
                  <a:txBody>
                    <a:bodyPr/>
                    <a:lstStyle/>
                    <a:p>
                      <a:r>
                        <a:rPr kumimoji="1" lang="en-US" altLang="ja-JP" sz="1400" dirty="0" smtClean="0"/>
                        <a:t>n4</a:t>
                      </a:r>
                      <a:endParaRPr kumimoji="1" lang="ja-JP" altLang="en-US" sz="1400" dirty="0"/>
                    </a:p>
                  </a:txBody>
                  <a:tcPr/>
                </a:tc>
                <a:tc>
                  <a:txBody>
                    <a:bodyPr/>
                    <a:lstStyle/>
                    <a:p>
                      <a:r>
                        <a:rPr kumimoji="1" lang="en-US" altLang="ja-JP" sz="1400" dirty="0" smtClean="0"/>
                        <a:t>&lt;v1,n3,n4&gt;</a:t>
                      </a:r>
                      <a:endParaRPr kumimoji="1" lang="ja-JP" altLang="en-US" sz="1400" dirty="0"/>
                    </a:p>
                  </a:txBody>
                  <a:tcPr/>
                </a:tc>
              </a:tr>
              <a:tr h="158568">
                <a:tc>
                  <a:txBody>
                    <a:bodyPr/>
                    <a:lstStyle/>
                    <a:p>
                      <a:r>
                        <a:rPr kumimoji="1" lang="ja-JP" altLang="en-US" sz="800" dirty="0" smtClean="0"/>
                        <a:t>・・・</a:t>
                      </a:r>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bl>
          </a:graphicData>
        </a:graphic>
      </p:graphicFrame>
      <p:sp>
        <p:nvSpPr>
          <p:cNvPr id="7" name="テキスト ボックス 6"/>
          <p:cNvSpPr txBox="1"/>
          <p:nvPr/>
        </p:nvSpPr>
        <p:spPr>
          <a:xfrm>
            <a:off x="539552" y="4914537"/>
            <a:ext cx="1720343" cy="307777"/>
          </a:xfrm>
          <a:prstGeom prst="rect">
            <a:avLst/>
          </a:prstGeom>
          <a:noFill/>
        </p:spPr>
        <p:txBody>
          <a:bodyPr wrap="none" rtlCol="0">
            <a:spAutoFit/>
          </a:bodyPr>
          <a:lstStyle/>
          <a:p>
            <a:pPr algn="ctr"/>
            <a:r>
              <a:rPr kumimoji="1" lang="ja-JP" altLang="en-US" sz="1400" b="1" i="1" dirty="0" smtClean="0"/>
              <a:t>三つ組抽出パターン</a:t>
            </a:r>
            <a:endParaRPr kumimoji="1" lang="ja-JP" altLang="en-US" sz="1400" b="1" i="1" dirty="0"/>
          </a:p>
        </p:txBody>
      </p:sp>
      <p:graphicFrame>
        <p:nvGraphicFramePr>
          <p:cNvPr id="8" name="コンテンツ プレースホルダー 9"/>
          <p:cNvGraphicFramePr>
            <a:graphicFrameLocks/>
          </p:cNvGraphicFramePr>
          <p:nvPr>
            <p:extLst>
              <p:ext uri="{D42A27DB-BD31-4B8C-83A1-F6EECF244321}">
                <p14:modId xmlns:p14="http://schemas.microsoft.com/office/powerpoint/2010/main" val="3047250781"/>
              </p:ext>
            </p:extLst>
          </p:nvPr>
        </p:nvGraphicFramePr>
        <p:xfrm>
          <a:off x="5899630" y="4852368"/>
          <a:ext cx="2232248" cy="1096912"/>
        </p:xfrm>
        <a:graphic>
          <a:graphicData uri="http://schemas.openxmlformats.org/drawingml/2006/table">
            <a:tbl>
              <a:tblPr firstRow="1" bandRow="1">
                <a:tableStyleId>{21E4AEA4-8DFA-4A89-87EB-49C32662AFE0}</a:tableStyleId>
              </a:tblPr>
              <a:tblGrid>
                <a:gridCol w="648072"/>
                <a:gridCol w="936104"/>
                <a:gridCol w="648072"/>
              </a:tblGrid>
              <a:tr h="255848">
                <a:tc>
                  <a:txBody>
                    <a:bodyPr/>
                    <a:lstStyle/>
                    <a:p>
                      <a:pPr algn="l"/>
                      <a:r>
                        <a:rPr kumimoji="1" lang="en-US" altLang="ja-JP" sz="1400" dirty="0" smtClean="0"/>
                        <a:t>V</a:t>
                      </a:r>
                      <a:endParaRPr kumimoji="1" lang="ja-JP" altLang="en-US" sz="1400" dirty="0"/>
                    </a:p>
                  </a:txBody>
                  <a:tcPr marL="100259" marR="100259" marT="43769" marB="43769"/>
                </a:tc>
                <a:tc>
                  <a:txBody>
                    <a:bodyPr/>
                    <a:lstStyle/>
                    <a:p>
                      <a:pPr algn="l"/>
                      <a:r>
                        <a:rPr kumimoji="1" lang="en-US" altLang="ja-JP" sz="1400" dirty="0" smtClean="0"/>
                        <a:t>DO</a:t>
                      </a:r>
                      <a:endParaRPr kumimoji="1" lang="ja-JP" altLang="en-US" sz="1400" dirty="0"/>
                    </a:p>
                  </a:txBody>
                  <a:tcPr marL="100259" marR="100259" marT="43769" marB="43769"/>
                </a:tc>
                <a:tc>
                  <a:txBody>
                    <a:bodyPr/>
                    <a:lstStyle/>
                    <a:p>
                      <a:pPr algn="l"/>
                      <a:r>
                        <a:rPr kumimoji="1" lang="en-US" altLang="ja-JP" sz="1400" dirty="0" smtClean="0"/>
                        <a:t>IO</a:t>
                      </a:r>
                      <a:endParaRPr kumimoji="1" lang="ja-JP" altLang="en-US" sz="1400" dirty="0"/>
                    </a:p>
                  </a:txBody>
                  <a:tcPr marL="100259" marR="100259" marT="43769" marB="43769"/>
                </a:tc>
              </a:tr>
              <a:tr h="255848">
                <a:tc>
                  <a:txBody>
                    <a:bodyPr/>
                    <a:lstStyle/>
                    <a:p>
                      <a:pPr algn="l"/>
                      <a:r>
                        <a:rPr kumimoji="1" lang="en-US" altLang="ja-JP" sz="1400" dirty="0" smtClean="0"/>
                        <a:t>add</a:t>
                      </a:r>
                      <a:endParaRPr kumimoji="1" lang="ja-JP" altLang="en-US" sz="1400" dirty="0"/>
                    </a:p>
                  </a:txBody>
                  <a:tcPr marL="100259" marR="100259" marT="43769" marB="43769"/>
                </a:tc>
                <a:tc>
                  <a:txBody>
                    <a:bodyPr/>
                    <a:lstStyle/>
                    <a:p>
                      <a:pPr algn="l"/>
                      <a:r>
                        <a:rPr kumimoji="1" lang="en-US" altLang="ja-JP" sz="1400" dirty="0" smtClean="0"/>
                        <a:t>product</a:t>
                      </a:r>
                      <a:endParaRPr kumimoji="1" lang="ja-JP" altLang="en-US" sz="1400" dirty="0"/>
                    </a:p>
                  </a:txBody>
                  <a:tcPr marL="100259" marR="100259" marT="43769" marB="43769"/>
                </a:tc>
                <a:tc>
                  <a:txBody>
                    <a:bodyPr/>
                    <a:lstStyle/>
                    <a:p>
                      <a:pPr algn="l"/>
                      <a:r>
                        <a:rPr kumimoji="1" lang="en-US" altLang="ja-JP" sz="1400" dirty="0" smtClean="0"/>
                        <a:t>stock</a:t>
                      </a:r>
                      <a:endParaRPr kumimoji="1" lang="ja-JP" altLang="en-US" sz="1400" dirty="0"/>
                    </a:p>
                  </a:txBody>
                  <a:tcPr marL="100259" marR="100259" marT="43769" marB="43769"/>
                </a:tc>
              </a:tr>
              <a:tr h="255848">
                <a:tc>
                  <a:txBody>
                    <a:bodyPr/>
                    <a:lstStyle/>
                    <a:p>
                      <a:pPr algn="l"/>
                      <a:r>
                        <a:rPr kumimoji="1" lang="en-US" altLang="ja-JP" sz="1400" dirty="0" smtClean="0"/>
                        <a:t>close</a:t>
                      </a:r>
                      <a:endParaRPr kumimoji="1" lang="ja-JP" altLang="en-US" sz="1400" dirty="0"/>
                    </a:p>
                  </a:txBody>
                  <a:tcPr marL="100259" marR="100259" marT="43769" marB="43769"/>
                </a:tc>
                <a:tc>
                  <a:txBody>
                    <a:bodyPr/>
                    <a:lstStyle/>
                    <a:p>
                      <a:pPr algn="l"/>
                      <a:r>
                        <a:rPr kumimoji="1" lang="en-US" altLang="ja-JP" sz="1400" dirty="0" smtClean="0"/>
                        <a:t>database</a:t>
                      </a:r>
                      <a:endParaRPr kumimoji="1" lang="ja-JP" altLang="en-US" sz="1400" dirty="0"/>
                    </a:p>
                  </a:txBody>
                  <a:tcPr marL="100259" marR="100259" marT="43769" marB="43769"/>
                </a:tc>
                <a:tc>
                  <a:txBody>
                    <a:bodyPr/>
                    <a:lstStyle/>
                    <a:p>
                      <a:pPr algn="l"/>
                      <a:r>
                        <a:rPr kumimoji="1" lang="en-US" altLang="ja-JP" sz="1400" dirty="0" smtClean="0"/>
                        <a:t>-</a:t>
                      </a:r>
                      <a:endParaRPr kumimoji="1" lang="ja-JP" altLang="en-US" sz="1400" dirty="0"/>
                    </a:p>
                  </a:txBody>
                  <a:tcPr marL="100259" marR="100259" marT="43769" marB="43769"/>
                </a:tc>
              </a:tr>
              <a:tr h="165140">
                <a:tc>
                  <a:txBody>
                    <a:bodyPr/>
                    <a:lstStyle/>
                    <a:p>
                      <a:pPr algn="l"/>
                      <a:r>
                        <a:rPr kumimoji="1" lang="ja-JP" altLang="en-US" sz="700" dirty="0" smtClean="0"/>
                        <a:t>・・・</a:t>
                      </a:r>
                      <a:endParaRPr kumimoji="1" lang="ja-JP" altLang="en-US" sz="700" dirty="0"/>
                    </a:p>
                  </a:txBody>
                  <a:tcPr marL="100259" marR="100259" marT="43769" marB="43769"/>
                </a:tc>
                <a:tc>
                  <a:txBody>
                    <a:bodyPr/>
                    <a:lstStyle/>
                    <a:p>
                      <a:pPr algn="l"/>
                      <a:endParaRPr kumimoji="1" lang="ja-JP" altLang="en-US" sz="700" dirty="0"/>
                    </a:p>
                  </a:txBody>
                  <a:tcPr marL="100259" marR="100259" marT="43769" marB="43769"/>
                </a:tc>
                <a:tc>
                  <a:txBody>
                    <a:bodyPr/>
                    <a:lstStyle/>
                    <a:p>
                      <a:pPr algn="l"/>
                      <a:endParaRPr kumimoji="1" lang="ja-JP" altLang="en-US" sz="700" dirty="0"/>
                    </a:p>
                  </a:txBody>
                  <a:tcPr marL="100259" marR="100259" marT="43769" marB="43769"/>
                </a:tc>
              </a:tr>
            </a:tbl>
          </a:graphicData>
        </a:graphic>
      </p:graphicFrame>
      <p:sp>
        <p:nvSpPr>
          <p:cNvPr id="9" name="Documents"/>
          <p:cNvSpPr>
            <a:spLocks noEditPoints="1" noChangeArrowheads="1"/>
          </p:cNvSpPr>
          <p:nvPr/>
        </p:nvSpPr>
        <p:spPr bwMode="auto">
          <a:xfrm>
            <a:off x="2483768" y="5216062"/>
            <a:ext cx="534498" cy="72779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10" name="テキスト ボックス 9"/>
          <p:cNvSpPr txBox="1"/>
          <p:nvPr/>
        </p:nvSpPr>
        <p:spPr>
          <a:xfrm>
            <a:off x="559189" y="5556220"/>
            <a:ext cx="1869423" cy="307777"/>
          </a:xfrm>
          <a:prstGeom prst="rect">
            <a:avLst/>
          </a:prstGeom>
          <a:noFill/>
        </p:spPr>
        <p:txBody>
          <a:bodyPr wrap="none" rtlCol="0">
            <a:spAutoFit/>
          </a:bodyPr>
          <a:lstStyle/>
          <a:p>
            <a:r>
              <a:rPr kumimoji="1" lang="en-US" altLang="ja-JP" sz="1400" b="1" i="1" dirty="0" smtClean="0"/>
              <a:t>Java</a:t>
            </a:r>
            <a:r>
              <a:rPr kumimoji="1" lang="ja-JP" altLang="en-US" sz="1400" b="1" i="1" dirty="0" smtClean="0"/>
              <a:t>ソースコード集合</a:t>
            </a:r>
            <a:endParaRPr kumimoji="1" lang="ja-JP" altLang="en-US" sz="1400" b="1" i="1" dirty="0"/>
          </a:p>
        </p:txBody>
      </p:sp>
      <p:sp>
        <p:nvSpPr>
          <p:cNvPr id="19" name="下矢印 18"/>
          <p:cNvSpPr/>
          <p:nvPr/>
        </p:nvSpPr>
        <p:spPr>
          <a:xfrm rot="16200000">
            <a:off x="4189541" y="4318499"/>
            <a:ext cx="504056" cy="2475441"/>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rot="5400000">
            <a:off x="3515933" y="5116380"/>
            <a:ext cx="45209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45532" y="5335320"/>
            <a:ext cx="189868"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974722" y="4517087"/>
            <a:ext cx="1859805" cy="307777"/>
          </a:xfrm>
          <a:prstGeom prst="rect">
            <a:avLst/>
          </a:prstGeom>
          <a:noFill/>
        </p:spPr>
        <p:txBody>
          <a:bodyPr wrap="none" rtlCol="0">
            <a:spAutoFit/>
          </a:bodyPr>
          <a:lstStyle/>
          <a:p>
            <a:r>
              <a:rPr kumimoji="1" lang="ja-JP" altLang="en-US" sz="1400" b="1" i="1" dirty="0" smtClean="0"/>
              <a:t>動詞</a:t>
            </a:r>
            <a:r>
              <a:rPr kumimoji="1" lang="en-US" altLang="ja-JP" sz="1400" b="1" i="1" dirty="0" smtClean="0"/>
              <a:t>-</a:t>
            </a:r>
            <a:r>
              <a:rPr kumimoji="1" lang="ja-JP" altLang="en-US" sz="1400" b="1" i="1" dirty="0" smtClean="0"/>
              <a:t>目的語関係辞書</a:t>
            </a:r>
            <a:endParaRPr kumimoji="1" lang="ja-JP" altLang="en-US" sz="1400" b="1" i="1" dirty="0"/>
          </a:p>
        </p:txBody>
      </p:sp>
      <p:sp>
        <p:nvSpPr>
          <p:cNvPr id="11" name="テキスト ボックス 10"/>
          <p:cNvSpPr txBox="1"/>
          <p:nvPr/>
        </p:nvSpPr>
        <p:spPr>
          <a:xfrm>
            <a:off x="661078" y="6021288"/>
            <a:ext cx="8495531" cy="738664"/>
          </a:xfrm>
          <a:prstGeom prst="rect">
            <a:avLst/>
          </a:prstGeom>
          <a:noFill/>
        </p:spPr>
        <p:txBody>
          <a:bodyPr wrap="none" rtlCol="0">
            <a:spAutoFit/>
          </a:bodyPr>
          <a:lstStyle/>
          <a:p>
            <a:r>
              <a:rPr lang="en-US" altLang="ja-JP" sz="1400" dirty="0" smtClean="0">
                <a:solidFill>
                  <a:schemeClr val="bg1">
                    <a:lumMod val="50000"/>
                  </a:schemeClr>
                </a:solidFill>
              </a:rPr>
              <a:t>[2] Y</a:t>
            </a:r>
            <a:r>
              <a:rPr lang="en-US" altLang="ja-JP" sz="1400" dirty="0">
                <a:solidFill>
                  <a:schemeClr val="bg1">
                    <a:lumMod val="50000"/>
                  </a:schemeClr>
                </a:solidFill>
              </a:rPr>
              <a:t>. </a:t>
            </a:r>
            <a:r>
              <a:rPr lang="en-US" altLang="ja-JP" sz="1400" dirty="0" err="1">
                <a:solidFill>
                  <a:schemeClr val="bg1">
                    <a:lumMod val="50000"/>
                  </a:schemeClr>
                </a:solidFill>
              </a:rPr>
              <a:t>Hayase</a:t>
            </a:r>
            <a:r>
              <a:rPr lang="en-US" altLang="ja-JP" sz="1400" dirty="0">
                <a:solidFill>
                  <a:schemeClr val="bg1">
                    <a:lumMod val="50000"/>
                  </a:schemeClr>
                </a:solidFill>
              </a:rPr>
              <a:t>, Y. Kashima, Y. </a:t>
            </a:r>
            <a:r>
              <a:rPr lang="en-US" altLang="ja-JP" sz="1400" dirty="0" err="1">
                <a:solidFill>
                  <a:schemeClr val="bg1">
                    <a:lumMod val="50000"/>
                  </a:schemeClr>
                </a:solidFill>
              </a:rPr>
              <a:t>Manabe</a:t>
            </a:r>
            <a:r>
              <a:rPr lang="en-US" altLang="ja-JP" sz="1400" dirty="0">
                <a:solidFill>
                  <a:schemeClr val="bg1">
                    <a:lumMod val="50000"/>
                  </a:schemeClr>
                </a:solidFill>
              </a:rPr>
              <a:t>, and K. Inoue, </a:t>
            </a:r>
            <a:r>
              <a:rPr lang="en-US" altLang="ja-JP" sz="1400" dirty="0" smtClean="0">
                <a:solidFill>
                  <a:schemeClr val="bg1">
                    <a:lumMod val="50000"/>
                  </a:schemeClr>
                </a:solidFill>
              </a:rPr>
              <a:t>“Building </a:t>
            </a:r>
            <a:r>
              <a:rPr lang="en-US" altLang="ja-JP" sz="1400" dirty="0">
                <a:solidFill>
                  <a:schemeClr val="bg1">
                    <a:lumMod val="50000"/>
                  </a:schemeClr>
                </a:solidFill>
              </a:rPr>
              <a:t>domain </a:t>
            </a:r>
            <a:r>
              <a:rPr lang="en-US" altLang="ja-JP" sz="1400" dirty="0" smtClean="0">
                <a:solidFill>
                  <a:schemeClr val="bg1">
                    <a:lumMod val="50000"/>
                  </a:schemeClr>
                </a:solidFill>
              </a:rPr>
              <a:t>specific dictionaries of verb-object </a:t>
            </a:r>
          </a:p>
          <a:p>
            <a:r>
              <a:rPr lang="en-US" altLang="ja-JP" sz="1400" dirty="0">
                <a:solidFill>
                  <a:schemeClr val="bg1">
                    <a:lumMod val="50000"/>
                  </a:schemeClr>
                </a:solidFill>
              </a:rPr>
              <a:t> </a:t>
            </a:r>
            <a:r>
              <a:rPr lang="en-US" altLang="ja-JP" sz="1400" dirty="0" smtClean="0">
                <a:solidFill>
                  <a:schemeClr val="bg1">
                    <a:lumMod val="50000"/>
                  </a:schemeClr>
                </a:solidFill>
              </a:rPr>
              <a:t>                  relation </a:t>
            </a:r>
            <a:r>
              <a:rPr lang="en-US" altLang="ja-JP" sz="1400" dirty="0">
                <a:solidFill>
                  <a:schemeClr val="bg1">
                    <a:lumMod val="50000"/>
                  </a:schemeClr>
                </a:solidFill>
              </a:rPr>
              <a:t>from source </a:t>
            </a:r>
            <a:r>
              <a:rPr lang="en-US" altLang="ja-JP" sz="1400" dirty="0" smtClean="0">
                <a:solidFill>
                  <a:schemeClr val="bg1">
                    <a:lumMod val="50000"/>
                  </a:schemeClr>
                </a:solidFill>
              </a:rPr>
              <a:t>code”, Proceedings </a:t>
            </a:r>
            <a:r>
              <a:rPr lang="en-US" altLang="ja-JP" sz="1400" dirty="0">
                <a:solidFill>
                  <a:schemeClr val="bg1">
                    <a:lumMod val="50000"/>
                  </a:schemeClr>
                </a:solidFill>
              </a:rPr>
              <a:t>of </a:t>
            </a:r>
            <a:r>
              <a:rPr lang="en-US" altLang="ja-JP" sz="1400" dirty="0" smtClean="0">
                <a:solidFill>
                  <a:schemeClr val="bg1">
                    <a:lumMod val="50000"/>
                  </a:schemeClr>
                </a:solidFill>
              </a:rPr>
              <a:t>the </a:t>
            </a:r>
            <a:r>
              <a:rPr lang="en-US" altLang="ja-JP" sz="1400" dirty="0">
                <a:solidFill>
                  <a:schemeClr val="bg1">
                    <a:lumMod val="50000"/>
                  </a:schemeClr>
                </a:solidFill>
              </a:rPr>
              <a:t>15th European </a:t>
            </a:r>
            <a:r>
              <a:rPr lang="en-US" altLang="ja-JP" sz="1400" dirty="0" smtClean="0">
                <a:solidFill>
                  <a:schemeClr val="bg1">
                    <a:lumMod val="50000"/>
                  </a:schemeClr>
                </a:solidFill>
              </a:rPr>
              <a:t>Conference </a:t>
            </a:r>
          </a:p>
          <a:p>
            <a:r>
              <a:rPr lang="en-US" altLang="ja-JP" sz="1400" dirty="0">
                <a:solidFill>
                  <a:schemeClr val="bg1">
                    <a:lumMod val="50000"/>
                  </a:schemeClr>
                </a:solidFill>
              </a:rPr>
              <a:t> </a:t>
            </a:r>
            <a:r>
              <a:rPr lang="en-US" altLang="ja-JP" sz="1400" dirty="0" smtClean="0">
                <a:solidFill>
                  <a:schemeClr val="bg1">
                    <a:lumMod val="50000"/>
                  </a:schemeClr>
                </a:solidFill>
              </a:rPr>
              <a:t>                  on Software </a:t>
            </a:r>
            <a:r>
              <a:rPr lang="en-US" altLang="ja-JP" sz="1400" dirty="0">
                <a:solidFill>
                  <a:schemeClr val="bg1">
                    <a:lumMod val="50000"/>
                  </a:schemeClr>
                </a:solidFill>
              </a:rPr>
              <a:t>Maintenance and Reengineering(CSMR '11), </a:t>
            </a:r>
            <a:r>
              <a:rPr lang="en-US" altLang="ja-JP" sz="1400" dirty="0" smtClean="0">
                <a:solidFill>
                  <a:schemeClr val="bg1">
                    <a:lumMod val="50000"/>
                  </a:schemeClr>
                </a:solidFill>
              </a:rPr>
              <a:t>pp.93-100</a:t>
            </a:r>
            <a:r>
              <a:rPr lang="en-US" altLang="ja-JP" sz="1400" dirty="0">
                <a:solidFill>
                  <a:schemeClr val="bg1">
                    <a:lumMod val="50000"/>
                  </a:schemeClr>
                </a:solidFill>
              </a:rPr>
              <a:t>, 2011.</a:t>
            </a:r>
            <a:endParaRPr kumimoji="1" lang="ja-JP" altLang="en-US" sz="1400" dirty="0">
              <a:solidFill>
                <a:schemeClr val="bg1">
                  <a:lumMod val="50000"/>
                </a:schemeClr>
              </a:solidFill>
            </a:endParaRPr>
          </a:p>
        </p:txBody>
      </p:sp>
    </p:spTree>
    <p:extLst>
      <p:ext uri="{BB962C8B-B14F-4D97-AF65-F5344CB8AC3E}">
        <p14:creationId xmlns:p14="http://schemas.microsoft.com/office/powerpoint/2010/main" val="1718896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38867" y="3766741"/>
            <a:ext cx="6303410" cy="5806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idx="1"/>
          </p:nvPr>
        </p:nvSpPr>
        <p:spPr>
          <a:xfrm>
            <a:off x="457200" y="1556792"/>
            <a:ext cx="8229600" cy="4525963"/>
          </a:xfrm>
        </p:spPr>
        <p:txBody>
          <a:bodyPr/>
          <a:lstStyle/>
          <a:p>
            <a:r>
              <a:rPr lang="ja-JP" altLang="en-US" dirty="0" smtClean="0"/>
              <a:t>メソッド名の候補を提示することでメソッドの命名を支援する</a:t>
            </a:r>
            <a:endParaRPr lang="en-US" altLang="ja-JP" dirty="0" smtClean="0"/>
          </a:p>
          <a:p>
            <a:pPr lvl="1"/>
            <a:r>
              <a:rPr lang="ja-JP" altLang="en-US" dirty="0" smtClean="0"/>
              <a:t>候補の生成</a:t>
            </a:r>
            <a:r>
              <a:rPr lang="ja-JP" altLang="en-US" dirty="0"/>
              <a:t>に</a:t>
            </a:r>
            <a:r>
              <a:rPr lang="ja-JP" altLang="en-US" dirty="0" smtClean="0"/>
              <a:t>動詞</a:t>
            </a:r>
            <a:r>
              <a:rPr lang="en-US" altLang="ja-JP" dirty="0" smtClean="0"/>
              <a:t>-</a:t>
            </a:r>
            <a:r>
              <a:rPr lang="ja-JP" altLang="en-US" dirty="0" smtClean="0"/>
              <a:t>目的語関係の辞書</a:t>
            </a:r>
            <a:r>
              <a:rPr lang="ja-JP" altLang="en-US" dirty="0"/>
              <a:t>を</a:t>
            </a:r>
            <a:r>
              <a:rPr lang="ja-JP" altLang="en-US" dirty="0" smtClean="0"/>
              <a:t>利用</a:t>
            </a:r>
            <a:endParaRPr lang="en-US" altLang="ja-JP" dirty="0" smtClean="0"/>
          </a:p>
          <a:p>
            <a:r>
              <a:rPr lang="ja-JP" altLang="en-US" dirty="0" smtClean="0"/>
              <a:t>開発者と対話的に動作するツール</a:t>
            </a:r>
            <a:endParaRPr lang="en-US" altLang="ja-JP" dirty="0" smtClean="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6</a:t>
            </a:fld>
            <a:endParaRPr kumimoji="1" lang="ja-JP" altLang="en-US"/>
          </a:p>
        </p:txBody>
      </p:sp>
      <p:pic>
        <p:nvPicPr>
          <p:cNvPr id="1035" name="Picture 11"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358" y="4492068"/>
            <a:ext cx="1249557" cy="1185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Users\Akisute\AppData\Local\Microsoft\Windows\Temporary Internet Files\Content.IE5\KO0CJS4Z\MC9004247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4299" y="5097704"/>
            <a:ext cx="510149" cy="43204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18470" y="5801040"/>
            <a:ext cx="1031331" cy="369332"/>
          </a:xfrm>
          <a:prstGeom prst="rect">
            <a:avLst/>
          </a:prstGeom>
          <a:noFill/>
        </p:spPr>
        <p:txBody>
          <a:bodyPr wrap="square" rtlCol="0">
            <a:spAutoFit/>
          </a:bodyPr>
          <a:lstStyle/>
          <a:p>
            <a:pPr algn="ctr"/>
            <a:r>
              <a:rPr kumimoji="1" lang="ja-JP" altLang="en-US" b="1" dirty="0" smtClean="0"/>
              <a:t>開発者</a:t>
            </a:r>
            <a:endParaRPr kumimoji="1" lang="ja-JP" altLang="en-US" b="1" dirty="0"/>
          </a:p>
        </p:txBody>
      </p:sp>
      <p:sp>
        <p:nvSpPr>
          <p:cNvPr id="18" name="テキスト ボックス 17"/>
          <p:cNvSpPr txBox="1"/>
          <p:nvPr/>
        </p:nvSpPr>
        <p:spPr>
          <a:xfrm>
            <a:off x="5775234" y="5850678"/>
            <a:ext cx="1008723" cy="369332"/>
          </a:xfrm>
          <a:prstGeom prst="rect">
            <a:avLst/>
          </a:prstGeom>
          <a:noFill/>
        </p:spPr>
        <p:txBody>
          <a:bodyPr wrap="square" rtlCol="0">
            <a:spAutoFit/>
          </a:bodyPr>
          <a:lstStyle/>
          <a:p>
            <a:pPr algn="ctr"/>
            <a:r>
              <a:rPr kumimoji="1" lang="ja-JP" altLang="en-US" b="1" dirty="0" smtClean="0"/>
              <a:t>ツール</a:t>
            </a:r>
            <a:endParaRPr kumimoji="1" lang="ja-JP" altLang="en-US" b="1" dirty="0"/>
          </a:p>
        </p:txBody>
      </p:sp>
      <p:sp>
        <p:nvSpPr>
          <p:cNvPr id="19" name="テキスト ボックス 18"/>
          <p:cNvSpPr txBox="1"/>
          <p:nvPr/>
        </p:nvSpPr>
        <p:spPr>
          <a:xfrm>
            <a:off x="7479090" y="5545975"/>
            <a:ext cx="1701422" cy="830997"/>
          </a:xfrm>
          <a:prstGeom prst="rect">
            <a:avLst/>
          </a:prstGeom>
          <a:noFill/>
        </p:spPr>
        <p:txBody>
          <a:bodyPr wrap="square" rtlCol="0">
            <a:spAutoFit/>
          </a:bodyPr>
          <a:lstStyle/>
          <a:p>
            <a:pPr algn="ctr"/>
            <a:r>
              <a:rPr kumimoji="1" lang="ja-JP" altLang="en-US" sz="1600" b="1" dirty="0" smtClean="0"/>
              <a:t>動詞</a:t>
            </a:r>
            <a:r>
              <a:rPr kumimoji="1" lang="en-US" altLang="ja-JP" sz="1600" b="1" dirty="0" smtClean="0"/>
              <a:t>-</a:t>
            </a:r>
            <a:r>
              <a:rPr kumimoji="1" lang="ja-JP" altLang="en-US" sz="1600" b="1" dirty="0" smtClean="0"/>
              <a:t>目的語</a:t>
            </a:r>
            <a:endParaRPr kumimoji="1" lang="en-US" altLang="ja-JP" sz="1600" b="1" dirty="0" smtClean="0"/>
          </a:p>
          <a:p>
            <a:pPr algn="ctr"/>
            <a:r>
              <a:rPr kumimoji="1" lang="ja-JP" altLang="en-US" sz="1600" b="1" dirty="0" smtClean="0"/>
              <a:t>関係を</a:t>
            </a:r>
            <a:r>
              <a:rPr lang="ja-JP" altLang="en-US" sz="1600" b="1" dirty="0" smtClean="0"/>
              <a:t>収録した</a:t>
            </a:r>
            <a:endParaRPr lang="en-US" altLang="ja-JP" sz="1600" b="1" dirty="0" smtClean="0"/>
          </a:p>
          <a:p>
            <a:pPr algn="ctr"/>
            <a:r>
              <a:rPr lang="ja-JP" altLang="en-US" sz="1600" b="1" dirty="0" smtClean="0"/>
              <a:t>辞書</a:t>
            </a:r>
            <a:endParaRPr kumimoji="1" lang="ja-JP" altLang="en-US" sz="1600" b="1" dirty="0"/>
          </a:p>
        </p:txBody>
      </p:sp>
      <p:pic>
        <p:nvPicPr>
          <p:cNvPr id="1027" name="Picture 3" descr="D:\Users\Akisute\AppData\Local\Microsoft\Windows\Temporary Internet Files\Content.IE5\SEWZDCOQ\MC9002503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759" y="4568195"/>
            <a:ext cx="1548545" cy="1283029"/>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線矢印コネクタ 29"/>
          <p:cNvCxnSpPr/>
          <p:nvPr/>
        </p:nvCxnSpPr>
        <p:spPr>
          <a:xfrm flipV="1">
            <a:off x="2322152" y="4774334"/>
            <a:ext cx="3093564"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テキスト ボックス 32"/>
          <p:cNvSpPr txBox="1"/>
          <p:nvPr/>
        </p:nvSpPr>
        <p:spPr>
          <a:xfrm>
            <a:off x="1255293" y="4365104"/>
            <a:ext cx="4804520" cy="400110"/>
          </a:xfrm>
          <a:prstGeom prst="rect">
            <a:avLst/>
          </a:prstGeom>
          <a:noFill/>
        </p:spPr>
        <p:txBody>
          <a:bodyPr wrap="none" rtlCol="0">
            <a:spAutoFit/>
          </a:bodyPr>
          <a:lstStyle/>
          <a:p>
            <a:pPr algn="ctr"/>
            <a:r>
              <a:rPr kumimoji="1" lang="ja-JP" altLang="en-US" sz="2000" dirty="0" smtClean="0"/>
              <a:t>メソッド名を入力できる場面でツールを起動</a:t>
            </a:r>
          </a:p>
        </p:txBody>
      </p:sp>
      <p:cxnSp>
        <p:nvCxnSpPr>
          <p:cNvPr id="39" name="直線矢印コネクタ 38"/>
          <p:cNvCxnSpPr/>
          <p:nvPr/>
        </p:nvCxnSpPr>
        <p:spPr>
          <a:xfrm flipH="1">
            <a:off x="2258075" y="4886409"/>
            <a:ext cx="311011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テキスト ボックス 42"/>
          <p:cNvSpPr txBox="1"/>
          <p:nvPr/>
        </p:nvSpPr>
        <p:spPr>
          <a:xfrm>
            <a:off x="2737396" y="4901023"/>
            <a:ext cx="2303836" cy="400110"/>
          </a:xfrm>
          <a:prstGeom prst="rect">
            <a:avLst/>
          </a:prstGeom>
          <a:noFill/>
        </p:spPr>
        <p:txBody>
          <a:bodyPr wrap="none" rtlCol="0">
            <a:spAutoFit/>
          </a:bodyPr>
          <a:lstStyle/>
          <a:p>
            <a:r>
              <a:rPr kumimoji="1" lang="ja-JP" altLang="en-US" sz="2000" dirty="0" smtClean="0"/>
              <a:t>メソッド名候補リスト</a:t>
            </a:r>
            <a:endParaRPr kumimoji="1" lang="ja-JP" altLang="en-US" sz="2000" dirty="0"/>
          </a:p>
        </p:txBody>
      </p:sp>
      <p:cxnSp>
        <p:nvCxnSpPr>
          <p:cNvPr id="44" name="直線矢印コネクタ 43"/>
          <p:cNvCxnSpPr/>
          <p:nvPr/>
        </p:nvCxnSpPr>
        <p:spPr>
          <a:xfrm flipV="1">
            <a:off x="2342532" y="5836285"/>
            <a:ext cx="3093564"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5" name="テキスト ボックス 44"/>
          <p:cNvSpPr txBox="1"/>
          <p:nvPr/>
        </p:nvSpPr>
        <p:spPr>
          <a:xfrm>
            <a:off x="3060401" y="5416319"/>
            <a:ext cx="1657826" cy="400110"/>
          </a:xfrm>
          <a:prstGeom prst="rect">
            <a:avLst/>
          </a:prstGeom>
          <a:noFill/>
        </p:spPr>
        <p:txBody>
          <a:bodyPr wrap="none" rtlCol="0">
            <a:spAutoFit/>
          </a:bodyPr>
          <a:lstStyle/>
          <a:p>
            <a:r>
              <a:rPr kumimoji="1" lang="ja-JP" altLang="en-US" sz="2000" dirty="0" smtClean="0"/>
              <a:t>絞り込み条件</a:t>
            </a:r>
            <a:endParaRPr kumimoji="1" lang="en-US" altLang="ja-JP" sz="2000" dirty="0" smtClean="0"/>
          </a:p>
        </p:txBody>
      </p:sp>
      <p:cxnSp>
        <p:nvCxnSpPr>
          <p:cNvPr id="46" name="直線矢印コネクタ 45"/>
          <p:cNvCxnSpPr/>
          <p:nvPr/>
        </p:nvCxnSpPr>
        <p:spPr>
          <a:xfrm flipH="1">
            <a:off x="2278455" y="5948360"/>
            <a:ext cx="311011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テキスト ボックス 46"/>
          <p:cNvSpPr txBox="1"/>
          <p:nvPr/>
        </p:nvSpPr>
        <p:spPr>
          <a:xfrm>
            <a:off x="2717013" y="5961474"/>
            <a:ext cx="2303836" cy="707886"/>
          </a:xfrm>
          <a:prstGeom prst="rect">
            <a:avLst/>
          </a:prstGeom>
          <a:noFill/>
        </p:spPr>
        <p:txBody>
          <a:bodyPr wrap="none" rtlCol="0">
            <a:spAutoFit/>
          </a:bodyPr>
          <a:lstStyle/>
          <a:p>
            <a:pPr algn="ctr"/>
            <a:r>
              <a:rPr kumimoji="1" lang="ja-JP" altLang="en-US" sz="2000" dirty="0" smtClean="0"/>
              <a:t>絞り込まれた</a:t>
            </a:r>
            <a:endParaRPr kumimoji="1" lang="en-US" altLang="ja-JP" sz="2000" dirty="0" smtClean="0"/>
          </a:p>
          <a:p>
            <a:pPr algn="ctr"/>
            <a:r>
              <a:rPr lang="ja-JP" altLang="en-US" sz="2000" dirty="0"/>
              <a:t>メソッド名候補リスト</a:t>
            </a:r>
            <a:endParaRPr kumimoji="1" lang="ja-JP" altLang="en-US" sz="2000" dirty="0"/>
          </a:p>
        </p:txBody>
      </p:sp>
      <p:cxnSp>
        <p:nvCxnSpPr>
          <p:cNvPr id="49" name="直線矢印コネクタ 48"/>
          <p:cNvCxnSpPr/>
          <p:nvPr/>
        </p:nvCxnSpPr>
        <p:spPr>
          <a:xfrm flipH="1">
            <a:off x="7380312" y="5313728"/>
            <a:ext cx="64807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3" name="テキスト ボックス 52"/>
          <p:cNvSpPr txBox="1"/>
          <p:nvPr/>
        </p:nvSpPr>
        <p:spPr>
          <a:xfrm>
            <a:off x="6780438" y="4492068"/>
            <a:ext cx="1415772" cy="646331"/>
          </a:xfrm>
          <a:prstGeom prst="rect">
            <a:avLst/>
          </a:prstGeom>
          <a:noFill/>
        </p:spPr>
        <p:txBody>
          <a:bodyPr wrap="none" rtlCol="0">
            <a:spAutoFit/>
          </a:bodyPr>
          <a:lstStyle/>
          <a:p>
            <a:pPr algn="ctr"/>
            <a:r>
              <a:rPr kumimoji="1" lang="ja-JP" altLang="en-US" dirty="0" smtClean="0"/>
              <a:t>動詞</a:t>
            </a:r>
            <a:r>
              <a:rPr kumimoji="1" lang="en-US" altLang="ja-JP" dirty="0" smtClean="0"/>
              <a:t>-</a:t>
            </a:r>
            <a:r>
              <a:rPr kumimoji="1" lang="ja-JP" altLang="en-US" dirty="0" smtClean="0"/>
              <a:t>目的語</a:t>
            </a:r>
            <a:endParaRPr kumimoji="1" lang="en-US" altLang="ja-JP" dirty="0" smtClean="0"/>
          </a:p>
          <a:p>
            <a:pPr algn="ctr"/>
            <a:r>
              <a:rPr kumimoji="1" lang="ja-JP" altLang="en-US" dirty="0" smtClean="0"/>
              <a:t>関係</a:t>
            </a:r>
            <a:endParaRPr kumimoji="1" lang="ja-JP" altLang="en-US" dirty="0"/>
          </a:p>
        </p:txBody>
      </p:sp>
      <p:sp>
        <p:nvSpPr>
          <p:cNvPr id="5" name="円/楕円 4"/>
          <p:cNvSpPr/>
          <p:nvPr/>
        </p:nvSpPr>
        <p:spPr>
          <a:xfrm>
            <a:off x="3814824" y="3629345"/>
            <a:ext cx="3106738" cy="544706"/>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938867" y="3870340"/>
            <a:ext cx="2751074" cy="369332"/>
          </a:xfrm>
          <a:prstGeom prst="rect">
            <a:avLst/>
          </a:prstGeom>
          <a:noFill/>
        </p:spPr>
        <p:txBody>
          <a:bodyPr wrap="none" rtlCol="0">
            <a:spAutoFit/>
          </a:bodyPr>
          <a:lstStyle/>
          <a:p>
            <a:r>
              <a:rPr kumimoji="1" lang="ja-JP" altLang="en-US" dirty="0" smtClean="0"/>
              <a:t>ツール起動の場面は</a:t>
            </a:r>
            <a:r>
              <a:rPr kumimoji="1" lang="en-US" altLang="ja-JP" dirty="0" smtClean="0"/>
              <a:t>2</a:t>
            </a:r>
            <a:r>
              <a:rPr kumimoji="1" lang="ja-JP" altLang="en-US" dirty="0" smtClean="0"/>
              <a:t>通り</a:t>
            </a:r>
            <a:endParaRPr kumimoji="1" lang="ja-JP" altLang="en-US" dirty="0"/>
          </a:p>
        </p:txBody>
      </p:sp>
      <p:sp>
        <p:nvSpPr>
          <p:cNvPr id="7" name="左中かっこ 6"/>
          <p:cNvSpPr/>
          <p:nvPr/>
        </p:nvSpPr>
        <p:spPr>
          <a:xfrm>
            <a:off x="3622438" y="3905572"/>
            <a:ext cx="155448" cy="29886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3813134" y="3717032"/>
            <a:ext cx="3201517" cy="369332"/>
          </a:xfrm>
          <a:prstGeom prst="rect">
            <a:avLst/>
          </a:prstGeom>
          <a:noFill/>
        </p:spPr>
        <p:txBody>
          <a:bodyPr wrap="none" rtlCol="0">
            <a:spAutoFit/>
          </a:bodyPr>
          <a:lstStyle/>
          <a:p>
            <a:r>
              <a:rPr kumimoji="1" lang="ja-JP" altLang="en-US" dirty="0" smtClean="0"/>
              <a:t>返り値の型を記述している場合</a:t>
            </a:r>
            <a:endParaRPr kumimoji="1" lang="ja-JP" altLang="en-US" dirty="0"/>
          </a:p>
        </p:txBody>
      </p:sp>
      <p:sp>
        <p:nvSpPr>
          <p:cNvPr id="25" name="テキスト ボックス 24"/>
          <p:cNvSpPr txBox="1"/>
          <p:nvPr/>
        </p:nvSpPr>
        <p:spPr>
          <a:xfrm>
            <a:off x="3813133" y="4005064"/>
            <a:ext cx="3429144" cy="369332"/>
          </a:xfrm>
          <a:prstGeom prst="rect">
            <a:avLst/>
          </a:prstGeom>
          <a:noFill/>
        </p:spPr>
        <p:txBody>
          <a:bodyPr wrap="none" rtlCol="0">
            <a:spAutoFit/>
          </a:bodyPr>
          <a:lstStyle/>
          <a:p>
            <a:r>
              <a:rPr kumimoji="1" lang="ja-JP" altLang="en-US" dirty="0" smtClean="0"/>
              <a:t>返り値の型を記述してい</a:t>
            </a:r>
            <a:r>
              <a:rPr lang="ja-JP" altLang="en-US" dirty="0"/>
              <a:t>ない</a:t>
            </a:r>
            <a:r>
              <a:rPr kumimoji="1" lang="ja-JP" altLang="en-US" dirty="0" smtClean="0"/>
              <a:t>場合</a:t>
            </a:r>
            <a:endParaRPr kumimoji="1" lang="ja-JP" altLang="en-US" dirty="0"/>
          </a:p>
        </p:txBody>
      </p:sp>
    </p:spTree>
    <p:extLst>
      <p:ext uri="{BB962C8B-B14F-4D97-AF65-F5344CB8AC3E}">
        <p14:creationId xmlns:p14="http://schemas.microsoft.com/office/powerpoint/2010/main" val="427857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19" grpId="0"/>
      <p:bldP spid="33" grpId="0"/>
      <p:bldP spid="43" grpId="0"/>
      <p:bldP spid="45" grpId="0"/>
      <p:bldP spid="47" grpId="0"/>
      <p:bldP spid="53" grpId="0"/>
      <p:bldP spid="5" grpId="0" animBg="1"/>
      <p:bldP spid="6" grpId="0"/>
      <p:bldP spid="7" grpId="0" animBg="1"/>
      <p:bldP spid="8"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提案手法</a:t>
            </a:r>
            <a:r>
              <a:rPr kumimoji="1" lang="ja-JP" altLang="en-US" dirty="0" smtClean="0"/>
              <a:t>の処理の流れ</a:t>
            </a:r>
            <a:endParaRPr kumimoji="1" lang="ja-JP" altLang="en-US" dirty="0"/>
          </a:p>
        </p:txBody>
      </p:sp>
      <p:graphicFrame>
        <p:nvGraphicFramePr>
          <p:cNvPr id="4" name="コンテンツ プレースホルダー 9"/>
          <p:cNvGraphicFramePr>
            <a:graphicFrameLocks/>
          </p:cNvGraphicFramePr>
          <p:nvPr>
            <p:extLst>
              <p:ext uri="{D42A27DB-BD31-4B8C-83A1-F6EECF244321}">
                <p14:modId xmlns:p14="http://schemas.microsoft.com/office/powerpoint/2010/main" val="3317379516"/>
              </p:ext>
            </p:extLst>
          </p:nvPr>
        </p:nvGraphicFramePr>
        <p:xfrm>
          <a:off x="323528" y="3140968"/>
          <a:ext cx="2520280" cy="1325512"/>
        </p:xfrm>
        <a:graphic>
          <a:graphicData uri="http://schemas.openxmlformats.org/drawingml/2006/table">
            <a:tbl>
              <a:tblPr firstRow="1" bandRow="1">
                <a:tableStyleId>{21E4AEA4-8DFA-4A89-87EB-49C32662AFE0}</a:tableStyleId>
              </a:tblPr>
              <a:tblGrid>
                <a:gridCol w="720080"/>
                <a:gridCol w="1080120"/>
                <a:gridCol w="720080"/>
              </a:tblGrid>
              <a:tr h="289850">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324000">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324000">
                <a:tc>
                  <a:txBody>
                    <a:bodyPr/>
                    <a:lstStyle/>
                    <a:p>
                      <a:pPr algn="l"/>
                      <a:r>
                        <a:rPr kumimoji="1" lang="en-US" altLang="ja-JP" sz="1600" dirty="0" smtClean="0"/>
                        <a:t>close</a:t>
                      </a:r>
                      <a:endParaRPr kumimoji="1" lang="ja-JP" altLang="en-US" sz="1600" dirty="0"/>
                    </a:p>
                  </a:txBody>
                  <a:tcPr marL="100259" marR="100259" marT="43769" marB="43769"/>
                </a:tc>
                <a:tc>
                  <a:txBody>
                    <a:bodyPr/>
                    <a:lstStyle/>
                    <a:p>
                      <a:pPr algn="l"/>
                      <a:r>
                        <a:rPr kumimoji="1" lang="en-US" altLang="ja-JP" sz="1600" dirty="0" smtClean="0"/>
                        <a:t>database</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r h="324000">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bl>
          </a:graphicData>
        </a:graphic>
      </p:graphicFrame>
      <p:sp>
        <p:nvSpPr>
          <p:cNvPr id="7" name="フローチャート : 書類 6"/>
          <p:cNvSpPr/>
          <p:nvPr/>
        </p:nvSpPr>
        <p:spPr>
          <a:xfrm>
            <a:off x="395536" y="1753071"/>
            <a:ext cx="1296144" cy="972108"/>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ja-JP" sz="1100" dirty="0" smtClean="0"/>
          </a:p>
          <a:p>
            <a:r>
              <a:rPr lang="en-US" altLang="ja-JP" sz="1100" dirty="0" smtClean="0"/>
              <a:t>public class Stock {</a:t>
            </a:r>
          </a:p>
          <a:p>
            <a:r>
              <a:rPr lang="en-US" altLang="ja-JP" sz="1100" dirty="0" smtClean="0"/>
              <a:t>  Product  p;</a:t>
            </a:r>
          </a:p>
          <a:p>
            <a:r>
              <a:rPr lang="en-US" altLang="ja-JP" sz="1100" dirty="0" smtClean="0"/>
              <a:t>  public void</a:t>
            </a:r>
          </a:p>
          <a:p>
            <a:r>
              <a:rPr lang="en-US" altLang="ja-JP" sz="1100" dirty="0"/>
              <a:t> </a:t>
            </a:r>
            <a:r>
              <a:rPr lang="en-US" altLang="ja-JP" sz="1100" dirty="0" smtClean="0"/>
              <a:t> …</a:t>
            </a:r>
            <a:endParaRPr kumimoji="1" lang="ja-JP" altLang="en-US" sz="1100" dirty="0"/>
          </a:p>
        </p:txBody>
      </p:sp>
      <p:sp>
        <p:nvSpPr>
          <p:cNvPr id="8" name="テキスト ボックス 7"/>
          <p:cNvSpPr txBox="1"/>
          <p:nvPr/>
        </p:nvSpPr>
        <p:spPr>
          <a:xfrm>
            <a:off x="3003171" y="1738594"/>
            <a:ext cx="184510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a:t>クラス名</a:t>
            </a:r>
            <a:r>
              <a:rPr lang="en-US" altLang="ja-JP" sz="1200" dirty="0" smtClean="0"/>
              <a:t>: Stock</a:t>
            </a:r>
          </a:p>
          <a:p>
            <a:r>
              <a:rPr lang="ja-JP" altLang="en-US" sz="1200" dirty="0" smtClean="0"/>
              <a:t>フィールド</a:t>
            </a:r>
            <a:r>
              <a:rPr lang="en-US" altLang="ja-JP" sz="1200" dirty="0" smtClean="0"/>
              <a:t>:</a:t>
            </a:r>
            <a:r>
              <a:rPr kumimoji="1" lang="en-US" altLang="ja-JP" sz="1200" dirty="0" smtClean="0"/>
              <a:t> </a:t>
            </a:r>
            <a:r>
              <a:rPr lang="en-US" altLang="ja-JP" sz="1200" dirty="0" smtClean="0"/>
              <a:t>Product</a:t>
            </a:r>
            <a:r>
              <a:rPr kumimoji="1" lang="en-US" altLang="ja-JP" sz="1200" dirty="0" smtClean="0"/>
              <a:t>, p</a:t>
            </a:r>
          </a:p>
          <a:p>
            <a:r>
              <a:rPr lang="ja-JP" altLang="en-US" sz="1200" dirty="0"/>
              <a:t>返り値の</a:t>
            </a:r>
            <a:r>
              <a:rPr lang="ja-JP" altLang="en-US" sz="1200" dirty="0" smtClean="0"/>
              <a:t>型</a:t>
            </a:r>
            <a:r>
              <a:rPr lang="en-US" altLang="ja-JP" sz="1200" dirty="0" smtClean="0"/>
              <a:t>: void</a:t>
            </a:r>
          </a:p>
          <a:p>
            <a:r>
              <a:rPr kumimoji="1" lang="en-US" altLang="ja-JP" sz="1200" dirty="0" smtClean="0"/>
              <a:t>…</a:t>
            </a:r>
            <a:endParaRPr kumimoji="1" lang="ja-JP" altLang="en-US" sz="1200" dirty="0"/>
          </a:p>
        </p:txBody>
      </p:sp>
      <p:sp>
        <p:nvSpPr>
          <p:cNvPr id="9" name="テキスト ボックス 8"/>
          <p:cNvSpPr txBox="1"/>
          <p:nvPr/>
        </p:nvSpPr>
        <p:spPr>
          <a:xfrm>
            <a:off x="479639" y="4538488"/>
            <a:ext cx="2178802" cy="307777"/>
          </a:xfrm>
          <a:prstGeom prst="rect">
            <a:avLst/>
          </a:prstGeom>
          <a:noFill/>
        </p:spPr>
        <p:txBody>
          <a:bodyPr wrap="none" rtlCol="0">
            <a:spAutoFit/>
          </a:bodyPr>
          <a:lstStyle/>
          <a:p>
            <a:r>
              <a:rPr kumimoji="1" lang="ja-JP" altLang="en-US" sz="1400" b="1" i="1" dirty="0" smtClean="0"/>
              <a:t>動詞</a:t>
            </a:r>
            <a:r>
              <a:rPr lang="en-US" altLang="ja-JP" sz="1400" b="1" i="1" dirty="0"/>
              <a:t> </a:t>
            </a:r>
            <a:r>
              <a:rPr lang="en-US" altLang="ja-JP" sz="1400" b="1" i="1" dirty="0" smtClean="0"/>
              <a:t>– </a:t>
            </a:r>
            <a:r>
              <a:rPr lang="ja-JP" altLang="en-US" sz="1400" b="1" i="1" dirty="0" smtClean="0"/>
              <a:t>目的語関係の辞書</a:t>
            </a:r>
            <a:endParaRPr kumimoji="1" lang="ja-JP" altLang="en-US" sz="1400" b="1" i="1" dirty="0"/>
          </a:p>
        </p:txBody>
      </p:sp>
      <p:sp>
        <p:nvSpPr>
          <p:cNvPr id="10" name="テキスト ボックス 9"/>
          <p:cNvSpPr txBox="1"/>
          <p:nvPr/>
        </p:nvSpPr>
        <p:spPr>
          <a:xfrm>
            <a:off x="107504" y="2708920"/>
            <a:ext cx="1830950" cy="307777"/>
          </a:xfrm>
          <a:prstGeom prst="rect">
            <a:avLst/>
          </a:prstGeom>
          <a:noFill/>
        </p:spPr>
        <p:txBody>
          <a:bodyPr wrap="none" rtlCol="0">
            <a:spAutoFit/>
          </a:bodyPr>
          <a:lstStyle/>
          <a:p>
            <a:r>
              <a:rPr kumimoji="1" lang="ja-JP" altLang="en-US" sz="1400" b="1" i="1" dirty="0" smtClean="0"/>
              <a:t>記述中のソースコード</a:t>
            </a:r>
            <a:endParaRPr kumimoji="1" lang="ja-JP" altLang="en-US" sz="1400" b="1" i="1" dirty="0"/>
          </a:p>
        </p:txBody>
      </p:sp>
      <p:sp>
        <p:nvSpPr>
          <p:cNvPr id="11" name="テキスト ボックス 10"/>
          <p:cNvSpPr txBox="1"/>
          <p:nvPr/>
        </p:nvSpPr>
        <p:spPr>
          <a:xfrm>
            <a:off x="4848273" y="1734052"/>
            <a:ext cx="1471878" cy="523220"/>
          </a:xfrm>
          <a:prstGeom prst="rect">
            <a:avLst/>
          </a:prstGeom>
          <a:noFill/>
        </p:spPr>
        <p:txBody>
          <a:bodyPr wrap="none" rtlCol="0">
            <a:spAutoFit/>
          </a:bodyPr>
          <a:lstStyle/>
          <a:p>
            <a:r>
              <a:rPr kumimoji="1" lang="ja-JP" altLang="en-US" sz="1400" b="1" i="1" dirty="0" smtClean="0"/>
              <a:t>ソースコード中の</a:t>
            </a:r>
            <a:endParaRPr kumimoji="1" lang="en-US" altLang="ja-JP" sz="1400" b="1" i="1" dirty="0" smtClean="0"/>
          </a:p>
          <a:p>
            <a:r>
              <a:rPr lang="ja-JP" altLang="en-US" sz="1400" b="1" i="1" dirty="0"/>
              <a:t>目的語候補</a:t>
            </a:r>
            <a:endParaRPr kumimoji="1" lang="ja-JP" altLang="en-US" sz="1400" b="1" i="1" dirty="0"/>
          </a:p>
        </p:txBody>
      </p:sp>
      <p:sp>
        <p:nvSpPr>
          <p:cNvPr id="16" name="テキスト ボックス 15"/>
          <p:cNvSpPr txBox="1"/>
          <p:nvPr/>
        </p:nvSpPr>
        <p:spPr>
          <a:xfrm>
            <a:off x="4357861" y="5778989"/>
            <a:ext cx="1042887" cy="584775"/>
          </a:xfrm>
          <a:prstGeom prst="rect">
            <a:avLst/>
          </a:prstGeom>
          <a:noFill/>
        </p:spPr>
        <p:txBody>
          <a:bodyPr wrap="square" rtlCol="0">
            <a:spAutoFit/>
          </a:bodyPr>
          <a:lstStyle/>
          <a:p>
            <a:r>
              <a:rPr kumimoji="1" lang="en-US" altLang="ja-JP" sz="1600" b="1" dirty="0" smtClean="0">
                <a:solidFill>
                  <a:srgbClr val="FF0000"/>
                </a:solidFill>
              </a:rPr>
              <a:t>Step4:</a:t>
            </a:r>
          </a:p>
          <a:p>
            <a:r>
              <a:rPr kumimoji="1" lang="ja-JP" altLang="en-US" sz="1600" b="1" dirty="0" smtClean="0">
                <a:solidFill>
                  <a:srgbClr val="FF0000"/>
                </a:solidFill>
              </a:rPr>
              <a:t>並び替え</a:t>
            </a:r>
            <a:endParaRPr kumimoji="1" lang="ja-JP" altLang="en-US" sz="1600" b="1" dirty="0">
              <a:solidFill>
                <a:srgbClr val="FF0000"/>
              </a:solidFill>
            </a:endParaRPr>
          </a:p>
        </p:txBody>
      </p:sp>
      <p:sp>
        <p:nvSpPr>
          <p:cNvPr id="18" name="テキスト ボックス 17"/>
          <p:cNvSpPr txBox="1"/>
          <p:nvPr/>
        </p:nvSpPr>
        <p:spPr>
          <a:xfrm>
            <a:off x="4521174" y="4509120"/>
            <a:ext cx="1418978" cy="584775"/>
          </a:xfrm>
          <a:prstGeom prst="rect">
            <a:avLst/>
          </a:prstGeom>
          <a:noFill/>
        </p:spPr>
        <p:txBody>
          <a:bodyPr wrap="none" rtlCol="0">
            <a:spAutoFit/>
          </a:bodyPr>
          <a:lstStyle/>
          <a:p>
            <a:r>
              <a:rPr kumimoji="1" lang="en-US" altLang="ja-JP" sz="1600" b="1" dirty="0" smtClean="0">
                <a:solidFill>
                  <a:srgbClr val="FF0000"/>
                </a:solidFill>
              </a:rPr>
              <a:t>Step3: </a:t>
            </a:r>
          </a:p>
          <a:p>
            <a:r>
              <a:rPr kumimoji="1" lang="ja-JP" altLang="en-US" sz="1600" b="1" dirty="0" smtClean="0">
                <a:solidFill>
                  <a:srgbClr val="FF0000"/>
                </a:solidFill>
              </a:rPr>
              <a:t>メソッド名生成</a:t>
            </a:r>
            <a:endParaRPr kumimoji="1" lang="ja-JP" altLang="en-US" sz="1600" b="1" dirty="0">
              <a:solidFill>
                <a:srgbClr val="FF0000"/>
              </a:solidFill>
            </a:endParaRPr>
          </a:p>
        </p:txBody>
      </p:sp>
      <p:sp>
        <p:nvSpPr>
          <p:cNvPr id="19" name="上矢印 18"/>
          <p:cNvSpPr/>
          <p:nvPr/>
        </p:nvSpPr>
        <p:spPr>
          <a:xfrm rot="13636184">
            <a:off x="4105111" y="4174957"/>
            <a:ext cx="340366" cy="12427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3938951" y="5445224"/>
            <a:ext cx="1880709" cy="434340"/>
          </a:xfrm>
          <a:prstGeom prst="rightArrow">
            <a:avLst>
              <a:gd name="adj1" fmla="val 3981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39669" y="1574562"/>
            <a:ext cx="1215435" cy="830997"/>
          </a:xfrm>
          <a:prstGeom prst="rect">
            <a:avLst/>
          </a:prstGeom>
          <a:noFill/>
        </p:spPr>
        <p:txBody>
          <a:bodyPr wrap="square" rtlCol="0">
            <a:spAutoFit/>
          </a:bodyPr>
          <a:lstStyle/>
          <a:p>
            <a:r>
              <a:rPr kumimoji="1" lang="en-US" altLang="ja-JP" sz="1600" b="1" dirty="0" smtClean="0">
                <a:solidFill>
                  <a:srgbClr val="FF0000"/>
                </a:solidFill>
              </a:rPr>
              <a:t>Step1:</a:t>
            </a:r>
          </a:p>
          <a:p>
            <a:r>
              <a:rPr kumimoji="1" lang="ja-JP" altLang="en-US" sz="1600" b="1" dirty="0" smtClean="0">
                <a:solidFill>
                  <a:srgbClr val="FF0000"/>
                </a:solidFill>
              </a:rPr>
              <a:t>目的語の</a:t>
            </a:r>
            <a:endParaRPr kumimoji="1" lang="en-US" altLang="ja-JP" sz="1600" b="1" dirty="0" smtClean="0">
              <a:solidFill>
                <a:srgbClr val="FF0000"/>
              </a:solidFill>
            </a:endParaRPr>
          </a:p>
          <a:p>
            <a:r>
              <a:rPr kumimoji="1" lang="ja-JP" altLang="en-US" sz="1600" b="1" dirty="0" smtClean="0">
                <a:solidFill>
                  <a:srgbClr val="FF0000"/>
                </a:solidFill>
              </a:rPr>
              <a:t>候補を抽出</a:t>
            </a:r>
            <a:endParaRPr kumimoji="1" lang="ja-JP" altLang="en-US" sz="1600" b="1" dirty="0">
              <a:solidFill>
                <a:srgbClr val="FF0000"/>
              </a:solidFill>
            </a:endParaRPr>
          </a:p>
        </p:txBody>
      </p:sp>
      <p:sp>
        <p:nvSpPr>
          <p:cNvPr id="23" name="テキスト ボックス 22"/>
          <p:cNvSpPr txBox="1"/>
          <p:nvPr/>
        </p:nvSpPr>
        <p:spPr>
          <a:xfrm>
            <a:off x="2931906" y="2937294"/>
            <a:ext cx="1011815" cy="584775"/>
          </a:xfrm>
          <a:prstGeom prst="rect">
            <a:avLst/>
          </a:prstGeom>
          <a:noFill/>
        </p:spPr>
        <p:txBody>
          <a:bodyPr wrap="none" rtlCol="0">
            <a:spAutoFit/>
          </a:bodyPr>
          <a:lstStyle/>
          <a:p>
            <a:r>
              <a:rPr kumimoji="1" lang="en-US" altLang="ja-JP" sz="1600" b="1" dirty="0" smtClean="0">
                <a:solidFill>
                  <a:srgbClr val="FF0000"/>
                </a:solidFill>
              </a:rPr>
              <a:t>Step2: </a:t>
            </a:r>
          </a:p>
          <a:p>
            <a:r>
              <a:rPr lang="ja-JP" altLang="en-US" sz="1600" b="1" dirty="0" smtClean="0">
                <a:solidFill>
                  <a:srgbClr val="FF0000"/>
                </a:solidFill>
              </a:rPr>
              <a:t>辞書検索</a:t>
            </a:r>
            <a:endParaRPr kumimoji="1" lang="ja-JP" altLang="en-US" sz="1600" b="1" dirty="0">
              <a:solidFill>
                <a:srgbClr val="FF0000"/>
              </a:solidFill>
            </a:endParaRPr>
          </a:p>
        </p:txBody>
      </p:sp>
      <p:sp>
        <p:nvSpPr>
          <p:cNvPr id="3" name="スライド番号プレースホルダー 2"/>
          <p:cNvSpPr>
            <a:spLocks noGrp="1"/>
          </p:cNvSpPr>
          <p:nvPr>
            <p:ph type="sldNum" sz="quarter" idx="12"/>
          </p:nvPr>
        </p:nvSpPr>
        <p:spPr>
          <a:xfrm>
            <a:off x="7597526" y="6308427"/>
            <a:ext cx="1150938" cy="288925"/>
          </a:xfrm>
        </p:spPr>
        <p:txBody>
          <a:bodyPr/>
          <a:lstStyle/>
          <a:p>
            <a:fld id="{D8657F4F-EEBE-40D0-AA0E-86B01611ED6E}" type="slidenum">
              <a:rPr kumimoji="1" lang="ja-JP" altLang="en-US" smtClean="0"/>
              <a:t>7</a:t>
            </a:fld>
            <a:endParaRPr kumimoji="1" lang="ja-JP" altLang="en-US"/>
          </a:p>
        </p:txBody>
      </p:sp>
      <p:sp>
        <p:nvSpPr>
          <p:cNvPr id="27" name="テキスト ボックス 26"/>
          <p:cNvSpPr txBox="1"/>
          <p:nvPr/>
        </p:nvSpPr>
        <p:spPr>
          <a:xfrm>
            <a:off x="1578823" y="6074132"/>
            <a:ext cx="1825158" cy="523220"/>
          </a:xfrm>
          <a:prstGeom prst="rect">
            <a:avLst/>
          </a:prstGeom>
          <a:noFill/>
        </p:spPr>
        <p:txBody>
          <a:bodyPr wrap="square" rtlCol="0">
            <a:spAutoFit/>
          </a:bodyPr>
          <a:lstStyle/>
          <a:p>
            <a:pPr algn="ctr"/>
            <a:r>
              <a:rPr kumimoji="1" lang="ja-JP" altLang="en-US" sz="1400" b="1" i="1" dirty="0" smtClean="0"/>
              <a:t>生成されたメソッド名の集合</a:t>
            </a:r>
            <a:endParaRPr kumimoji="1" lang="ja-JP" altLang="en-US" sz="1400" b="1" i="1" dirty="0"/>
          </a:p>
        </p:txBody>
      </p:sp>
      <p:sp>
        <p:nvSpPr>
          <p:cNvPr id="28" name="雲 27"/>
          <p:cNvSpPr/>
          <p:nvPr/>
        </p:nvSpPr>
        <p:spPr>
          <a:xfrm>
            <a:off x="755576" y="5157192"/>
            <a:ext cx="2767380" cy="936104"/>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p>
          <a:p>
            <a:pPr algn="ctr"/>
            <a:endParaRPr kumimoji="1" lang="ja-JP" altLang="en-US" sz="1400" dirty="0"/>
          </a:p>
        </p:txBody>
      </p:sp>
      <p:sp>
        <p:nvSpPr>
          <p:cNvPr id="29" name="テキスト ボックス 28"/>
          <p:cNvSpPr txBox="1"/>
          <p:nvPr/>
        </p:nvSpPr>
        <p:spPr>
          <a:xfrm>
            <a:off x="1440097" y="5251023"/>
            <a:ext cx="1835759" cy="307777"/>
          </a:xfrm>
          <a:prstGeom prst="rect">
            <a:avLst/>
          </a:prstGeom>
          <a:noFill/>
        </p:spPr>
        <p:txBody>
          <a:bodyPr wrap="none" rtlCol="0">
            <a:spAutoFit/>
          </a:bodyPr>
          <a:lstStyle/>
          <a:p>
            <a:r>
              <a:rPr lang="en-US" altLang="ja-JP" sz="1400" dirty="0" err="1" smtClean="0"/>
              <a:t>addProduct</a:t>
            </a:r>
            <a:r>
              <a:rPr lang="en-US" altLang="ja-JP" sz="1400" dirty="0" smtClean="0"/>
              <a:t>(Product)</a:t>
            </a:r>
            <a:endParaRPr lang="en-US" altLang="ja-JP" sz="1400" dirty="0"/>
          </a:p>
        </p:txBody>
      </p:sp>
      <p:sp>
        <p:nvSpPr>
          <p:cNvPr id="30" name="テキスト ボックス 29"/>
          <p:cNvSpPr txBox="1"/>
          <p:nvPr/>
        </p:nvSpPr>
        <p:spPr>
          <a:xfrm>
            <a:off x="1115616" y="5517232"/>
            <a:ext cx="1407758" cy="307777"/>
          </a:xfrm>
          <a:prstGeom prst="rect">
            <a:avLst/>
          </a:prstGeom>
          <a:noFill/>
        </p:spPr>
        <p:txBody>
          <a:bodyPr wrap="none" rtlCol="0">
            <a:spAutoFit/>
          </a:bodyPr>
          <a:lstStyle/>
          <a:p>
            <a:r>
              <a:rPr lang="en-US" altLang="ja-JP" sz="1400" dirty="0" err="1"/>
              <a:t>deleteProduct</a:t>
            </a:r>
            <a:r>
              <a:rPr lang="en-US" altLang="ja-JP" sz="1400" dirty="0" smtClean="0"/>
              <a:t>()</a:t>
            </a:r>
            <a:endParaRPr lang="ja-JP" altLang="en-US" sz="1400" dirty="0"/>
          </a:p>
        </p:txBody>
      </p:sp>
      <p:sp>
        <p:nvSpPr>
          <p:cNvPr id="31" name="テキスト ボックス 30"/>
          <p:cNvSpPr txBox="1"/>
          <p:nvPr/>
        </p:nvSpPr>
        <p:spPr>
          <a:xfrm>
            <a:off x="2175875" y="5733256"/>
            <a:ext cx="364202" cy="307777"/>
          </a:xfrm>
          <a:prstGeom prst="rect">
            <a:avLst/>
          </a:prstGeom>
          <a:noFill/>
        </p:spPr>
        <p:txBody>
          <a:bodyPr wrap="none" rtlCol="0">
            <a:spAutoFit/>
          </a:bodyPr>
          <a:lstStyle/>
          <a:p>
            <a:r>
              <a:rPr kumimoji="1" lang="en-US" altLang="ja-JP" sz="1400" dirty="0" smtClean="0"/>
              <a:t>…</a:t>
            </a:r>
            <a:endParaRPr kumimoji="1" lang="ja-JP" altLang="en-US" sz="1400" dirty="0"/>
          </a:p>
        </p:txBody>
      </p:sp>
      <p:sp>
        <p:nvSpPr>
          <p:cNvPr id="32" name="下矢印 31"/>
          <p:cNvSpPr/>
          <p:nvPr/>
        </p:nvSpPr>
        <p:spPr>
          <a:xfrm rot="16200000">
            <a:off x="2173548" y="2052447"/>
            <a:ext cx="358583" cy="103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ext uri="{D42A27DB-BD31-4B8C-83A1-F6EECF244321}">
                <p14:modId xmlns:p14="http://schemas.microsoft.com/office/powerpoint/2010/main" val="3717978165"/>
              </p:ext>
            </p:extLst>
          </p:nvPr>
        </p:nvGraphicFramePr>
        <p:xfrm>
          <a:off x="6278783" y="4641931"/>
          <a:ext cx="1829899" cy="1524000"/>
        </p:xfrm>
        <a:graphic>
          <a:graphicData uri="http://schemas.openxmlformats.org/drawingml/2006/table">
            <a:tbl>
              <a:tblPr firstRow="1" bandRow="1">
                <a:tableStyleId>{616DA210-FB5B-4158-B5E0-FEB733F419BA}</a:tableStyleId>
              </a:tblPr>
              <a:tblGrid>
                <a:gridCol w="1829899"/>
              </a:tblGrid>
              <a:tr h="220049">
                <a:tc>
                  <a:txBody>
                    <a:bodyPr/>
                    <a:lstStyle/>
                    <a:p>
                      <a:pPr algn="ctr"/>
                      <a:r>
                        <a:rPr kumimoji="1" lang="ja-JP" altLang="en-US" sz="1400" dirty="0" smtClean="0"/>
                        <a:t>メソッド名候補リスト</a:t>
                      </a:r>
                      <a:endParaRPr kumimoji="1" lang="ja-JP" altLang="en-US" sz="1400" dirty="0"/>
                    </a:p>
                  </a:txBody>
                  <a:tcPr/>
                </a:tc>
              </a:tr>
              <a:tr h="220049">
                <a:tc>
                  <a:txBody>
                    <a:bodyPr/>
                    <a:lstStyle/>
                    <a:p>
                      <a:pPr algn="ctr"/>
                      <a:r>
                        <a:rPr kumimoji="1" lang="en-US" altLang="ja-JP" sz="1400" dirty="0" err="1" smtClean="0"/>
                        <a:t>deleteProduct</a:t>
                      </a:r>
                      <a:r>
                        <a:rPr kumimoji="1" lang="en-US" altLang="ja-JP" sz="1400" dirty="0" smtClean="0"/>
                        <a:t>()</a:t>
                      </a:r>
                      <a:endParaRPr kumimoji="1" lang="ja-JP" altLang="en-US" sz="1400" dirty="0"/>
                    </a:p>
                  </a:txBody>
                  <a:tcPr/>
                </a:tc>
              </a:tr>
              <a:tr h="220049">
                <a:tc>
                  <a:txBody>
                    <a:bodyPr/>
                    <a:lstStyle/>
                    <a:p>
                      <a:pPr algn="ctr"/>
                      <a:r>
                        <a:rPr kumimoji="1" lang="en-US" altLang="ja-JP" sz="1400" dirty="0" smtClean="0"/>
                        <a:t>…</a:t>
                      </a:r>
                      <a:endParaRPr kumimoji="1" lang="ja-JP" altLang="en-US" sz="1400" dirty="0"/>
                    </a:p>
                  </a:txBody>
                  <a:tcPr/>
                </a:tc>
              </a:tr>
              <a:tr h="220049">
                <a:tc>
                  <a:txBody>
                    <a:bodyPr/>
                    <a:lstStyle/>
                    <a:p>
                      <a:pPr algn="ctr"/>
                      <a:r>
                        <a:rPr kumimoji="1" lang="en-US" altLang="ja-JP" sz="1400" dirty="0" err="1" smtClean="0"/>
                        <a:t>addProduct</a:t>
                      </a:r>
                      <a:r>
                        <a:rPr kumimoji="1" lang="en-US" altLang="ja-JP" sz="1400" dirty="0" smtClean="0"/>
                        <a:t>(Product)</a:t>
                      </a:r>
                      <a:endParaRPr kumimoji="1" lang="ja-JP" altLang="en-US" sz="1400" dirty="0"/>
                    </a:p>
                  </a:txBody>
                  <a:tcPr/>
                </a:tc>
              </a:tr>
              <a:tr h="220049">
                <a:tc>
                  <a:txBody>
                    <a:bodyPr/>
                    <a:lstStyle/>
                    <a:p>
                      <a:pPr algn="ctr"/>
                      <a:r>
                        <a:rPr kumimoji="1" lang="en-US" altLang="ja-JP" sz="1400" dirty="0" smtClean="0"/>
                        <a:t>…</a:t>
                      </a:r>
                      <a:endParaRPr kumimoji="1" lang="ja-JP" altLang="en-US" sz="1400" dirty="0"/>
                    </a:p>
                  </a:txBody>
                  <a:tcPr/>
                </a:tc>
              </a:tr>
            </a:tbl>
          </a:graphicData>
        </a:graphic>
      </p:graphicFrame>
      <p:graphicFrame>
        <p:nvGraphicFramePr>
          <p:cNvPr id="24" name="コンテンツ プレースホルダー 9"/>
          <p:cNvGraphicFramePr>
            <a:graphicFrameLocks/>
          </p:cNvGraphicFramePr>
          <p:nvPr>
            <p:extLst>
              <p:ext uri="{D42A27DB-BD31-4B8C-83A1-F6EECF244321}">
                <p14:modId xmlns:p14="http://schemas.microsoft.com/office/powerpoint/2010/main" val="2556305250"/>
              </p:ext>
            </p:extLst>
          </p:nvPr>
        </p:nvGraphicFramePr>
        <p:xfrm>
          <a:off x="4847200" y="2873443"/>
          <a:ext cx="4079443" cy="1253504"/>
        </p:xfrm>
        <a:graphic>
          <a:graphicData uri="http://schemas.openxmlformats.org/drawingml/2006/table">
            <a:tbl>
              <a:tblPr firstRow="1" bandRow="1">
                <a:tableStyleId>{073A0DAA-6AF3-43AB-8588-CEC1D06C72B9}</a:tableStyleId>
              </a:tblPr>
              <a:tblGrid>
                <a:gridCol w="691666"/>
                <a:gridCol w="801973"/>
                <a:gridCol w="637082"/>
                <a:gridCol w="1026827"/>
                <a:gridCol w="921895"/>
              </a:tblGrid>
              <a:tr h="313376">
                <a:tc>
                  <a:txBody>
                    <a:bodyPr/>
                    <a:lstStyle/>
                    <a:p>
                      <a:pPr algn="l"/>
                      <a:r>
                        <a:rPr kumimoji="1" lang="en-US" altLang="ja-JP" sz="1400" b="1" dirty="0" smtClean="0"/>
                        <a:t>V</a:t>
                      </a:r>
                      <a:endParaRPr kumimoji="1" lang="ja-JP" altLang="en-US" sz="1400" b="0" dirty="0"/>
                    </a:p>
                  </a:txBody>
                  <a:tcPr marL="100259" marR="100259" marT="43769" marB="43769"/>
                </a:tc>
                <a:tc>
                  <a:txBody>
                    <a:bodyPr/>
                    <a:lstStyle/>
                    <a:p>
                      <a:pPr algn="l"/>
                      <a:r>
                        <a:rPr kumimoji="1" lang="en-US" altLang="ja-JP" sz="1400" dirty="0" smtClean="0"/>
                        <a:t>DO</a:t>
                      </a:r>
                      <a:endParaRPr kumimoji="1" lang="ja-JP" altLang="en-US" sz="1400" b="0" dirty="0"/>
                    </a:p>
                  </a:txBody>
                  <a:tcPr marL="100259" marR="100259" marT="43769" marB="43769"/>
                </a:tc>
                <a:tc>
                  <a:txBody>
                    <a:bodyPr/>
                    <a:lstStyle/>
                    <a:p>
                      <a:pPr algn="l"/>
                      <a:r>
                        <a:rPr kumimoji="1" lang="en-US" altLang="ja-JP" sz="1400" dirty="0" smtClean="0"/>
                        <a:t>IO</a:t>
                      </a:r>
                      <a:endParaRPr kumimoji="1" lang="ja-JP" altLang="en-US" sz="1400" b="0" dirty="0"/>
                    </a:p>
                  </a:txBody>
                  <a:tcPr marL="100259" marR="100259" marT="43769" marB="43769"/>
                </a:tc>
                <a:tc>
                  <a:txBody>
                    <a:bodyPr/>
                    <a:lstStyle/>
                    <a:p>
                      <a:pPr algn="l"/>
                      <a:r>
                        <a:rPr kumimoji="1" lang="en-US" altLang="ja-JP" sz="1400" dirty="0" smtClean="0"/>
                        <a:t>DO</a:t>
                      </a:r>
                      <a:r>
                        <a:rPr kumimoji="1" lang="ja-JP" altLang="en-US" sz="1400" dirty="0" smtClean="0"/>
                        <a:t>の出自</a:t>
                      </a:r>
                      <a:endParaRPr kumimoji="1" lang="ja-JP" altLang="en-US" sz="1400" b="0" dirty="0"/>
                    </a:p>
                  </a:txBody>
                  <a:tcPr marL="100259" marR="100259" marT="43769" marB="43769"/>
                </a:tc>
                <a:tc>
                  <a:txBody>
                    <a:bodyPr/>
                    <a:lstStyle/>
                    <a:p>
                      <a:pPr algn="l"/>
                      <a:r>
                        <a:rPr kumimoji="1" lang="en-US" altLang="ja-JP" sz="1400" dirty="0" smtClean="0"/>
                        <a:t>IO</a:t>
                      </a:r>
                      <a:r>
                        <a:rPr kumimoji="1" lang="ja-JP" altLang="en-US" sz="1400" dirty="0" smtClean="0"/>
                        <a:t>の出自</a:t>
                      </a:r>
                      <a:endParaRPr kumimoji="1" lang="ja-JP" altLang="en-US" sz="1400" b="0" dirty="0"/>
                    </a:p>
                  </a:txBody>
                  <a:tcPr marL="100259" marR="100259" marT="43769" marB="43769"/>
                </a:tc>
              </a:tr>
              <a:tr h="313376">
                <a:tc>
                  <a:txBody>
                    <a:bodyPr/>
                    <a:lstStyle/>
                    <a:p>
                      <a:pPr algn="l"/>
                      <a:r>
                        <a:rPr kumimoji="1" lang="en-US" altLang="ja-JP" sz="1400" dirty="0" smtClean="0"/>
                        <a:t>add</a:t>
                      </a:r>
                      <a:endParaRPr kumimoji="1" lang="ja-JP" altLang="en-US" sz="1400" b="0" dirty="0"/>
                    </a:p>
                  </a:txBody>
                  <a:tcPr marL="100259" marR="100259" marT="43769" marB="43769"/>
                </a:tc>
                <a:tc>
                  <a:txBody>
                    <a:bodyPr/>
                    <a:lstStyle/>
                    <a:p>
                      <a:pPr algn="l"/>
                      <a:r>
                        <a:rPr kumimoji="1" lang="en-US" altLang="ja-JP" sz="1400" dirty="0" smtClean="0"/>
                        <a:t>product</a:t>
                      </a:r>
                      <a:endParaRPr kumimoji="1" lang="ja-JP" altLang="en-US" sz="1400" b="0" dirty="0"/>
                    </a:p>
                  </a:txBody>
                  <a:tcPr marL="100259" marR="100259" marT="43769" marB="43769"/>
                </a:tc>
                <a:tc>
                  <a:txBody>
                    <a:bodyPr/>
                    <a:lstStyle/>
                    <a:p>
                      <a:pPr algn="l"/>
                      <a:r>
                        <a:rPr kumimoji="1" lang="en-US" altLang="ja-JP" sz="1400" dirty="0" smtClean="0"/>
                        <a:t>stock</a:t>
                      </a:r>
                      <a:endParaRPr kumimoji="1" lang="ja-JP" altLang="en-US" sz="1400" b="0" dirty="0"/>
                    </a:p>
                  </a:txBody>
                  <a:tcPr marL="100259" marR="100259" marT="43769" marB="43769"/>
                </a:tc>
                <a:tc>
                  <a:txBody>
                    <a:bodyPr/>
                    <a:lstStyle/>
                    <a:p>
                      <a:pPr algn="l"/>
                      <a:r>
                        <a:rPr kumimoji="1" lang="ja-JP" altLang="en-US" sz="1400" b="0" dirty="0" smtClean="0"/>
                        <a:t>フィールド</a:t>
                      </a:r>
                      <a:endParaRPr kumimoji="1" lang="ja-JP" altLang="en-US" sz="1400" b="0" dirty="0"/>
                    </a:p>
                  </a:txBody>
                  <a:tcPr marL="100259" marR="100259" marT="43769" marB="43769"/>
                </a:tc>
                <a:tc>
                  <a:txBody>
                    <a:bodyPr/>
                    <a:lstStyle/>
                    <a:p>
                      <a:pPr algn="l"/>
                      <a:r>
                        <a:rPr kumimoji="1" lang="ja-JP" altLang="en-US" sz="1400" b="0" dirty="0" smtClean="0"/>
                        <a:t>クラス</a:t>
                      </a:r>
                      <a:endParaRPr kumimoji="1" lang="ja-JP" altLang="en-US" sz="1400" b="0" dirty="0"/>
                    </a:p>
                  </a:txBody>
                  <a:tcPr marL="100259" marR="100259" marT="43769" marB="43769"/>
                </a:tc>
              </a:tr>
              <a:tr h="313376">
                <a:tc>
                  <a:txBody>
                    <a:bodyPr/>
                    <a:lstStyle/>
                    <a:p>
                      <a:pPr algn="l"/>
                      <a:r>
                        <a:rPr kumimoji="1" lang="en-US" altLang="ja-JP" sz="1400" dirty="0" smtClean="0"/>
                        <a:t>delete</a:t>
                      </a:r>
                      <a:endParaRPr kumimoji="1" lang="ja-JP" altLang="en-US" sz="1400" b="0" dirty="0"/>
                    </a:p>
                  </a:txBody>
                  <a:tcPr marL="100259" marR="100259" marT="43769" marB="43769"/>
                </a:tc>
                <a:tc>
                  <a:txBody>
                    <a:bodyPr/>
                    <a:lstStyle/>
                    <a:p>
                      <a:pPr algn="l"/>
                      <a:r>
                        <a:rPr kumimoji="1" lang="en-US" altLang="ja-JP" sz="1400" dirty="0" smtClean="0"/>
                        <a:t>product</a:t>
                      </a:r>
                      <a:endParaRPr kumimoji="1" lang="ja-JP" altLang="en-US" sz="1400" b="0" dirty="0"/>
                    </a:p>
                  </a:txBody>
                  <a:tcPr marL="100259" marR="100259" marT="43769" marB="43769"/>
                </a:tc>
                <a:tc>
                  <a:txBody>
                    <a:bodyPr/>
                    <a:lstStyle/>
                    <a:p>
                      <a:pPr algn="l"/>
                      <a:r>
                        <a:rPr kumimoji="1" lang="en-US" altLang="ja-JP" sz="1400" dirty="0" smtClean="0"/>
                        <a:t>stock</a:t>
                      </a:r>
                      <a:endParaRPr kumimoji="1" lang="ja-JP" altLang="en-US" sz="1400" b="0" dirty="0"/>
                    </a:p>
                  </a:txBody>
                  <a:tcPr marL="100259" marR="100259" marT="43769" marB="43769"/>
                </a:tc>
                <a:tc>
                  <a:txBody>
                    <a:bodyPr/>
                    <a:lstStyle/>
                    <a:p>
                      <a:pPr algn="l"/>
                      <a:r>
                        <a:rPr kumimoji="1" lang="ja-JP" altLang="en-US" sz="1400" b="0" dirty="0" smtClean="0"/>
                        <a:t>フィールド</a:t>
                      </a:r>
                      <a:endParaRPr kumimoji="1" lang="ja-JP" altLang="en-US" sz="1400" b="0" dirty="0"/>
                    </a:p>
                  </a:txBody>
                  <a:tcPr marL="100259" marR="100259" marT="43769" marB="43769"/>
                </a:tc>
                <a:tc>
                  <a:txBody>
                    <a:bodyPr/>
                    <a:lstStyle/>
                    <a:p>
                      <a:pPr algn="l"/>
                      <a:r>
                        <a:rPr kumimoji="1" lang="ja-JP" altLang="en-US" sz="1400" b="0" dirty="0" smtClean="0"/>
                        <a:t>クラス</a:t>
                      </a:r>
                      <a:endParaRPr kumimoji="1" lang="ja-JP" altLang="en-US" sz="1400" b="0" dirty="0"/>
                    </a:p>
                  </a:txBody>
                  <a:tcPr marL="100259" marR="100259" marT="43769" marB="43769"/>
                </a:tc>
              </a:tr>
              <a:tr h="313376">
                <a:tc>
                  <a:txBody>
                    <a:bodyPr/>
                    <a:lstStyle/>
                    <a:p>
                      <a:pPr algn="l"/>
                      <a:r>
                        <a:rPr kumimoji="1" lang="en-US" altLang="ja-JP" sz="1400" dirty="0" smtClean="0"/>
                        <a:t>…</a:t>
                      </a:r>
                      <a:endParaRPr kumimoji="1" lang="ja-JP" altLang="en-US" sz="1400" b="0" dirty="0"/>
                    </a:p>
                  </a:txBody>
                  <a:tcPr marL="100259" marR="100259" marT="43769" marB="43769"/>
                </a:tc>
                <a:tc>
                  <a:txBody>
                    <a:bodyPr/>
                    <a:lstStyle/>
                    <a:p>
                      <a:pPr algn="l"/>
                      <a:r>
                        <a:rPr kumimoji="1" lang="en-US" altLang="ja-JP" sz="1400" dirty="0" smtClean="0"/>
                        <a:t>…</a:t>
                      </a:r>
                      <a:endParaRPr kumimoji="1" lang="ja-JP" altLang="en-US" sz="1400" b="0" dirty="0"/>
                    </a:p>
                  </a:txBody>
                  <a:tcPr marL="100259" marR="100259" marT="43769" marB="43769"/>
                </a:tc>
                <a:tc>
                  <a:txBody>
                    <a:bodyPr/>
                    <a:lstStyle/>
                    <a:p>
                      <a:pPr algn="l"/>
                      <a:r>
                        <a:rPr kumimoji="1" lang="en-US" altLang="ja-JP" sz="1400" dirty="0" smtClean="0"/>
                        <a:t>…</a:t>
                      </a:r>
                      <a:endParaRPr kumimoji="1" lang="ja-JP" altLang="en-US" sz="1400" b="0" dirty="0"/>
                    </a:p>
                  </a:txBody>
                  <a:tcPr marL="100259" marR="100259" marT="43769" marB="43769"/>
                </a:tc>
                <a:tc>
                  <a:txBody>
                    <a:bodyPr/>
                    <a:lstStyle/>
                    <a:p>
                      <a:pPr algn="l"/>
                      <a:r>
                        <a:rPr kumimoji="1" lang="en-US" altLang="ja-JP" sz="1400" dirty="0" smtClean="0"/>
                        <a:t>…</a:t>
                      </a:r>
                      <a:endParaRPr kumimoji="1" lang="ja-JP" altLang="en-US" sz="1400" b="0" dirty="0"/>
                    </a:p>
                  </a:txBody>
                  <a:tcPr marL="100259" marR="100259" marT="43769" marB="43769"/>
                </a:tc>
                <a:tc>
                  <a:txBody>
                    <a:bodyPr/>
                    <a:lstStyle/>
                    <a:p>
                      <a:pPr algn="l"/>
                      <a:endParaRPr kumimoji="1" lang="ja-JP" altLang="en-US" sz="1400" b="0" dirty="0"/>
                    </a:p>
                  </a:txBody>
                  <a:tcPr marL="100259" marR="100259" marT="43769" marB="43769"/>
                </a:tc>
              </a:tr>
            </a:tbl>
          </a:graphicData>
        </a:graphic>
      </p:graphicFrame>
      <p:sp>
        <p:nvSpPr>
          <p:cNvPr id="25" name="下矢印 24"/>
          <p:cNvSpPr/>
          <p:nvPr/>
        </p:nvSpPr>
        <p:spPr>
          <a:xfrm rot="16200000">
            <a:off x="4136871" y="3155986"/>
            <a:ext cx="469872" cy="688418"/>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16200000">
            <a:off x="3194625" y="3394111"/>
            <a:ext cx="1650313"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987574" y="4113184"/>
            <a:ext cx="927836"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794935" y="4127872"/>
            <a:ext cx="203658"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894575" y="2521149"/>
            <a:ext cx="2097049" cy="307777"/>
          </a:xfrm>
          <a:prstGeom prst="rect">
            <a:avLst/>
          </a:prstGeom>
          <a:noFill/>
        </p:spPr>
        <p:txBody>
          <a:bodyPr wrap="none" rtlCol="0">
            <a:spAutoFit/>
          </a:bodyPr>
          <a:lstStyle/>
          <a:p>
            <a:r>
              <a:rPr lang="ja-JP" altLang="en-US" sz="1400" b="1" i="1" dirty="0"/>
              <a:t>辞書検索</a:t>
            </a:r>
            <a:r>
              <a:rPr lang="ja-JP" altLang="en-US" sz="1400" b="1" i="1" dirty="0" smtClean="0"/>
              <a:t>で得られた</a:t>
            </a:r>
            <a:r>
              <a:rPr lang="ja-JP" altLang="en-US" sz="1400" b="1" i="1" dirty="0"/>
              <a:t>情報</a:t>
            </a:r>
            <a:endParaRPr kumimoji="1" lang="ja-JP" altLang="en-US" sz="1400" b="1" i="1" dirty="0"/>
          </a:p>
        </p:txBody>
      </p:sp>
      <p:sp>
        <p:nvSpPr>
          <p:cNvPr id="34" name="正方形/長方形 33"/>
          <p:cNvSpPr/>
          <p:nvPr/>
        </p:nvSpPr>
        <p:spPr>
          <a:xfrm rot="16200000">
            <a:off x="4071276" y="3374194"/>
            <a:ext cx="216024"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012160" y="6200741"/>
            <a:ext cx="2363147" cy="307777"/>
          </a:xfrm>
          <a:prstGeom prst="rect">
            <a:avLst/>
          </a:prstGeom>
          <a:noFill/>
        </p:spPr>
        <p:txBody>
          <a:bodyPr wrap="none" rtlCol="0">
            <a:spAutoFit/>
          </a:bodyPr>
          <a:lstStyle/>
          <a:p>
            <a:r>
              <a:rPr kumimoji="1" lang="ja-JP" altLang="en-US" sz="1400" b="1" i="1" dirty="0" smtClean="0"/>
              <a:t>提示するメソッド名候補リスト</a:t>
            </a:r>
            <a:endParaRPr kumimoji="1" lang="ja-JP" altLang="en-US" sz="1400" b="1" i="1" dirty="0"/>
          </a:p>
        </p:txBody>
      </p:sp>
    </p:spTree>
    <p:extLst>
      <p:ext uri="{BB962C8B-B14F-4D97-AF65-F5344CB8AC3E}">
        <p14:creationId xmlns:p14="http://schemas.microsoft.com/office/powerpoint/2010/main" val="416406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Step1. </a:t>
            </a:r>
            <a:r>
              <a:rPr lang="ja-JP" altLang="en-US" dirty="0" smtClean="0"/>
              <a:t>目的語の候補を</a:t>
            </a:r>
            <a:r>
              <a:rPr kumimoji="1" lang="ja-JP" altLang="en-US" dirty="0" smtClean="0"/>
              <a:t>抽出</a:t>
            </a:r>
            <a:endParaRPr kumimoji="1" lang="ja-JP" altLang="en-US" dirty="0"/>
          </a:p>
        </p:txBody>
      </p:sp>
      <p:sp>
        <p:nvSpPr>
          <p:cNvPr id="5" name="コンテンツ プレースホルダー 4"/>
          <p:cNvSpPr>
            <a:spLocks noGrp="1"/>
          </p:cNvSpPr>
          <p:nvPr>
            <p:ph sz="half" idx="2"/>
          </p:nvPr>
        </p:nvSpPr>
        <p:spPr>
          <a:xfrm>
            <a:off x="467544" y="1547197"/>
            <a:ext cx="4032448" cy="4618107"/>
          </a:xfrm>
        </p:spPr>
        <p:txBody>
          <a:bodyPr/>
          <a:lstStyle/>
          <a:p>
            <a:r>
              <a:rPr kumimoji="1" lang="ja-JP" altLang="en-US" dirty="0" smtClean="0"/>
              <a:t>目的語の候補をカーソル位置から参照可能な名詞から抽出し，その出自と組にして抽出</a:t>
            </a:r>
            <a:endParaRPr kumimoji="1" lang="en-US" altLang="ja-JP" dirty="0" smtClean="0"/>
          </a:p>
          <a:p>
            <a:pPr marL="914400" lvl="1" indent="-457200">
              <a:buFont typeface="+mj-ea"/>
              <a:buAutoNum type="circleNumDbPlain"/>
            </a:pPr>
            <a:r>
              <a:rPr kumimoji="1" lang="ja-JP" altLang="en-US" dirty="0" smtClean="0"/>
              <a:t>インポートクラス名</a:t>
            </a:r>
            <a:r>
              <a:rPr lang="ja-JP" altLang="en-US" dirty="0" smtClean="0"/>
              <a:t>と</a:t>
            </a:r>
            <a:r>
              <a:rPr lang="en-US" altLang="ja-JP" dirty="0" smtClean="0"/>
              <a:t>		</a:t>
            </a:r>
            <a:r>
              <a:rPr lang="ja-JP" altLang="en-US" dirty="0" smtClean="0"/>
              <a:t>その親クラス名</a:t>
            </a:r>
            <a:endParaRPr lang="en-US" altLang="ja-JP" dirty="0" smtClean="0"/>
          </a:p>
          <a:p>
            <a:pPr marL="914400" lvl="1" indent="-457200">
              <a:buFont typeface="+mj-ea"/>
              <a:buAutoNum type="circleNumDbPlain"/>
            </a:pPr>
            <a:r>
              <a:rPr kumimoji="1" lang="ja-JP" altLang="en-US" dirty="0" smtClean="0"/>
              <a:t>定義クラス名と</a:t>
            </a:r>
            <a:r>
              <a:rPr kumimoji="1" lang="en-US" altLang="ja-JP" dirty="0" smtClean="0"/>
              <a:t>		</a:t>
            </a:r>
            <a:r>
              <a:rPr kumimoji="1" lang="ja-JP" altLang="en-US" dirty="0" smtClean="0"/>
              <a:t>その親クラス名</a:t>
            </a:r>
            <a:endParaRPr kumimoji="1" lang="en-US" altLang="ja-JP" dirty="0" smtClean="0"/>
          </a:p>
          <a:p>
            <a:pPr marL="914400" lvl="1" indent="-457200">
              <a:buFont typeface="+mj-ea"/>
              <a:buAutoNum type="circleNumDbPlain"/>
            </a:pPr>
            <a:r>
              <a:rPr lang="ja-JP" altLang="en-US" dirty="0"/>
              <a:t>フィールド</a:t>
            </a:r>
            <a:r>
              <a:rPr lang="ja-JP" altLang="en-US" dirty="0" smtClean="0"/>
              <a:t>変数の</a:t>
            </a:r>
            <a:r>
              <a:rPr lang="en-US" altLang="ja-JP" dirty="0" smtClean="0"/>
              <a:t>	</a:t>
            </a:r>
            <a:r>
              <a:rPr lang="ja-JP" altLang="en-US" dirty="0" smtClean="0"/>
              <a:t>型名と名前</a:t>
            </a:r>
            <a:endParaRPr lang="en-US" altLang="ja-JP" dirty="0" smtClean="0"/>
          </a:p>
          <a:p>
            <a:pPr marL="914400" lvl="1" indent="-457200">
              <a:buFont typeface="+mj-ea"/>
              <a:buAutoNum type="circleNumDbPlain"/>
            </a:pPr>
            <a:r>
              <a:rPr kumimoji="1" lang="ja-JP" altLang="en-US" dirty="0"/>
              <a:t>返り値</a:t>
            </a:r>
            <a:r>
              <a:rPr kumimoji="1" lang="ja-JP" altLang="en-US" dirty="0" smtClean="0"/>
              <a:t>の型名</a:t>
            </a:r>
            <a:endParaRPr kumimoji="1" lang="en-US" altLang="ja-JP" dirty="0" smtClean="0"/>
          </a:p>
        </p:txBody>
      </p:sp>
      <p:sp>
        <p:nvSpPr>
          <p:cNvPr id="6" name="Document"/>
          <p:cNvSpPr>
            <a:spLocks noGrp="1" noEditPoints="1" noChangeArrowheads="1"/>
          </p:cNvSpPr>
          <p:nvPr>
            <p:ph sz="half" idx="1"/>
          </p:nvPr>
        </p:nvSpPr>
        <p:spPr bwMode="auto">
          <a:xfrm>
            <a:off x="4716016" y="1555351"/>
            <a:ext cx="4021332" cy="3888432"/>
          </a:xfrm>
          <a:prstGeom prst="foldedCorner">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indent="0">
              <a:buNone/>
            </a:pPr>
            <a:r>
              <a:rPr lang="en-US" altLang="ja-JP" sz="1600" b="1" dirty="0" smtClean="0">
                <a:solidFill>
                  <a:srgbClr val="CC00FF"/>
                </a:solidFill>
                <a:latin typeface="Consolas" pitchFamily="49" charset="0"/>
                <a:cs typeface="Consolas" pitchFamily="49" charset="0"/>
              </a:rPr>
              <a:t>package</a:t>
            </a:r>
            <a:r>
              <a:rPr lang="en-US" altLang="ja-JP" sz="1600" dirty="0" smtClean="0">
                <a:latin typeface="Consolas" pitchFamily="49" charset="0"/>
                <a:cs typeface="Consolas" pitchFamily="49" charset="0"/>
              </a:rPr>
              <a:t> </a:t>
            </a:r>
            <a:r>
              <a:rPr lang="en-US" altLang="ja-JP" sz="1600" dirty="0" err="1" smtClean="0">
                <a:latin typeface="Consolas" pitchFamily="49" charset="0"/>
                <a:cs typeface="Consolas" pitchFamily="49" charset="0"/>
              </a:rPr>
              <a:t>test.codeassist</a:t>
            </a:r>
            <a:r>
              <a:rPr lang="en-US" altLang="ja-JP" sz="1600" dirty="0" smtClean="0">
                <a:latin typeface="Consolas" pitchFamily="49" charset="0"/>
                <a:cs typeface="Consolas" pitchFamily="49" charset="0"/>
              </a:rPr>
              <a:t>;</a:t>
            </a:r>
          </a:p>
          <a:p>
            <a:pPr marL="0" indent="0">
              <a:buNone/>
            </a:pPr>
            <a:r>
              <a:rPr lang="en-US" altLang="ja-JP" sz="1600" b="1" dirty="0" smtClean="0">
                <a:solidFill>
                  <a:srgbClr val="CC00FF"/>
                </a:solidFill>
                <a:latin typeface="Consolas" pitchFamily="49" charset="0"/>
                <a:cs typeface="Consolas" pitchFamily="49" charset="0"/>
              </a:rPr>
              <a:t>import</a:t>
            </a:r>
            <a:r>
              <a:rPr lang="en-US" altLang="ja-JP" sz="1600" dirty="0" smtClean="0">
                <a:latin typeface="Consolas" pitchFamily="49" charset="0"/>
                <a:cs typeface="Consolas" pitchFamily="49" charset="0"/>
              </a:rPr>
              <a:t> </a:t>
            </a:r>
            <a:r>
              <a:rPr lang="en-US" altLang="ja-JP" sz="1600" dirty="0" err="1" smtClean="0">
                <a:latin typeface="Consolas" pitchFamily="49" charset="0"/>
                <a:cs typeface="Consolas" pitchFamily="49" charset="0"/>
              </a:rPr>
              <a:t>java.util.ArrayList</a:t>
            </a:r>
            <a:r>
              <a:rPr lang="en-US" altLang="ja-JP" sz="1600" dirty="0" smtClean="0">
                <a:latin typeface="Consolas" pitchFamily="49" charset="0"/>
                <a:cs typeface="Consolas" pitchFamily="49" charset="0"/>
              </a:rPr>
              <a:t>;</a:t>
            </a:r>
          </a:p>
          <a:p>
            <a:pPr marL="0" indent="0">
              <a:buNone/>
            </a:pPr>
            <a:endParaRPr kumimoji="1" lang="en-US" altLang="ja-JP" sz="1600" dirty="0">
              <a:latin typeface="Consolas" pitchFamily="49" charset="0"/>
              <a:cs typeface="Consolas" pitchFamily="49" charset="0"/>
            </a:endParaRPr>
          </a:p>
          <a:p>
            <a:pPr marL="0" indent="0">
              <a:buNone/>
            </a:pPr>
            <a:r>
              <a:rPr lang="en-US" altLang="ja-JP" sz="1600" b="1" dirty="0" smtClean="0">
                <a:solidFill>
                  <a:srgbClr val="CC00FF"/>
                </a:solidFill>
                <a:latin typeface="Consolas" pitchFamily="49" charset="0"/>
                <a:cs typeface="Consolas" pitchFamily="49" charset="0"/>
              </a:rPr>
              <a:t>public class</a:t>
            </a:r>
            <a:r>
              <a:rPr lang="en-US" altLang="ja-JP" sz="1600" dirty="0" smtClean="0">
                <a:latin typeface="Consolas" pitchFamily="49" charset="0"/>
                <a:cs typeface="Consolas" pitchFamily="49" charset="0"/>
              </a:rPr>
              <a:t> </a:t>
            </a:r>
            <a:r>
              <a:rPr lang="en-US" altLang="ja-JP" sz="1600" dirty="0">
                <a:latin typeface="Consolas" pitchFamily="49" charset="0"/>
                <a:cs typeface="Consolas" pitchFamily="49" charset="0"/>
              </a:rPr>
              <a:t>S</a:t>
            </a:r>
            <a:r>
              <a:rPr lang="en-US" altLang="ja-JP" sz="1600" dirty="0" smtClean="0">
                <a:latin typeface="Consolas" pitchFamily="49" charset="0"/>
                <a:cs typeface="Consolas" pitchFamily="49" charset="0"/>
              </a:rPr>
              <a:t>tock </a:t>
            </a:r>
          </a:p>
          <a:p>
            <a:pPr marL="0" indent="0">
              <a:buNone/>
            </a:pPr>
            <a:r>
              <a:rPr lang="en-US" altLang="ja-JP" sz="1600" b="1" dirty="0" smtClean="0">
                <a:solidFill>
                  <a:srgbClr val="CC00FF"/>
                </a:solidFill>
                <a:latin typeface="Consolas" pitchFamily="49" charset="0"/>
                <a:cs typeface="Consolas" pitchFamily="49" charset="0"/>
              </a:rPr>
              <a:t>extends</a:t>
            </a:r>
            <a:r>
              <a:rPr lang="en-US" altLang="ja-JP" sz="1600" dirty="0" smtClean="0">
                <a:latin typeface="Consolas" pitchFamily="49" charset="0"/>
                <a:cs typeface="Consolas" pitchFamily="49" charset="0"/>
              </a:rPr>
              <a:t> </a:t>
            </a:r>
            <a:r>
              <a:rPr lang="en-US" altLang="ja-JP" sz="1600" dirty="0" err="1" smtClean="0">
                <a:latin typeface="Consolas" pitchFamily="49" charset="0"/>
                <a:cs typeface="Consolas" pitchFamily="49" charset="0"/>
              </a:rPr>
              <a:t>AbstractStock</a:t>
            </a:r>
            <a:r>
              <a:rPr lang="en-US" altLang="ja-JP" sz="1600" dirty="0" smtClean="0">
                <a:latin typeface="Consolas" pitchFamily="49" charset="0"/>
                <a:cs typeface="Consolas" pitchFamily="49" charset="0"/>
              </a:rPr>
              <a:t> {</a:t>
            </a:r>
          </a:p>
          <a:p>
            <a:pPr marL="0" indent="0">
              <a:buNone/>
            </a:pPr>
            <a:r>
              <a:rPr kumimoji="1" lang="en-US" altLang="ja-JP" sz="1600" dirty="0" smtClean="0">
                <a:latin typeface="Consolas" pitchFamily="49" charset="0"/>
                <a:cs typeface="Consolas" pitchFamily="49" charset="0"/>
              </a:rPr>
              <a:t>  </a:t>
            </a:r>
            <a:r>
              <a:rPr lang="en-US" altLang="ja-JP" sz="1600" dirty="0" smtClean="0">
                <a:solidFill>
                  <a:schemeClr val="tx1"/>
                </a:solidFill>
                <a:latin typeface="Consolas" pitchFamily="49" charset="0"/>
                <a:cs typeface="Consolas" pitchFamily="49" charset="0"/>
              </a:rPr>
              <a:t>Product</a:t>
            </a:r>
            <a:r>
              <a:rPr kumimoji="1" lang="en-US" altLang="ja-JP" sz="1600" dirty="0" smtClean="0">
                <a:solidFill>
                  <a:srgbClr val="3121FF"/>
                </a:solidFill>
                <a:latin typeface="Consolas" pitchFamily="49" charset="0"/>
                <a:cs typeface="Consolas" pitchFamily="49" charset="0"/>
              </a:rPr>
              <a:t> p;</a:t>
            </a:r>
          </a:p>
          <a:p>
            <a:pPr marL="0" indent="0">
              <a:buNone/>
            </a:pPr>
            <a:endParaRPr lang="en-US" altLang="ja-JP" sz="1600" dirty="0">
              <a:latin typeface="Consolas" pitchFamily="49" charset="0"/>
              <a:cs typeface="Consolas" pitchFamily="49" charset="0"/>
            </a:endParaRPr>
          </a:p>
          <a:p>
            <a:pPr marL="0" indent="0">
              <a:buNone/>
            </a:pPr>
            <a:r>
              <a:rPr kumimoji="1" lang="en-US" altLang="ja-JP" sz="1600" dirty="0" smtClean="0">
                <a:latin typeface="Consolas" pitchFamily="49" charset="0"/>
                <a:cs typeface="Consolas" pitchFamily="49" charset="0"/>
              </a:rPr>
              <a:t>  </a:t>
            </a:r>
            <a:r>
              <a:rPr kumimoji="1" lang="en-US" altLang="ja-JP" sz="1600" b="1" dirty="0" smtClean="0">
                <a:solidFill>
                  <a:srgbClr val="CC00FF"/>
                </a:solidFill>
                <a:latin typeface="Consolas" pitchFamily="49" charset="0"/>
                <a:cs typeface="Consolas" pitchFamily="49" charset="0"/>
              </a:rPr>
              <a:t>void</a:t>
            </a:r>
            <a:r>
              <a:rPr kumimoji="1" lang="en-US" altLang="ja-JP" sz="1600" dirty="0" smtClean="0">
                <a:latin typeface="Consolas" pitchFamily="49" charset="0"/>
                <a:cs typeface="Consolas" pitchFamily="49" charset="0"/>
              </a:rPr>
              <a:t> </a:t>
            </a:r>
            <a:r>
              <a:rPr kumimoji="1" lang="en-US" altLang="ja-JP" sz="1600" dirty="0" err="1" smtClean="0">
                <a:latin typeface="Consolas" pitchFamily="49" charset="0"/>
                <a:cs typeface="Consolas" pitchFamily="49" charset="0"/>
              </a:rPr>
              <a:t>setProduct</a:t>
            </a:r>
            <a:r>
              <a:rPr kumimoji="1" lang="en-US" altLang="ja-JP" sz="1600" dirty="0" smtClean="0">
                <a:latin typeface="Consolas" pitchFamily="49" charset="0"/>
                <a:cs typeface="Consolas" pitchFamily="49" charset="0"/>
              </a:rPr>
              <a:t>(Product </a:t>
            </a:r>
            <a:r>
              <a:rPr lang="en-US" altLang="ja-JP" sz="1600" dirty="0" err="1" smtClean="0">
                <a:latin typeface="Consolas" pitchFamily="49" charset="0"/>
                <a:cs typeface="Consolas" pitchFamily="49" charset="0"/>
              </a:rPr>
              <a:t>arg</a:t>
            </a:r>
            <a:r>
              <a:rPr kumimoji="1" lang="en-US" altLang="ja-JP" sz="1600" dirty="0" smtClean="0">
                <a:latin typeface="Consolas" pitchFamily="49" charset="0"/>
                <a:cs typeface="Consolas" pitchFamily="49" charset="0"/>
              </a:rPr>
              <a:t>) {</a:t>
            </a:r>
          </a:p>
          <a:p>
            <a:pPr marL="0" indent="0">
              <a:buNone/>
            </a:pPr>
            <a:r>
              <a:rPr lang="en-US" altLang="ja-JP" sz="1600" dirty="0">
                <a:latin typeface="Consolas" pitchFamily="49" charset="0"/>
                <a:cs typeface="Consolas" pitchFamily="49" charset="0"/>
              </a:rPr>
              <a:t> </a:t>
            </a:r>
            <a:r>
              <a:rPr lang="en-US" altLang="ja-JP" sz="1600" dirty="0" smtClean="0">
                <a:latin typeface="Consolas" pitchFamily="49" charset="0"/>
                <a:cs typeface="Consolas" pitchFamily="49" charset="0"/>
              </a:rPr>
              <a:t>   </a:t>
            </a:r>
            <a:r>
              <a:rPr lang="en-US" altLang="ja-JP" sz="1600" dirty="0">
                <a:solidFill>
                  <a:srgbClr val="3121FF"/>
                </a:solidFill>
                <a:latin typeface="Consolas" pitchFamily="49" charset="0"/>
                <a:cs typeface="Consolas" pitchFamily="49" charset="0"/>
              </a:rPr>
              <a:t>p</a:t>
            </a:r>
            <a:r>
              <a:rPr lang="en-US" altLang="ja-JP" sz="1600" dirty="0" smtClean="0">
                <a:latin typeface="Consolas" pitchFamily="49" charset="0"/>
                <a:cs typeface="Consolas" pitchFamily="49" charset="0"/>
              </a:rPr>
              <a:t> = </a:t>
            </a:r>
            <a:r>
              <a:rPr lang="en-US" altLang="ja-JP" sz="1600" dirty="0" err="1" smtClean="0">
                <a:latin typeface="Consolas" pitchFamily="49" charset="0"/>
                <a:cs typeface="Consolas" pitchFamily="49" charset="0"/>
              </a:rPr>
              <a:t>arg</a:t>
            </a:r>
            <a:r>
              <a:rPr lang="en-US" altLang="ja-JP" sz="1600" dirty="0" smtClean="0">
                <a:latin typeface="Consolas" pitchFamily="49" charset="0"/>
                <a:cs typeface="Consolas" pitchFamily="49" charset="0"/>
              </a:rPr>
              <a:t>;</a:t>
            </a:r>
          </a:p>
          <a:p>
            <a:pPr marL="0" indent="0">
              <a:buNone/>
            </a:pPr>
            <a:r>
              <a:rPr kumimoji="1" lang="en-US" altLang="ja-JP" sz="1600" dirty="0">
                <a:latin typeface="Consolas" pitchFamily="49" charset="0"/>
                <a:cs typeface="Consolas" pitchFamily="49" charset="0"/>
              </a:rPr>
              <a:t> </a:t>
            </a:r>
            <a:r>
              <a:rPr kumimoji="1" lang="en-US" altLang="ja-JP" sz="1600" dirty="0" smtClean="0">
                <a:latin typeface="Consolas" pitchFamily="49" charset="0"/>
                <a:cs typeface="Consolas" pitchFamily="49" charset="0"/>
              </a:rPr>
              <a:t> }</a:t>
            </a:r>
          </a:p>
          <a:p>
            <a:pPr marL="0" indent="0">
              <a:buNone/>
            </a:pPr>
            <a:endParaRPr lang="en-US" altLang="ja-JP" sz="1600" dirty="0">
              <a:latin typeface="Consolas" pitchFamily="49" charset="0"/>
              <a:cs typeface="Consolas" pitchFamily="49" charset="0"/>
            </a:endParaRPr>
          </a:p>
          <a:p>
            <a:pPr marL="0" indent="0">
              <a:buNone/>
            </a:pPr>
            <a:r>
              <a:rPr kumimoji="1" lang="en-US" altLang="ja-JP" sz="1600" dirty="0" smtClean="0">
                <a:latin typeface="Consolas" pitchFamily="49" charset="0"/>
                <a:cs typeface="Consolas" pitchFamily="49" charset="0"/>
              </a:rPr>
              <a:t>  </a:t>
            </a:r>
            <a:r>
              <a:rPr kumimoji="1" lang="en-US" altLang="ja-JP" sz="1600" b="1" dirty="0" smtClean="0">
                <a:solidFill>
                  <a:srgbClr val="CC00FF"/>
                </a:solidFill>
                <a:latin typeface="Consolas" pitchFamily="49" charset="0"/>
                <a:cs typeface="Consolas" pitchFamily="49" charset="0"/>
              </a:rPr>
              <a:t>public static void </a:t>
            </a:r>
            <a:endParaRPr kumimoji="1" lang="en-US" altLang="ja-JP" sz="1600" dirty="0" smtClean="0">
              <a:latin typeface="Centaur" pitchFamily="18" charset="0"/>
              <a:cs typeface="Consolas" pitchFamily="49" charset="0"/>
            </a:endParaRPr>
          </a:p>
          <a:p>
            <a:pPr marL="0" indent="0">
              <a:buNone/>
            </a:pPr>
            <a:r>
              <a:rPr kumimoji="1" lang="en-US" altLang="ja-JP" sz="1600" dirty="0" smtClean="0">
                <a:latin typeface="Consolas" pitchFamily="49" charset="0"/>
                <a:cs typeface="Consolas" pitchFamily="49" charset="0"/>
              </a:rPr>
              <a:t>}</a:t>
            </a:r>
          </a:p>
        </p:txBody>
      </p:sp>
      <p:sp>
        <p:nvSpPr>
          <p:cNvPr id="3" name="スライド番号プレースホルダー 2"/>
          <p:cNvSpPr>
            <a:spLocks noGrp="1"/>
          </p:cNvSpPr>
          <p:nvPr>
            <p:ph type="sldNum" sz="quarter" idx="12"/>
          </p:nvPr>
        </p:nvSpPr>
        <p:spPr/>
        <p:txBody>
          <a:bodyPr/>
          <a:lstStyle/>
          <a:p>
            <a:fld id="{D8657F4F-EEBE-40D0-AA0E-86B01611ED6E}" type="slidenum">
              <a:rPr kumimoji="1" lang="ja-JP" altLang="en-US" smtClean="0"/>
              <a:t>8</a:t>
            </a:fld>
            <a:endParaRPr kumimoji="1" lang="ja-JP" altLang="en-US"/>
          </a:p>
        </p:txBody>
      </p:sp>
      <p:sp>
        <p:nvSpPr>
          <p:cNvPr id="4" name="角丸四角形 3"/>
          <p:cNvSpPr/>
          <p:nvPr/>
        </p:nvSpPr>
        <p:spPr>
          <a:xfrm>
            <a:off x="6622059" y="1843382"/>
            <a:ext cx="1224136" cy="36004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7792621" y="1667861"/>
            <a:ext cx="415498" cy="369332"/>
          </a:xfrm>
          <a:prstGeom prst="rect">
            <a:avLst/>
          </a:prstGeom>
          <a:noFill/>
        </p:spPr>
        <p:txBody>
          <a:bodyPr wrap="none" rtlCol="0">
            <a:spAutoFit/>
          </a:bodyPr>
          <a:lstStyle/>
          <a:p>
            <a:r>
              <a:rPr kumimoji="1" lang="ja-JP" altLang="en-US" b="1" dirty="0" smtClean="0"/>
              <a:t>①</a:t>
            </a:r>
            <a:endParaRPr kumimoji="1" lang="ja-JP" altLang="en-US" b="1" dirty="0"/>
          </a:p>
        </p:txBody>
      </p:sp>
      <p:sp>
        <p:nvSpPr>
          <p:cNvPr id="8" name="角丸四角形 7"/>
          <p:cNvSpPr/>
          <p:nvPr/>
        </p:nvSpPr>
        <p:spPr>
          <a:xfrm>
            <a:off x="6207018" y="2459022"/>
            <a:ext cx="730119" cy="28803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6956539" y="2419446"/>
            <a:ext cx="415498" cy="369332"/>
          </a:xfrm>
          <a:prstGeom prst="rect">
            <a:avLst/>
          </a:prstGeom>
          <a:noFill/>
        </p:spPr>
        <p:txBody>
          <a:bodyPr wrap="none" rtlCol="0">
            <a:spAutoFit/>
          </a:bodyPr>
          <a:lstStyle/>
          <a:p>
            <a:r>
              <a:rPr lang="ja-JP" altLang="en-US" b="1" dirty="0"/>
              <a:t>②</a:t>
            </a:r>
            <a:endParaRPr kumimoji="1" lang="ja-JP" altLang="en-US" b="1" dirty="0"/>
          </a:p>
        </p:txBody>
      </p:sp>
      <p:sp>
        <p:nvSpPr>
          <p:cNvPr id="10" name="角丸四角形 9"/>
          <p:cNvSpPr/>
          <p:nvPr/>
        </p:nvSpPr>
        <p:spPr>
          <a:xfrm>
            <a:off x="4988789" y="3067518"/>
            <a:ext cx="1218229" cy="26719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974694" y="3283542"/>
            <a:ext cx="481222" cy="369332"/>
          </a:xfrm>
          <a:prstGeom prst="rect">
            <a:avLst/>
          </a:prstGeom>
          <a:noFill/>
        </p:spPr>
        <p:txBody>
          <a:bodyPr wrap="none" rtlCol="0">
            <a:spAutoFit/>
          </a:bodyPr>
          <a:lstStyle/>
          <a:p>
            <a:r>
              <a:rPr lang="en-US" altLang="ja-JP" b="1" dirty="0" smtClean="0"/>
              <a:t> </a:t>
            </a:r>
            <a:r>
              <a:rPr lang="ja-JP" altLang="en-US" b="1" dirty="0" smtClean="0"/>
              <a:t>③</a:t>
            </a:r>
            <a:endParaRPr kumimoji="1" lang="ja-JP" altLang="en-US" b="1" dirty="0"/>
          </a:p>
        </p:txBody>
      </p:sp>
      <p:sp>
        <p:nvSpPr>
          <p:cNvPr id="12" name="角丸四角形 11"/>
          <p:cNvSpPr/>
          <p:nvPr/>
        </p:nvSpPr>
        <p:spPr>
          <a:xfrm>
            <a:off x="6551037" y="4806532"/>
            <a:ext cx="510590" cy="2799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204928" y="4485098"/>
            <a:ext cx="481222" cy="369332"/>
          </a:xfrm>
          <a:prstGeom prst="rect">
            <a:avLst/>
          </a:prstGeom>
          <a:noFill/>
        </p:spPr>
        <p:txBody>
          <a:bodyPr wrap="none" rtlCol="0">
            <a:spAutoFit/>
          </a:bodyPr>
          <a:lstStyle/>
          <a:p>
            <a:r>
              <a:rPr lang="en-US" altLang="ja-JP" b="1" dirty="0" smtClean="0"/>
              <a:t> </a:t>
            </a:r>
            <a:r>
              <a:rPr lang="ja-JP" altLang="en-US" b="1" dirty="0"/>
              <a:t>④</a:t>
            </a:r>
            <a:endParaRPr kumimoji="1" lang="ja-JP" altLang="en-US" b="1" dirty="0"/>
          </a:p>
        </p:txBody>
      </p:sp>
      <p:sp>
        <p:nvSpPr>
          <p:cNvPr id="14" name="角丸四角形 13"/>
          <p:cNvSpPr/>
          <p:nvPr/>
        </p:nvSpPr>
        <p:spPr>
          <a:xfrm>
            <a:off x="5642353" y="2779486"/>
            <a:ext cx="1521935" cy="24845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7549202" y="4328930"/>
            <a:ext cx="1188146"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1400" dirty="0" smtClean="0"/>
              <a:t>カーソル位置</a:t>
            </a:r>
            <a:endParaRPr kumimoji="1" lang="ja-JP" altLang="en-US" sz="1400" dirty="0"/>
          </a:p>
        </p:txBody>
      </p:sp>
      <p:sp>
        <p:nvSpPr>
          <p:cNvPr id="15" name="テキスト ボックス 14"/>
          <p:cNvSpPr txBox="1"/>
          <p:nvPr/>
        </p:nvSpPr>
        <p:spPr>
          <a:xfrm>
            <a:off x="7020272" y="4694085"/>
            <a:ext cx="338554" cy="461665"/>
          </a:xfrm>
          <a:prstGeom prst="rect">
            <a:avLst/>
          </a:prstGeom>
          <a:noFill/>
        </p:spPr>
        <p:txBody>
          <a:bodyPr wrap="none" rtlCol="0">
            <a:spAutoFit/>
          </a:bodyPr>
          <a:lstStyle/>
          <a:p>
            <a:r>
              <a:rPr kumimoji="1" lang="en-US" altLang="ja-JP" sz="2400" dirty="0" smtClean="0">
                <a:ln>
                  <a:solidFill>
                    <a:schemeClr val="accent3"/>
                  </a:solidFill>
                </a:ln>
                <a:latin typeface="HG創英ﾌﾟﾚｾﾞﾝｽEB" pitchFamily="17" charset="-128"/>
                <a:ea typeface="HG創英ﾌﾟﾚｾﾞﾝｽEB" pitchFamily="17" charset="-128"/>
              </a:rPr>
              <a:t>I</a:t>
            </a:r>
            <a:endParaRPr kumimoji="1" lang="ja-JP" altLang="en-US" sz="2400" dirty="0">
              <a:ln>
                <a:solidFill>
                  <a:schemeClr val="accent3"/>
                </a:solidFill>
              </a:ln>
              <a:latin typeface="HG創英ﾌﾟﾚｾﾞﾝｽEB" pitchFamily="17" charset="-128"/>
              <a:ea typeface="HG創英ﾌﾟﾚｾﾞﾝｽEB" pitchFamily="17" charset="-128"/>
            </a:endParaRPr>
          </a:p>
        </p:txBody>
      </p:sp>
      <p:cxnSp>
        <p:nvCxnSpPr>
          <p:cNvPr id="18" name="直線矢印コネクタ 17"/>
          <p:cNvCxnSpPr/>
          <p:nvPr/>
        </p:nvCxnSpPr>
        <p:spPr>
          <a:xfrm flipH="1">
            <a:off x="7247411" y="4482818"/>
            <a:ext cx="301791" cy="3385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屈折矢印 18"/>
          <p:cNvSpPr/>
          <p:nvPr/>
        </p:nvSpPr>
        <p:spPr>
          <a:xfrm rot="5400000">
            <a:off x="4862330" y="5579112"/>
            <a:ext cx="504056" cy="5086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475047" y="5518692"/>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Tree>
    <p:extLst>
      <p:ext uri="{BB962C8B-B14F-4D97-AF65-F5344CB8AC3E}">
        <p14:creationId xmlns:p14="http://schemas.microsoft.com/office/powerpoint/2010/main" val="377089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Step2. </a:t>
            </a:r>
            <a:r>
              <a:rPr lang="ja-JP" altLang="en-US" dirty="0"/>
              <a:t>辞書検索</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lstStyle/>
          <a:p>
            <a:r>
              <a:rPr lang="en-US" altLang="ja-JP" sz="2800" dirty="0"/>
              <a:t>Step1.</a:t>
            </a:r>
            <a:r>
              <a:rPr lang="ja-JP" altLang="en-US" sz="2800" dirty="0"/>
              <a:t>で得た情報で辞書を検索し，ヒットした三つ組と</a:t>
            </a:r>
            <a:r>
              <a:rPr lang="ja-JP" altLang="en-US" sz="2800" dirty="0" smtClean="0"/>
              <a:t>，</a:t>
            </a:r>
            <a:r>
              <a:rPr lang="en-US" altLang="ja-JP" sz="2800" dirty="0" smtClean="0"/>
              <a:t>DO</a:t>
            </a:r>
            <a:r>
              <a:rPr lang="ja-JP" altLang="en-US" sz="2800" dirty="0" err="1"/>
              <a:t>・</a:t>
            </a:r>
            <a:r>
              <a:rPr lang="en-US" altLang="ja-JP" sz="2800" dirty="0" smtClean="0"/>
              <a:t>IO</a:t>
            </a:r>
            <a:r>
              <a:rPr lang="ja-JP" altLang="en-US" sz="2800" dirty="0"/>
              <a:t>に</a:t>
            </a:r>
            <a:r>
              <a:rPr lang="ja-JP" altLang="en-US" sz="2800" dirty="0" smtClean="0"/>
              <a:t>一致した目的語候補の出自を</a:t>
            </a:r>
            <a:r>
              <a:rPr lang="ja-JP" altLang="en-US" sz="2800" dirty="0"/>
              <a:t>出力</a:t>
            </a:r>
            <a:endParaRPr lang="en-US" altLang="ja-JP" sz="2800" dirty="0"/>
          </a:p>
          <a:p>
            <a:r>
              <a:rPr lang="ja-JP" altLang="en-US" sz="2800" dirty="0" smtClean="0"/>
              <a:t>目的語候補の任意の組み合わせで辞書の</a:t>
            </a:r>
            <a:r>
              <a:rPr lang="ja-JP" altLang="en-US" sz="2800" dirty="0"/>
              <a:t>行</a:t>
            </a:r>
            <a:r>
              <a:rPr lang="ja-JP" altLang="en-US" sz="2800" dirty="0" smtClean="0"/>
              <a:t>を検索</a:t>
            </a:r>
            <a:endParaRPr lang="ja-JP" altLang="en-US" sz="2800" dirty="0"/>
          </a:p>
        </p:txBody>
      </p:sp>
      <p:sp>
        <p:nvSpPr>
          <p:cNvPr id="4" name="スライド番号プレースホルダー 3"/>
          <p:cNvSpPr>
            <a:spLocks noGrp="1"/>
          </p:cNvSpPr>
          <p:nvPr>
            <p:ph type="sldNum" sz="quarter" idx="12"/>
          </p:nvPr>
        </p:nvSpPr>
        <p:spPr/>
        <p:txBody>
          <a:bodyPr/>
          <a:lstStyle/>
          <a:p>
            <a:fld id="{D8657F4F-EEBE-40D0-AA0E-86B01611ED6E}" type="slidenum">
              <a:rPr kumimoji="1" lang="ja-JP" altLang="en-US" smtClean="0"/>
              <a:t>9</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1278630879"/>
              </p:ext>
            </p:extLst>
          </p:nvPr>
        </p:nvGraphicFramePr>
        <p:xfrm>
          <a:off x="4788024" y="3068960"/>
          <a:ext cx="4032448" cy="1851108"/>
        </p:xfrm>
        <a:graphic>
          <a:graphicData uri="http://schemas.openxmlformats.org/drawingml/2006/table">
            <a:tbl>
              <a:tblPr firstRow="1" bandRow="1">
                <a:tableStyleId>{21E4AEA4-8DFA-4A89-87EB-49C32662AFE0}</a:tableStyleId>
              </a:tblPr>
              <a:tblGrid>
                <a:gridCol w="997813"/>
                <a:gridCol w="1517317"/>
                <a:gridCol w="1517318"/>
              </a:tblGrid>
              <a:tr h="210667">
                <a:tc>
                  <a:txBody>
                    <a:bodyPr/>
                    <a:lstStyle/>
                    <a:p>
                      <a:pPr algn="l"/>
                      <a:r>
                        <a:rPr kumimoji="1" lang="en-US" altLang="ja-JP" sz="1600" dirty="0" smtClean="0"/>
                        <a:t>V</a:t>
                      </a:r>
                      <a:endParaRPr kumimoji="1" lang="ja-JP" altLang="en-US" sz="1600" dirty="0"/>
                    </a:p>
                  </a:txBody>
                  <a:tcPr marL="100259" marR="100259" marT="43769" marB="43769"/>
                </a:tc>
                <a:tc>
                  <a:txBody>
                    <a:bodyPr/>
                    <a:lstStyle/>
                    <a:p>
                      <a:pPr algn="l"/>
                      <a:r>
                        <a:rPr kumimoji="1" lang="en-US" altLang="ja-JP" sz="1600" dirty="0" smtClean="0"/>
                        <a:t>DO</a:t>
                      </a:r>
                      <a:endParaRPr kumimoji="1" lang="ja-JP" altLang="en-US" sz="1600" dirty="0"/>
                    </a:p>
                  </a:txBody>
                  <a:tcPr marL="100259" marR="100259" marT="43769" marB="43769"/>
                </a:tc>
                <a:tc>
                  <a:txBody>
                    <a:bodyPr/>
                    <a:lstStyle/>
                    <a:p>
                      <a:pPr algn="l"/>
                      <a:r>
                        <a:rPr kumimoji="1" lang="en-US" altLang="ja-JP" sz="1600" dirty="0" smtClean="0"/>
                        <a:t>IO</a:t>
                      </a:r>
                      <a:endParaRPr kumimoji="1" lang="ja-JP" altLang="en-US" sz="1600" dirty="0"/>
                    </a:p>
                  </a:txBody>
                  <a:tcPr marL="100259" marR="100259" marT="43769" marB="43769"/>
                </a:tc>
              </a:tr>
              <a:tr h="210667">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stock</a:t>
                      </a:r>
                      <a:endParaRPr kumimoji="1" lang="ja-JP" altLang="en-US" sz="1600" dirty="0"/>
                    </a:p>
                  </a:txBody>
                  <a:tcPr marL="100259" marR="100259" marT="43769" marB="43769"/>
                </a:tc>
              </a:tr>
              <a:tr h="210667">
                <a:tc>
                  <a:txBody>
                    <a:bodyPr/>
                    <a:lstStyle/>
                    <a:p>
                      <a:pPr algn="l"/>
                      <a:r>
                        <a:rPr kumimoji="1" lang="en-US" altLang="ja-JP" sz="1600" dirty="0" smtClean="0"/>
                        <a:t>find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arrayList</a:t>
                      </a:r>
                      <a:endParaRPr kumimoji="1" lang="ja-JP" altLang="en-US" sz="1600" dirty="0"/>
                    </a:p>
                  </a:txBody>
                  <a:tcPr marL="100259" marR="100259" marT="43769" marB="43769"/>
                </a:tc>
              </a:tr>
              <a:tr h="210667">
                <a:tc>
                  <a:txBody>
                    <a:bodyPr/>
                    <a:lstStyle/>
                    <a:p>
                      <a:pPr algn="l"/>
                      <a:r>
                        <a:rPr kumimoji="1" lang="en-US" altLang="ja-JP" sz="1600" dirty="0" smtClean="0"/>
                        <a:t>delete</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err="1" smtClean="0"/>
                        <a:t>hashSet</a:t>
                      </a:r>
                      <a:endParaRPr kumimoji="1" lang="en-US" altLang="ja-JP" sz="1600" dirty="0" smtClean="0"/>
                    </a:p>
                  </a:txBody>
                  <a:tcPr marL="100259" marR="100259" marT="43769" marB="43769"/>
                </a:tc>
              </a:tr>
              <a:tr h="210667">
                <a:tc>
                  <a:txBody>
                    <a:bodyPr/>
                    <a:lstStyle/>
                    <a:p>
                      <a:pPr algn="l"/>
                      <a:r>
                        <a:rPr kumimoji="1" lang="en-US" altLang="ja-JP" sz="1600" dirty="0" smtClean="0"/>
                        <a:t>add</a:t>
                      </a:r>
                      <a:endParaRPr kumimoji="1" lang="ja-JP" altLang="en-US" sz="1600" dirty="0"/>
                    </a:p>
                  </a:txBody>
                  <a:tcPr marL="100259" marR="100259" marT="43769" marB="43769"/>
                </a:tc>
                <a:tc>
                  <a:txBody>
                    <a:bodyPr/>
                    <a:lstStyle/>
                    <a:p>
                      <a:pPr algn="l"/>
                      <a:r>
                        <a:rPr kumimoji="1" lang="en-US" altLang="ja-JP" sz="1600" dirty="0" smtClean="0"/>
                        <a:t>product</a:t>
                      </a:r>
                      <a:endParaRPr kumimoji="1" lang="ja-JP" altLang="en-US" sz="1600" dirty="0"/>
                    </a:p>
                  </a:txBody>
                  <a:tcPr marL="100259" marR="100259" marT="43769" marB="43769"/>
                </a:tc>
                <a:tc>
                  <a:txBody>
                    <a:bodyPr/>
                    <a:lstStyle/>
                    <a:p>
                      <a:pPr algn="l"/>
                      <a:r>
                        <a:rPr kumimoji="1" lang="en-US" altLang="ja-JP" sz="1600" dirty="0" smtClean="0"/>
                        <a:t>-</a:t>
                      </a:r>
                      <a:endParaRPr kumimoji="1" lang="ja-JP" altLang="en-US" sz="1600" dirty="0"/>
                    </a:p>
                  </a:txBody>
                  <a:tcPr marL="100259" marR="100259" marT="43769" marB="43769"/>
                </a:tc>
              </a:tr>
              <a:tr h="142847">
                <a:tc>
                  <a:txBody>
                    <a:bodyPr/>
                    <a:lstStyle/>
                    <a:p>
                      <a:pPr algn="l"/>
                      <a:r>
                        <a:rPr kumimoji="1" lang="ja-JP" altLang="en-US" sz="700" dirty="0" smtClean="0"/>
                        <a:t>・・・</a:t>
                      </a:r>
                      <a:endParaRPr kumimoji="1" lang="ja-JP" altLang="en-US" sz="700" dirty="0"/>
                    </a:p>
                  </a:txBody>
                  <a:tcPr marL="100259" marR="100259" marT="43769" marB="43769"/>
                </a:tc>
                <a:tc>
                  <a:txBody>
                    <a:bodyPr/>
                    <a:lstStyle/>
                    <a:p>
                      <a:pPr algn="l"/>
                      <a:r>
                        <a:rPr kumimoji="1" lang="ja-JP" altLang="en-US" sz="700" dirty="0" smtClean="0"/>
                        <a:t>・・・</a:t>
                      </a:r>
                      <a:endParaRPr kumimoji="1" lang="ja-JP" altLang="en-US" sz="700" dirty="0"/>
                    </a:p>
                  </a:txBody>
                  <a:tcPr marL="100259" marR="100259" marT="43769" marB="43769"/>
                </a:tc>
                <a:tc>
                  <a:txBody>
                    <a:bodyPr/>
                    <a:lstStyle/>
                    <a:p>
                      <a:pPr algn="l"/>
                      <a:r>
                        <a:rPr kumimoji="1" lang="ja-JP" altLang="en-US" sz="700" dirty="0" smtClean="0"/>
                        <a:t>・・・</a:t>
                      </a:r>
                      <a:endParaRPr kumimoji="1" lang="ja-JP" altLang="en-US" sz="700" dirty="0"/>
                    </a:p>
                  </a:txBody>
                  <a:tcPr marL="100259" marR="100259" marT="43769" marB="43769"/>
                </a:tc>
              </a:tr>
            </a:tbl>
          </a:graphicData>
        </a:graphic>
      </p:graphicFrame>
      <p:sp>
        <p:nvSpPr>
          <p:cNvPr id="6" name="テキスト ボックス 5"/>
          <p:cNvSpPr txBox="1"/>
          <p:nvPr/>
        </p:nvSpPr>
        <p:spPr>
          <a:xfrm>
            <a:off x="1026977" y="4259087"/>
            <a:ext cx="1346844" cy="369332"/>
          </a:xfrm>
          <a:prstGeom prst="rect">
            <a:avLst/>
          </a:prstGeom>
          <a:noFill/>
        </p:spPr>
        <p:txBody>
          <a:bodyPr wrap="none" rtlCol="0">
            <a:spAutoFit/>
          </a:bodyPr>
          <a:lstStyle/>
          <a:p>
            <a:r>
              <a:rPr lang="ja-JP" altLang="en-US" b="1" dirty="0" smtClean="0"/>
              <a:t>目的語</a:t>
            </a:r>
            <a:r>
              <a:rPr lang="ja-JP" altLang="en-US" b="1" dirty="0"/>
              <a:t>候補</a:t>
            </a:r>
            <a:endParaRPr kumimoji="1" lang="ja-JP" altLang="en-US" b="1"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2433405397"/>
              </p:ext>
            </p:extLst>
          </p:nvPr>
        </p:nvGraphicFramePr>
        <p:xfrm>
          <a:off x="1538191" y="4959274"/>
          <a:ext cx="5835742" cy="994134"/>
        </p:xfrm>
        <a:graphic>
          <a:graphicData uri="http://schemas.openxmlformats.org/drawingml/2006/table">
            <a:tbl>
              <a:tblPr firstRow="1" bandRow="1">
                <a:tableStyleId>{073A0DAA-6AF3-43AB-8588-CEC1D06C72B9}</a:tableStyleId>
              </a:tblPr>
              <a:tblGrid>
                <a:gridCol w="879101"/>
                <a:gridCol w="1007194"/>
                <a:gridCol w="1138041"/>
                <a:gridCol w="1008112"/>
                <a:gridCol w="1803294"/>
              </a:tblGrid>
              <a:tr h="293242">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の出自</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の出自</a:t>
                      </a:r>
                      <a:endParaRPr kumimoji="1" lang="ja-JP" altLang="en-US" sz="1600" b="0" dirty="0"/>
                    </a:p>
                  </a:txBody>
                  <a:tcPr marL="100259" marR="100259" marT="43769" marB="43769"/>
                </a:tc>
              </a:tr>
              <a:tr h="293242">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93242">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bl>
          </a:graphicData>
        </a:graphic>
      </p:graphicFrame>
      <p:sp>
        <p:nvSpPr>
          <p:cNvPr id="8" name="テキスト ボックス 7"/>
          <p:cNvSpPr txBox="1"/>
          <p:nvPr/>
        </p:nvSpPr>
        <p:spPr>
          <a:xfrm>
            <a:off x="467544" y="4968329"/>
            <a:ext cx="1117468" cy="369332"/>
          </a:xfrm>
          <a:prstGeom prst="rect">
            <a:avLst/>
          </a:prstGeom>
          <a:noFill/>
        </p:spPr>
        <p:txBody>
          <a:bodyPr wrap="square" rtlCol="0">
            <a:spAutoFit/>
          </a:bodyPr>
          <a:lstStyle/>
          <a:p>
            <a:pPr algn="ctr"/>
            <a:r>
              <a:rPr kumimoji="1" lang="ja-JP" altLang="en-US" b="1" dirty="0" smtClean="0"/>
              <a:t>検索結果</a:t>
            </a:r>
            <a:endParaRPr kumimoji="1" lang="ja-JP" altLang="en-US" b="1" dirty="0"/>
          </a:p>
        </p:txBody>
      </p:sp>
      <p:sp>
        <p:nvSpPr>
          <p:cNvPr id="9" name="下矢印 8"/>
          <p:cNvSpPr/>
          <p:nvPr/>
        </p:nvSpPr>
        <p:spPr>
          <a:xfrm>
            <a:off x="3734943" y="3731974"/>
            <a:ext cx="504056" cy="103382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7864" y="3519805"/>
            <a:ext cx="1296144" cy="21216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878959" y="3625889"/>
            <a:ext cx="216024" cy="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1520" y="3134578"/>
            <a:ext cx="298538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t>インポートクラス名</a:t>
            </a:r>
            <a:r>
              <a:rPr kumimoji="1" lang="en-US" altLang="ja-JP" sz="1600" dirty="0" smtClean="0"/>
              <a:t>: </a:t>
            </a:r>
            <a:r>
              <a:rPr kumimoji="1" lang="en-US" altLang="ja-JP" sz="1600" dirty="0" err="1" smtClean="0"/>
              <a:t>ArrayList</a:t>
            </a:r>
            <a:endParaRPr kumimoji="1" lang="en-US" altLang="ja-JP" sz="1600" dirty="0" smtClean="0"/>
          </a:p>
          <a:p>
            <a:r>
              <a:rPr kumimoji="1" lang="ja-JP" altLang="en-US" sz="1600" dirty="0" smtClean="0"/>
              <a:t>クラス名： </a:t>
            </a:r>
            <a:r>
              <a:rPr lang="en-US" altLang="ja-JP" sz="1600" dirty="0" smtClean="0"/>
              <a:t>Stock, </a:t>
            </a:r>
            <a:r>
              <a:rPr lang="en-US" altLang="ja-JP" sz="1600" dirty="0" err="1" smtClean="0"/>
              <a:t>AbstractStock</a:t>
            </a:r>
            <a:endParaRPr kumimoji="1" lang="en-US" altLang="ja-JP" sz="1600" dirty="0" smtClean="0"/>
          </a:p>
          <a:p>
            <a:r>
              <a:rPr lang="ja-JP" altLang="en-US" sz="1600" dirty="0" smtClean="0"/>
              <a:t>フィールド： </a:t>
            </a:r>
            <a:r>
              <a:rPr lang="en-US" altLang="ja-JP" sz="1600" dirty="0" smtClean="0"/>
              <a:t>Product, p</a:t>
            </a:r>
          </a:p>
          <a:p>
            <a:r>
              <a:rPr lang="ja-JP" altLang="en-US" sz="1600" dirty="0" smtClean="0"/>
              <a:t>返り値の型： </a:t>
            </a:r>
            <a:r>
              <a:rPr lang="en-US" altLang="ja-JP" sz="1600" dirty="0" smtClean="0"/>
              <a:t>void</a:t>
            </a:r>
            <a:endParaRPr lang="en-US" altLang="ja-JP" sz="1600" dirty="0"/>
          </a:p>
        </p:txBody>
      </p:sp>
      <p:sp>
        <p:nvSpPr>
          <p:cNvPr id="13" name="テキスト ボックス 12"/>
          <p:cNvSpPr txBox="1"/>
          <p:nvPr/>
        </p:nvSpPr>
        <p:spPr>
          <a:xfrm>
            <a:off x="7524328" y="4869160"/>
            <a:ext cx="1563291" cy="646331"/>
          </a:xfrm>
          <a:prstGeom prst="rect">
            <a:avLst/>
          </a:prstGeom>
          <a:noFill/>
        </p:spPr>
        <p:txBody>
          <a:bodyPr wrap="square" rtlCol="0">
            <a:spAutoFit/>
          </a:bodyPr>
          <a:lstStyle/>
          <a:p>
            <a:pPr algn="ctr"/>
            <a:r>
              <a:rPr kumimoji="1" lang="ja-JP" altLang="en-US" b="1" dirty="0" smtClean="0"/>
              <a:t>動詞 </a:t>
            </a:r>
            <a:r>
              <a:rPr kumimoji="1" lang="en-US" altLang="ja-JP" b="1" dirty="0" smtClean="0"/>
              <a:t>- </a:t>
            </a:r>
            <a:r>
              <a:rPr kumimoji="1" lang="ja-JP" altLang="en-US" b="1" dirty="0" smtClean="0"/>
              <a:t>目的語</a:t>
            </a:r>
            <a:endParaRPr kumimoji="1" lang="en-US" altLang="ja-JP" b="1" dirty="0" smtClean="0"/>
          </a:p>
          <a:p>
            <a:pPr algn="ctr"/>
            <a:r>
              <a:rPr kumimoji="1" lang="ja-JP" altLang="en-US" b="1" dirty="0" smtClean="0"/>
              <a:t>辞書</a:t>
            </a:r>
            <a:endParaRPr kumimoji="1" lang="ja-JP" altLang="en-US" b="1" dirty="0"/>
          </a:p>
        </p:txBody>
      </p:sp>
      <p:sp>
        <p:nvSpPr>
          <p:cNvPr id="14" name="円/楕円 13"/>
          <p:cNvSpPr/>
          <p:nvPr/>
        </p:nvSpPr>
        <p:spPr>
          <a:xfrm>
            <a:off x="1195669" y="3673186"/>
            <a:ext cx="1008112" cy="276529"/>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652120" y="3284984"/>
            <a:ext cx="1080120" cy="1584176"/>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098286" y="3396658"/>
            <a:ext cx="809418"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253134" y="3440416"/>
            <a:ext cx="809418"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62908" y="5330825"/>
            <a:ext cx="1008112" cy="276529"/>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373821" y="5654225"/>
            <a:ext cx="1008112" cy="276529"/>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499992" y="5330824"/>
            <a:ext cx="809418"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499992" y="5654225"/>
            <a:ext cx="1074898"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907703" y="3163887"/>
            <a:ext cx="1008113"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242572" y="3766410"/>
            <a:ext cx="1008113"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コンテンツ プレースホルダー 9"/>
          <p:cNvGraphicFramePr>
            <a:graphicFrameLocks/>
          </p:cNvGraphicFramePr>
          <p:nvPr>
            <p:extLst>
              <p:ext uri="{D42A27DB-BD31-4B8C-83A1-F6EECF244321}">
                <p14:modId xmlns:p14="http://schemas.microsoft.com/office/powerpoint/2010/main" val="3658135720"/>
              </p:ext>
            </p:extLst>
          </p:nvPr>
        </p:nvGraphicFramePr>
        <p:xfrm>
          <a:off x="1538191" y="4959274"/>
          <a:ext cx="5835742" cy="1325512"/>
        </p:xfrm>
        <a:graphic>
          <a:graphicData uri="http://schemas.openxmlformats.org/drawingml/2006/table">
            <a:tbl>
              <a:tblPr firstRow="1" bandRow="1">
                <a:tableStyleId>{073A0DAA-6AF3-43AB-8588-CEC1D06C72B9}</a:tableStyleId>
              </a:tblPr>
              <a:tblGrid>
                <a:gridCol w="879101"/>
                <a:gridCol w="1007194"/>
                <a:gridCol w="1138041"/>
                <a:gridCol w="1008112"/>
                <a:gridCol w="1803294"/>
              </a:tblGrid>
              <a:tr h="293242">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の出自</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の出自</a:t>
                      </a:r>
                      <a:endParaRPr kumimoji="1" lang="ja-JP" altLang="en-US" sz="1600" b="0" dirty="0"/>
                    </a:p>
                  </a:txBody>
                  <a:tcPr marL="100259" marR="100259" marT="43769" marB="43769"/>
                </a:tc>
              </a:tr>
              <a:tr h="293242">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293242">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293242">
                <a:tc>
                  <a:txBody>
                    <a:bodyPr/>
                    <a:lstStyle/>
                    <a:p>
                      <a:pPr algn="l"/>
                      <a:r>
                        <a:rPr kumimoji="1" lang="en-US" altLang="ja-JP" sz="1600" b="0" dirty="0" smtClean="0"/>
                        <a:t>add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r>
            </a:tbl>
          </a:graphicData>
        </a:graphic>
      </p:graphicFrame>
      <p:sp>
        <p:nvSpPr>
          <p:cNvPr id="29" name="円/楕円 28"/>
          <p:cNvSpPr/>
          <p:nvPr/>
        </p:nvSpPr>
        <p:spPr>
          <a:xfrm>
            <a:off x="2334897" y="5989364"/>
            <a:ext cx="1008112" cy="276529"/>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531700" y="5987060"/>
            <a:ext cx="373002"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263457" y="4430508"/>
            <a:ext cx="353764" cy="27652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コンテンツ プレースホルダー 9"/>
          <p:cNvGraphicFramePr>
            <a:graphicFrameLocks/>
          </p:cNvGraphicFramePr>
          <p:nvPr>
            <p:extLst>
              <p:ext uri="{D42A27DB-BD31-4B8C-83A1-F6EECF244321}">
                <p14:modId xmlns:p14="http://schemas.microsoft.com/office/powerpoint/2010/main" val="2612937858"/>
              </p:ext>
            </p:extLst>
          </p:nvPr>
        </p:nvGraphicFramePr>
        <p:xfrm>
          <a:off x="1538191" y="4959275"/>
          <a:ext cx="5835742" cy="1550210"/>
        </p:xfrm>
        <a:graphic>
          <a:graphicData uri="http://schemas.openxmlformats.org/drawingml/2006/table">
            <a:tbl>
              <a:tblPr firstRow="1" bandRow="1">
                <a:tableStyleId>{073A0DAA-6AF3-43AB-8588-CEC1D06C72B9}</a:tableStyleId>
              </a:tblPr>
              <a:tblGrid>
                <a:gridCol w="879101"/>
                <a:gridCol w="1007194"/>
                <a:gridCol w="1138041"/>
                <a:gridCol w="1008112"/>
                <a:gridCol w="1803294"/>
              </a:tblGrid>
              <a:tr h="303655">
                <a:tc>
                  <a:txBody>
                    <a:bodyPr/>
                    <a:lstStyle/>
                    <a:p>
                      <a:pPr algn="l"/>
                      <a:r>
                        <a:rPr kumimoji="1" lang="en-US" altLang="ja-JP" sz="1600" b="1" dirty="0" smtClean="0"/>
                        <a:t>V</a:t>
                      </a:r>
                      <a:endParaRPr kumimoji="1" lang="ja-JP" altLang="en-US" sz="1600" b="0" dirty="0"/>
                    </a:p>
                  </a:txBody>
                  <a:tcPr marL="100259" marR="100259" marT="43769" marB="43769"/>
                </a:tc>
                <a:tc>
                  <a:txBody>
                    <a:bodyPr/>
                    <a:lstStyle/>
                    <a:p>
                      <a:pPr algn="l"/>
                      <a:r>
                        <a:rPr kumimoji="1" lang="en-US" altLang="ja-JP" sz="1600" dirty="0" smtClean="0"/>
                        <a:t>DO</a:t>
                      </a:r>
                      <a:endParaRPr kumimoji="1" lang="ja-JP" altLang="en-US" sz="1600" b="0" dirty="0"/>
                    </a:p>
                  </a:txBody>
                  <a:tcPr marL="100259" marR="100259" marT="43769" marB="43769"/>
                </a:tc>
                <a:tc>
                  <a:txBody>
                    <a:bodyPr/>
                    <a:lstStyle/>
                    <a:p>
                      <a:pPr algn="l"/>
                      <a:r>
                        <a:rPr kumimoji="1" lang="en-US" altLang="ja-JP" sz="1600" dirty="0" smtClean="0"/>
                        <a:t>DO</a:t>
                      </a:r>
                      <a:r>
                        <a:rPr kumimoji="1" lang="ja-JP" altLang="en-US" sz="1600" dirty="0" smtClean="0"/>
                        <a:t>の出自</a:t>
                      </a:r>
                      <a:endParaRPr kumimoji="1" lang="ja-JP" altLang="en-US" sz="1600" b="0" dirty="0"/>
                    </a:p>
                  </a:txBody>
                  <a:tcPr marL="100259" marR="100259" marT="43769" marB="43769"/>
                </a:tc>
                <a:tc>
                  <a:txBody>
                    <a:bodyPr/>
                    <a:lstStyle/>
                    <a:p>
                      <a:pPr algn="l"/>
                      <a:r>
                        <a:rPr kumimoji="1" lang="en-US" altLang="ja-JP" sz="1600" dirty="0" smtClean="0"/>
                        <a:t>IO</a:t>
                      </a:r>
                      <a:endParaRPr kumimoji="1" lang="ja-JP" altLang="en-US" sz="1600" b="0" dirty="0"/>
                    </a:p>
                  </a:txBody>
                  <a:tcPr marL="100259" marR="100259" marT="43769" marB="43769"/>
                </a:tc>
                <a:tc>
                  <a:txBody>
                    <a:bodyPr/>
                    <a:lstStyle/>
                    <a:p>
                      <a:pPr algn="l"/>
                      <a:r>
                        <a:rPr kumimoji="1" lang="en-US" altLang="ja-JP" sz="1600" dirty="0" smtClean="0"/>
                        <a:t>IO</a:t>
                      </a:r>
                      <a:r>
                        <a:rPr kumimoji="1" lang="ja-JP" altLang="en-US" sz="1600" dirty="0" smtClean="0"/>
                        <a:t>の出自</a:t>
                      </a:r>
                      <a:endParaRPr kumimoji="1" lang="ja-JP" altLang="en-US" sz="1600" b="0" dirty="0"/>
                    </a:p>
                  </a:txBody>
                  <a:tcPr marL="100259" marR="100259" marT="43769" marB="43769"/>
                </a:tc>
              </a:tr>
              <a:tr h="303655">
                <a:tc>
                  <a:txBody>
                    <a:bodyPr/>
                    <a:lstStyle/>
                    <a:p>
                      <a:pPr algn="l"/>
                      <a:r>
                        <a:rPr kumimoji="1" lang="en-US" altLang="ja-JP" sz="1600" dirty="0" smtClean="0"/>
                        <a:t>add</a:t>
                      </a:r>
                      <a:endParaRPr kumimoji="1" lang="ja-JP" altLang="en-US" sz="1600" b="0" dirty="0"/>
                    </a:p>
                  </a:txBody>
                  <a:tcPr marL="100259" marR="100259" marT="43769" marB="43769"/>
                </a:tc>
                <a:tc>
                  <a:txBody>
                    <a:bodyPr/>
                    <a:lstStyle/>
                    <a:p>
                      <a:pPr algn="l"/>
                      <a:r>
                        <a:rPr kumimoji="1" lang="en-US" altLang="ja-JP" sz="160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dirty="0" smtClean="0"/>
                        <a:t>stock</a:t>
                      </a:r>
                      <a:endParaRPr kumimoji="1" lang="ja-JP" altLang="en-US" sz="1600" b="0" dirty="0"/>
                    </a:p>
                  </a:txBody>
                  <a:tcPr marL="100259" marR="100259" marT="43769" marB="43769"/>
                </a:tc>
                <a:tc>
                  <a:txBody>
                    <a:bodyPr/>
                    <a:lstStyle/>
                    <a:p>
                      <a:pPr algn="l"/>
                      <a:r>
                        <a:rPr kumimoji="1" lang="ja-JP" altLang="en-US" sz="1600" b="0" dirty="0" smtClean="0"/>
                        <a:t>クラス名</a:t>
                      </a:r>
                      <a:endParaRPr kumimoji="1" lang="ja-JP" altLang="en-US" sz="1600" b="0" dirty="0"/>
                    </a:p>
                  </a:txBody>
                  <a:tcPr marL="100259" marR="100259" marT="43769" marB="43769"/>
                </a:tc>
              </a:tr>
              <a:tr h="303655">
                <a:tc>
                  <a:txBody>
                    <a:bodyPr/>
                    <a:lstStyle/>
                    <a:p>
                      <a:pPr algn="l"/>
                      <a:r>
                        <a:rPr kumimoji="1" lang="en-US" altLang="ja-JP" sz="1600" b="0" dirty="0" smtClean="0"/>
                        <a:t>find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err="1" smtClean="0"/>
                        <a:t>arrayList</a:t>
                      </a:r>
                      <a:endParaRPr kumimoji="1" lang="ja-JP" altLang="en-US" sz="1600" b="0" dirty="0"/>
                    </a:p>
                  </a:txBody>
                  <a:tcPr marL="100259" marR="100259" marT="43769" marB="43769"/>
                </a:tc>
                <a:tc>
                  <a:txBody>
                    <a:bodyPr/>
                    <a:lstStyle/>
                    <a:p>
                      <a:pPr algn="l"/>
                      <a:r>
                        <a:rPr kumimoji="1" lang="ja-JP" altLang="en-US" sz="1600" b="0" dirty="0" smtClean="0"/>
                        <a:t>インポートクラス名</a:t>
                      </a:r>
                      <a:endParaRPr kumimoji="1" lang="ja-JP" altLang="en-US" sz="1600" b="0" dirty="0"/>
                    </a:p>
                  </a:txBody>
                  <a:tcPr marL="100259" marR="100259" marT="43769" marB="43769"/>
                </a:tc>
              </a:tr>
              <a:tr h="303655">
                <a:tc>
                  <a:txBody>
                    <a:bodyPr/>
                    <a:lstStyle/>
                    <a:p>
                      <a:pPr algn="l"/>
                      <a:r>
                        <a:rPr kumimoji="1" lang="en-US" altLang="ja-JP" sz="1600" b="0" dirty="0" smtClean="0"/>
                        <a:t>add</a:t>
                      </a:r>
                      <a:endParaRPr kumimoji="1" lang="ja-JP" altLang="en-US" sz="1600" b="0" dirty="0"/>
                    </a:p>
                  </a:txBody>
                  <a:tcPr marL="100259" marR="100259" marT="43769" marB="43769"/>
                </a:tc>
                <a:tc>
                  <a:txBody>
                    <a:bodyPr/>
                    <a:lstStyle/>
                    <a:p>
                      <a:pPr algn="l"/>
                      <a:r>
                        <a:rPr kumimoji="1" lang="en-US" altLang="ja-JP" sz="1600" b="0" dirty="0" smtClean="0"/>
                        <a:t>product</a:t>
                      </a:r>
                      <a:endParaRPr kumimoji="1" lang="ja-JP" altLang="en-US" sz="1600" b="0" dirty="0"/>
                    </a:p>
                  </a:txBody>
                  <a:tcPr marL="100259" marR="100259" marT="43769" marB="43769"/>
                </a:tc>
                <a:tc>
                  <a:txBody>
                    <a:bodyPr/>
                    <a:lstStyle/>
                    <a:p>
                      <a:pPr algn="l"/>
                      <a:r>
                        <a:rPr kumimoji="1" lang="ja-JP" altLang="en-US" sz="1600" b="0" dirty="0" smtClean="0"/>
                        <a:t>フィールド</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c>
                  <a:txBody>
                    <a:bodyPr/>
                    <a:lstStyle/>
                    <a:p>
                      <a:pPr algn="l"/>
                      <a:r>
                        <a:rPr kumimoji="1" lang="en-US" altLang="ja-JP" sz="1600" b="0" dirty="0" smtClean="0"/>
                        <a:t>-</a:t>
                      </a:r>
                      <a:endParaRPr kumimoji="1" lang="ja-JP" altLang="en-US" sz="1600" b="0" dirty="0"/>
                    </a:p>
                  </a:txBody>
                  <a:tcPr marL="100259" marR="100259" marT="43769" marB="43769"/>
                </a:tc>
              </a:tr>
              <a:tr h="207435">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c>
                  <a:txBody>
                    <a:bodyPr/>
                    <a:lstStyle/>
                    <a:p>
                      <a:pPr algn="l"/>
                      <a:r>
                        <a:rPr kumimoji="1" lang="ja-JP" altLang="en-US" sz="900" b="0" dirty="0" smtClean="0"/>
                        <a:t>・・・</a:t>
                      </a:r>
                      <a:endParaRPr kumimoji="1" lang="ja-JP" altLang="en-US" sz="900" b="0" dirty="0"/>
                    </a:p>
                  </a:txBody>
                  <a:tcPr marL="100259" marR="100259" marT="43769" marB="43769"/>
                </a:tc>
              </a:tr>
            </a:tbl>
          </a:graphicData>
        </a:graphic>
      </p:graphicFrame>
    </p:spTree>
    <p:extLst>
      <p:ext uri="{BB962C8B-B14F-4D97-AF65-F5344CB8AC3E}">
        <p14:creationId xmlns:p14="http://schemas.microsoft.com/office/powerpoint/2010/main" val="8262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animBg="1"/>
      <p:bldP spid="14" grpId="1" animBg="1"/>
      <p:bldP spid="15" grpId="0" animBg="1"/>
      <p:bldP spid="15" grpId="1" animBg="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30" grpId="0" animBg="1"/>
      <p:bldP spid="31" grpId="0" animBg="1"/>
      <p:bldP spid="31" grpId="1" animBg="1"/>
    </p:bld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Sel-CoolMetal-white</Template>
  <TotalTime>4511</TotalTime>
  <Words>3686</Words>
  <Application>Microsoft Office PowerPoint</Application>
  <PresentationFormat>画面に合わせる (4:3)</PresentationFormat>
  <Paragraphs>1257</Paragraphs>
  <Slides>40</Slides>
  <Notes>15</Notes>
  <HiddenSlides>14</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Sel-CoolMetal-white</vt:lpstr>
      <vt:lpstr>ソースコード中に出現する 動詞-目的語関係を利用した メソッド名の命名支援手法</vt:lpstr>
      <vt:lpstr>背景</vt:lpstr>
      <vt:lpstr>メソッドの命名</vt:lpstr>
      <vt:lpstr>メソッド名の構造</vt:lpstr>
      <vt:lpstr>動詞-目的語関係の 辞書生成手法[2]</vt:lpstr>
      <vt:lpstr>提案手法</vt:lpstr>
      <vt:lpstr>提案手法の処理の流れ</vt:lpstr>
      <vt:lpstr>Step1. 目的語の候補を抽出</vt:lpstr>
      <vt:lpstr>Step2. 辞書検索</vt:lpstr>
      <vt:lpstr>Step3. メソッド名生成</vt:lpstr>
      <vt:lpstr>メソッド名生成ルール</vt:lpstr>
      <vt:lpstr>Step4. 並び替え</vt:lpstr>
      <vt:lpstr>インタラクション</vt:lpstr>
      <vt:lpstr>実装</vt:lpstr>
      <vt:lpstr>ツール画面 (リスト表示，選択)</vt:lpstr>
      <vt:lpstr>ツール画面 (リストの絞り込み)</vt:lpstr>
      <vt:lpstr>実験</vt:lpstr>
      <vt:lpstr>課題作成方法</vt:lpstr>
      <vt:lpstr>作成した課題</vt:lpstr>
      <vt:lpstr>被験者と課題の割り当て</vt:lpstr>
      <vt:lpstr>正解基準</vt:lpstr>
      <vt:lpstr>実験結果</vt:lpstr>
      <vt:lpstr>アンケート結果(抜粋)</vt:lpstr>
      <vt:lpstr>考察</vt:lpstr>
      <vt:lpstr>まとめ</vt:lpstr>
      <vt:lpstr>今後の課題</vt:lpstr>
      <vt:lpstr>Step2. 辞書検索</vt:lpstr>
      <vt:lpstr>辞書検索の例</vt:lpstr>
      <vt:lpstr>辞書検索の例</vt:lpstr>
      <vt:lpstr>辞書検索の例</vt:lpstr>
      <vt:lpstr>辞書検索の例</vt:lpstr>
      <vt:lpstr>辞書検索の例</vt:lpstr>
      <vt:lpstr>辞書検索の例</vt:lpstr>
      <vt:lpstr>辞書検索の例</vt:lpstr>
      <vt:lpstr>辞書検索の例</vt:lpstr>
      <vt:lpstr>実装</vt:lpstr>
      <vt:lpstr>辞書検索の例</vt:lpstr>
      <vt:lpstr>メソッド生成ルールの作り方</vt:lpstr>
      <vt:lpstr>メソッド生成パターンの作り方</vt:lpstr>
      <vt:lpstr>ツール画面 (リストの絞り込み)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プログラムで多用される 動詞と目的語の関係を利用したメソッド名提案ツール</dc:title>
  <dc:creator>y-onizuk</dc:creator>
  <cp:lastModifiedBy>Onizuka</cp:lastModifiedBy>
  <cp:revision>344</cp:revision>
  <cp:lastPrinted>2012-02-16T05:01:37Z</cp:lastPrinted>
  <dcterms:created xsi:type="dcterms:W3CDTF">2012-02-13T04:56:27Z</dcterms:created>
  <dcterms:modified xsi:type="dcterms:W3CDTF">2012-03-11T15:47:41Z</dcterms:modified>
</cp:coreProperties>
</file>