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4" r:id="rId1"/>
  </p:sldMasterIdLst>
  <p:notesMasterIdLst>
    <p:notesMasterId r:id="rId31"/>
  </p:notesMasterIdLst>
  <p:handoutMasterIdLst>
    <p:handoutMasterId r:id="rId32"/>
  </p:handoutMasterIdLst>
  <p:sldIdLst>
    <p:sldId id="256" r:id="rId2"/>
    <p:sldId id="279" r:id="rId3"/>
    <p:sldId id="280" r:id="rId4"/>
    <p:sldId id="287" r:id="rId5"/>
    <p:sldId id="267" r:id="rId6"/>
    <p:sldId id="284" r:id="rId7"/>
    <p:sldId id="285" r:id="rId8"/>
    <p:sldId id="286" r:id="rId9"/>
    <p:sldId id="259" r:id="rId10"/>
    <p:sldId id="294" r:id="rId11"/>
    <p:sldId id="260" r:id="rId12"/>
    <p:sldId id="271" r:id="rId13"/>
    <p:sldId id="262" r:id="rId14"/>
    <p:sldId id="289" r:id="rId15"/>
    <p:sldId id="298" r:id="rId16"/>
    <p:sldId id="300" r:id="rId17"/>
    <p:sldId id="312" r:id="rId18"/>
    <p:sldId id="313" r:id="rId19"/>
    <p:sldId id="297" r:id="rId20"/>
    <p:sldId id="264" r:id="rId21"/>
    <p:sldId id="310" r:id="rId22"/>
    <p:sldId id="311" r:id="rId23"/>
    <p:sldId id="301" r:id="rId24"/>
    <p:sldId id="303" r:id="rId25"/>
    <p:sldId id="306" r:id="rId26"/>
    <p:sldId id="307" r:id="rId27"/>
    <p:sldId id="308" r:id="rId28"/>
    <p:sldId id="309" r:id="rId29"/>
    <p:sldId id="265" r:id="rId30"/>
  </p:sldIdLst>
  <p:sldSz cx="9144000" cy="6858000" type="screen4x3"/>
  <p:notesSz cx="6805613"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099" autoAdjust="0"/>
  </p:normalViewPr>
  <p:slideViewPr>
    <p:cSldViewPr snapToGrid="0" snapToObjects="1">
      <p:cViewPr varScale="1">
        <p:scale>
          <a:sx n="78" d="100"/>
          <a:sy n="78" d="100"/>
        </p:scale>
        <p:origin x="-702" y="-66"/>
      </p:cViewPr>
      <p:guideLst>
        <p:guide orient="horz" pos="2160"/>
        <p:guide pos="2880"/>
      </p:guideLst>
    </p:cSldViewPr>
  </p:slideViewPr>
  <p:outlineViewPr>
    <p:cViewPr>
      <p:scale>
        <a:sx n="33" d="100"/>
        <a:sy n="33" d="100"/>
      </p:scale>
      <p:origin x="0" y="114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E0B382EA-86BB-9F4F-A39C-C2922513503C}" type="datetimeFigureOut">
              <a:rPr kumimoji="1" lang="ja-JP" altLang="en-US" smtClean="0"/>
              <a:t>2012/11/1</a:t>
            </a:fld>
            <a:endParaRPr kumimoji="1" lang="ja-JP" altLang="en-US"/>
          </a:p>
        </p:txBody>
      </p:sp>
      <p:sp>
        <p:nvSpPr>
          <p:cNvPr id="4" name="フッター プレースホルダー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613D73BC-E0F7-E349-A16D-B67FD2B99224}" type="slidenum">
              <a:rPr kumimoji="1" lang="ja-JP" altLang="en-US" smtClean="0"/>
              <a:t>‹#›</a:t>
            </a:fld>
            <a:endParaRPr kumimoji="1" lang="ja-JP" altLang="en-US"/>
          </a:p>
        </p:txBody>
      </p:sp>
    </p:spTree>
    <p:extLst>
      <p:ext uri="{BB962C8B-B14F-4D97-AF65-F5344CB8AC3E}">
        <p14:creationId xmlns:p14="http://schemas.microsoft.com/office/powerpoint/2010/main" val="22014218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3DB31940-F0E1-F447-A4BC-1AF76BED65CE}" type="datetimeFigureOut">
              <a:rPr kumimoji="1" lang="ja-JP" altLang="en-US" smtClean="0"/>
              <a:t>2012/11/1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CEE3ACD-C5D3-324E-AE30-A4AF39500C26}" type="slidenum">
              <a:rPr kumimoji="1" lang="ja-JP" altLang="en-US" smtClean="0"/>
              <a:t>‹#›</a:t>
            </a:fld>
            <a:endParaRPr kumimoji="1" lang="ja-JP" altLang="en-US"/>
          </a:p>
        </p:txBody>
      </p:sp>
    </p:spTree>
    <p:extLst>
      <p:ext uri="{BB962C8B-B14F-4D97-AF65-F5344CB8AC3E}">
        <p14:creationId xmlns:p14="http://schemas.microsoft.com/office/powerpoint/2010/main" val="14859429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動作が同じものをコードクローンとして扱いたい</a:t>
            </a:r>
            <a:endParaRPr kumimoji="1" lang="ja-JP" altLang="en-US" dirty="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9</a:t>
            </a:fld>
            <a:endParaRPr kumimoji="1" lang="ja-JP" altLang="en-US"/>
          </a:p>
        </p:txBody>
      </p:sp>
    </p:spTree>
    <p:extLst>
      <p:ext uri="{BB962C8B-B14F-4D97-AF65-F5344CB8AC3E}">
        <p14:creationId xmlns:p14="http://schemas.microsoft.com/office/powerpoint/2010/main" val="225775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我々の開発グループで開発した</a:t>
            </a:r>
            <a:endParaRPr kumimoji="1" lang="ja-JP" altLang="en-US" dirty="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20</a:t>
            </a:fld>
            <a:endParaRPr kumimoji="1" lang="ja-JP" altLang="en-US"/>
          </a:p>
        </p:txBody>
      </p:sp>
    </p:spTree>
    <p:extLst>
      <p:ext uri="{BB962C8B-B14F-4D97-AF65-F5344CB8AC3E}">
        <p14:creationId xmlns:p14="http://schemas.microsoft.com/office/powerpoint/2010/main" val="124174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26</a:t>
            </a:fld>
            <a:endParaRPr kumimoji="1" lang="ja-JP" altLang="en-US"/>
          </a:p>
        </p:txBody>
      </p:sp>
    </p:spTree>
    <p:extLst>
      <p:ext uri="{BB962C8B-B14F-4D97-AF65-F5344CB8AC3E}">
        <p14:creationId xmlns:p14="http://schemas.microsoft.com/office/powerpoint/2010/main" val="44385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代表的</a:t>
            </a:r>
            <a:r>
              <a:rPr kumimoji="1" lang="ja-JP" altLang="en-US" dirty="0" smtClean="0"/>
              <a:t>なものとして，</a:t>
            </a:r>
            <a:endParaRPr kumimoji="1" lang="ja-JP" altLang="en-US" dirty="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27</a:t>
            </a:fld>
            <a:endParaRPr kumimoji="1" lang="ja-JP" altLang="en-US"/>
          </a:p>
        </p:txBody>
      </p:sp>
    </p:spTree>
    <p:extLst>
      <p:ext uri="{BB962C8B-B14F-4D97-AF65-F5344CB8AC3E}">
        <p14:creationId xmlns:p14="http://schemas.microsoft.com/office/powerpoint/2010/main" val="281492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10</a:t>
            </a:fld>
            <a:endParaRPr kumimoji="1" lang="ja-JP" altLang="en-US"/>
          </a:p>
        </p:txBody>
      </p:sp>
    </p:spTree>
    <p:extLst>
      <p:ext uri="{BB962C8B-B14F-4D97-AF65-F5344CB8AC3E}">
        <p14:creationId xmlns:p14="http://schemas.microsoft.com/office/powerpoint/2010/main" val="110074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12</a:t>
            </a:fld>
            <a:endParaRPr kumimoji="1" lang="ja-JP" altLang="en-US"/>
          </a:p>
        </p:txBody>
      </p:sp>
    </p:spTree>
    <p:extLst>
      <p:ext uri="{BB962C8B-B14F-4D97-AF65-F5344CB8AC3E}">
        <p14:creationId xmlns:p14="http://schemas.microsoft.com/office/powerpoint/2010/main" val="243530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スタックトレース</a:t>
            </a:r>
            <a:r>
              <a:rPr kumimoji="1" lang="en-US" altLang="ja-JP" dirty="0" smtClean="0"/>
              <a:t>: </a:t>
            </a:r>
            <a:r>
              <a:rPr kumimoji="1" lang="ja-JP" altLang="en-US" dirty="0" smtClean="0"/>
              <a:t>特定のメソッドが呼ばれるまでに経てきたメソッドの一覧</a:t>
            </a:r>
            <a:endParaRPr kumimoji="1" lang="ja-JP" altLang="en-US" dirty="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13</a:t>
            </a:fld>
            <a:endParaRPr kumimoji="1" lang="ja-JP" altLang="en-US"/>
          </a:p>
        </p:txBody>
      </p:sp>
    </p:spTree>
    <p:extLst>
      <p:ext uri="{BB962C8B-B14F-4D97-AF65-F5344CB8AC3E}">
        <p14:creationId xmlns:p14="http://schemas.microsoft.com/office/powerpoint/2010/main" val="361615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14</a:t>
            </a:fld>
            <a:endParaRPr kumimoji="1" lang="ja-JP" altLang="en-US"/>
          </a:p>
        </p:txBody>
      </p:sp>
    </p:spTree>
    <p:extLst>
      <p:ext uri="{BB962C8B-B14F-4D97-AF65-F5344CB8AC3E}">
        <p14:creationId xmlns:p14="http://schemas.microsoft.com/office/powerpoint/2010/main" val="410067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フェイズ内のメソッド呼び出しの増減にあまり影響がでないように正規化</a:t>
            </a:r>
            <a:endParaRPr kumimoji="1" lang="en-US" altLang="ja-JP" dirty="0" smtClean="0"/>
          </a:p>
          <a:p>
            <a:r>
              <a:rPr kumimoji="1" lang="ja-JP" altLang="en-US" dirty="0" smtClean="0"/>
              <a:t>案</a:t>
            </a:r>
            <a:r>
              <a:rPr kumimoji="1" lang="en-US" altLang="ja-JP" dirty="0" smtClean="0"/>
              <a:t>1: false positive</a:t>
            </a:r>
            <a:r>
              <a:rPr kumimoji="1" lang="ja-JP" altLang="en-US" dirty="0" smtClean="0"/>
              <a:t>が多くなる可能性がある</a:t>
            </a:r>
            <a:endParaRPr kumimoji="1" lang="en-US" altLang="ja-JP" dirty="0" smtClean="0"/>
          </a:p>
          <a:p>
            <a:r>
              <a:rPr kumimoji="1" lang="ja-JP" altLang="en-US" dirty="0" smtClean="0"/>
              <a:t>案</a:t>
            </a:r>
            <a:r>
              <a:rPr kumimoji="1" lang="en-US" altLang="ja-JP" dirty="0" smtClean="0"/>
              <a:t>2:</a:t>
            </a:r>
            <a:r>
              <a:rPr kumimoji="1" lang="en-US" altLang="ja-JP" baseline="0" dirty="0" smtClean="0"/>
              <a:t> </a:t>
            </a:r>
            <a:r>
              <a:rPr kumimoji="1" lang="ja-JP" altLang="en-US" baseline="0" dirty="0" smtClean="0"/>
              <a:t>難読化によるメソッド挿入が行われると，挿入前後をクローンとして検出できない可能性がある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15</a:t>
            </a:fld>
            <a:endParaRPr kumimoji="1" lang="ja-JP" altLang="en-US"/>
          </a:p>
        </p:txBody>
      </p:sp>
    </p:spTree>
    <p:extLst>
      <p:ext uri="{BB962C8B-B14F-4D97-AF65-F5344CB8AC3E}">
        <p14:creationId xmlns:p14="http://schemas.microsoft.com/office/powerpoint/2010/main" val="110739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フェイズ内のメソッド呼び出しの増減にあまり影響がでないように正規化</a:t>
            </a:r>
            <a:endParaRPr kumimoji="1" lang="en-US" altLang="ja-JP" dirty="0" smtClean="0"/>
          </a:p>
          <a:p>
            <a:r>
              <a:rPr kumimoji="1" lang="ja-JP" altLang="en-US" dirty="0" smtClean="0"/>
              <a:t>案</a:t>
            </a:r>
            <a:r>
              <a:rPr kumimoji="1" lang="en-US" altLang="ja-JP" dirty="0" smtClean="0"/>
              <a:t>1: false positive</a:t>
            </a:r>
            <a:r>
              <a:rPr kumimoji="1" lang="ja-JP" altLang="en-US" dirty="0" smtClean="0"/>
              <a:t>が多くなる可能性がある</a:t>
            </a:r>
            <a:endParaRPr kumimoji="1" lang="en-US" altLang="ja-JP" dirty="0" smtClean="0"/>
          </a:p>
          <a:p>
            <a:r>
              <a:rPr kumimoji="1" lang="ja-JP" altLang="en-US" dirty="0" smtClean="0"/>
              <a:t>案</a:t>
            </a:r>
            <a:r>
              <a:rPr kumimoji="1" lang="en-US" altLang="ja-JP" dirty="0" smtClean="0"/>
              <a:t>2:</a:t>
            </a:r>
            <a:r>
              <a:rPr kumimoji="1" lang="en-US" altLang="ja-JP" baseline="0" dirty="0" smtClean="0"/>
              <a:t> </a:t>
            </a:r>
            <a:r>
              <a:rPr kumimoji="1" lang="ja-JP" altLang="en-US" baseline="0" dirty="0" smtClean="0"/>
              <a:t>難読化によるメソッド挿入が行われると，挿入前後をクローンとして検出できない可能性がある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16</a:t>
            </a:fld>
            <a:endParaRPr kumimoji="1" lang="ja-JP" altLang="en-US"/>
          </a:p>
        </p:txBody>
      </p:sp>
    </p:spTree>
    <p:extLst>
      <p:ext uri="{BB962C8B-B14F-4D97-AF65-F5344CB8AC3E}">
        <p14:creationId xmlns:p14="http://schemas.microsoft.com/office/powerpoint/2010/main" val="110739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フェイズ内のメソッド呼び出しの増減にあまり影響がでないように正規化</a:t>
            </a:r>
            <a:endParaRPr kumimoji="1" lang="en-US" altLang="ja-JP" dirty="0" smtClean="0"/>
          </a:p>
          <a:p>
            <a:r>
              <a:rPr kumimoji="1" lang="ja-JP" altLang="en-US" dirty="0" smtClean="0"/>
              <a:t>案</a:t>
            </a:r>
            <a:r>
              <a:rPr kumimoji="1" lang="en-US" altLang="ja-JP" dirty="0" smtClean="0"/>
              <a:t>1: false positive</a:t>
            </a:r>
            <a:r>
              <a:rPr kumimoji="1" lang="ja-JP" altLang="en-US" dirty="0" smtClean="0"/>
              <a:t>が多くなる可能性がある</a:t>
            </a:r>
            <a:endParaRPr kumimoji="1" lang="en-US" altLang="ja-JP" dirty="0" smtClean="0"/>
          </a:p>
          <a:p>
            <a:r>
              <a:rPr kumimoji="1" lang="ja-JP" altLang="en-US" dirty="0" smtClean="0"/>
              <a:t>案</a:t>
            </a:r>
            <a:r>
              <a:rPr kumimoji="1" lang="en-US" altLang="ja-JP" dirty="0" smtClean="0"/>
              <a:t>2:</a:t>
            </a:r>
            <a:r>
              <a:rPr kumimoji="1" lang="en-US" altLang="ja-JP" baseline="0" dirty="0" smtClean="0"/>
              <a:t> </a:t>
            </a:r>
            <a:r>
              <a:rPr kumimoji="1" lang="ja-JP" altLang="en-US" baseline="0" dirty="0" smtClean="0"/>
              <a:t>難読化によるメソッド挿入が行われると，挿入前後をクローンとして検出できない可能性がある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17</a:t>
            </a:fld>
            <a:endParaRPr kumimoji="1" lang="ja-JP" altLang="en-US"/>
          </a:p>
        </p:txBody>
      </p:sp>
    </p:spTree>
    <p:extLst>
      <p:ext uri="{BB962C8B-B14F-4D97-AF65-F5344CB8AC3E}">
        <p14:creationId xmlns:p14="http://schemas.microsoft.com/office/powerpoint/2010/main" val="110739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EE3ACD-C5D3-324E-AE30-A4AF39500C26}" type="slidenum">
              <a:rPr kumimoji="1" lang="ja-JP" altLang="en-US" smtClean="0"/>
              <a:t>19</a:t>
            </a:fld>
            <a:endParaRPr kumimoji="1" lang="ja-JP" altLang="en-US"/>
          </a:p>
        </p:txBody>
      </p:sp>
    </p:spTree>
    <p:extLst>
      <p:ext uri="{BB962C8B-B14F-4D97-AF65-F5344CB8AC3E}">
        <p14:creationId xmlns:p14="http://schemas.microsoft.com/office/powerpoint/2010/main" val="1241747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cstate="print"/>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303813" cy="246221"/>
          </a:xfrm>
          <a:prstGeom prst="rect">
            <a:avLst/>
          </a:prstGeom>
          <a:noFill/>
          <a:ln w="9525">
            <a:noFill/>
            <a:miter lim="800000"/>
            <a:headEnd/>
            <a:tailEnd/>
          </a:ln>
          <a:effectLst/>
        </p:spPr>
        <p:txBody>
          <a:bodyPr wrap="none">
            <a:spAutoFit/>
          </a:bodyPr>
          <a:lstStyle/>
          <a:p>
            <a:r>
              <a:rPr lang="en-US" altLang="ja-JP" sz="1000" dirty="0">
                <a:solidFill>
                  <a:srgbClr val="DDDDDD"/>
                </a:solidFill>
              </a:rPr>
              <a:t>Software Engineering Laboratory, Department of Computer Science, </a:t>
            </a:r>
            <a:r>
              <a:rPr lang="en-US" altLang="ja-JP" sz="1000" dirty="0" smtClean="0">
                <a:solidFill>
                  <a:srgbClr val="DDDDDD"/>
                </a:solidFill>
              </a:rPr>
              <a:t>Graduate</a:t>
            </a:r>
            <a:r>
              <a:rPr lang="en-US" altLang="ja-JP" sz="1000" baseline="0" dirty="0" smtClean="0">
                <a:solidFill>
                  <a:srgbClr val="DDDDDD"/>
                </a:solidFill>
              </a:rPr>
              <a:t> School</a:t>
            </a:r>
            <a:r>
              <a:rPr lang="en-US" altLang="ja-JP" sz="1000" dirty="0" smtClean="0">
                <a:solidFill>
                  <a:srgbClr val="DDDDDD"/>
                </a:solidFill>
              </a:rPr>
              <a:t> </a:t>
            </a:r>
            <a:r>
              <a:rPr lang="en-US" altLang="ja-JP" sz="1000" dirty="0">
                <a:solidFill>
                  <a:srgbClr val="DDDDDD"/>
                </a:solidFill>
              </a:rPr>
              <a:t>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49079BF7-4E69-7947-A373-5FD62DB97992}" type="datetime1">
              <a:rPr kumimoji="1" lang="ja-JP" altLang="en-US" smtClean="0"/>
              <a:t>2012/11/1</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32933936-093D-2542-841C-57E0F821B63D}" type="datetime1">
              <a:rPr kumimoji="1" lang="ja-JP" altLang="en-US" smtClean="0"/>
              <a:t>2012/11/1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7A12B21-6481-7844-AD05-CCA225491DFB}" type="datetime1">
              <a:rPr kumimoji="1" lang="ja-JP" altLang="en-US" smtClean="0"/>
              <a:t>2012/11/1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2B837366-FD29-A94D-A9C4-144518AA3133}" type="datetime1">
              <a:rPr kumimoji="1" lang="ja-JP" altLang="en-US" smtClean="0"/>
              <a:t>2012/11/1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7982F62F-5CFF-A047-8BEB-F376F5D6C141}" type="datetime1">
              <a:rPr kumimoji="1" lang="ja-JP" altLang="en-US" smtClean="0"/>
              <a:t>2012/11/1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C5574792-7801-7D4E-922A-4FC1C04AC017}" type="datetime1">
              <a:rPr kumimoji="1" lang="ja-JP" altLang="en-US" smtClean="0"/>
              <a:t>2012/11/1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2DD5EFA4-A17F-8C46-BE41-02535C00BC1A}" type="datetime1">
              <a:rPr kumimoji="1" lang="ja-JP" altLang="en-US" smtClean="0"/>
              <a:t>2012/11/1</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1A72221-8C1F-294C-9722-643BC8A5C128}" type="datetime1">
              <a:rPr kumimoji="1" lang="ja-JP" altLang="en-US" smtClean="0"/>
              <a:t>2012/11/1</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56996A2-78C3-FA41-BAD7-FFB94FA08F9D}" type="datetime1">
              <a:rPr kumimoji="1" lang="ja-JP" altLang="en-US" smtClean="0"/>
              <a:t>2012/11/1</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08DA02E5-EEE6-7C4B-80EC-6FEA615B99E5}" type="datetime1">
              <a:rPr kumimoji="1" lang="ja-JP" altLang="en-US" smtClean="0"/>
              <a:t>2012/11/1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9355AF11-77A6-DB4B-86C4-3ED8A24C3E43}" type="datetime1">
              <a:rPr kumimoji="1" lang="ja-JP" altLang="en-US" smtClean="0"/>
              <a:t>2012/11/1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F3442BF8-21F9-E645-80C3-7545D0852C9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cstate="print"/>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cstate="print"/>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E282BE95-E6BC-684A-A7FC-61A9604CCAB5}" type="datetime1">
              <a:rPr kumimoji="1" lang="ja-JP" altLang="en-US" smtClean="0"/>
              <a:t>2012/11/1</a:t>
            </a:fld>
            <a:endParaRPr kumimoji="1" lang="ja-JP" altLang="en-US"/>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442BF8-21F9-E645-80C3-7545D0852C92}"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dirty="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kumimoji="1" sz="44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プログラム実行履歴を用いたコードクローン検出手法</a:t>
            </a:r>
            <a:endParaRPr kumimoji="1" lang="ja-JP" altLang="en-US" dirty="0"/>
          </a:p>
        </p:txBody>
      </p:sp>
      <p:sp>
        <p:nvSpPr>
          <p:cNvPr id="3" name="サブタイトル 2"/>
          <p:cNvSpPr>
            <a:spLocks noGrp="1"/>
          </p:cNvSpPr>
          <p:nvPr>
            <p:ph type="subTitle" idx="1"/>
          </p:nvPr>
        </p:nvSpPr>
        <p:spPr>
          <a:xfrm>
            <a:off x="490563" y="3886200"/>
            <a:ext cx="8162875" cy="1752600"/>
          </a:xfrm>
        </p:spPr>
        <p:txBody>
          <a:bodyPr/>
          <a:lstStyle/>
          <a:p>
            <a:pPr algn="l"/>
            <a:r>
              <a:rPr lang="ja-JP" altLang="en-US" dirty="0"/>
              <a:t>○ 井岡 正和</a:t>
            </a:r>
            <a:r>
              <a:rPr lang="en-US" altLang="ja-JP" dirty="0"/>
              <a:t>(</a:t>
            </a:r>
            <a:r>
              <a:rPr lang="ja-JP" altLang="en-US" dirty="0"/>
              <a:t>阪大</a:t>
            </a:r>
            <a:r>
              <a:rPr lang="en-US" altLang="ja-JP" dirty="0"/>
              <a:t>)</a:t>
            </a:r>
            <a:r>
              <a:rPr lang="ja-JP" altLang="en-US" dirty="0"/>
              <a:t> </a:t>
            </a:r>
            <a:r>
              <a:rPr lang="ja-JP" altLang="en-US" dirty="0" smtClean="0"/>
              <a:t>，吉田 </a:t>
            </a:r>
            <a:r>
              <a:rPr lang="ja-JP" altLang="en-US" dirty="0"/>
              <a:t>則裕</a:t>
            </a:r>
            <a:r>
              <a:rPr lang="en-US" altLang="ja-JP" dirty="0"/>
              <a:t>(</a:t>
            </a:r>
            <a:r>
              <a:rPr lang="ja-JP" altLang="en-US" dirty="0"/>
              <a:t>奈良先端大</a:t>
            </a:r>
            <a:r>
              <a:rPr lang="en-US" altLang="ja-JP" dirty="0"/>
              <a:t>) </a:t>
            </a:r>
            <a:r>
              <a:rPr lang="ja-JP" altLang="en-US" dirty="0" smtClean="0"/>
              <a:t>，</a:t>
            </a:r>
            <a:endParaRPr lang="en-US" altLang="ja-JP" dirty="0"/>
          </a:p>
          <a:p>
            <a:pPr algn="l"/>
            <a:r>
              <a:rPr lang="ja-JP" altLang="en-US" dirty="0" smtClean="0"/>
              <a:t>　　井上 </a:t>
            </a:r>
            <a:r>
              <a:rPr lang="ja-JP" altLang="en-US" dirty="0"/>
              <a:t>克郎</a:t>
            </a:r>
            <a:r>
              <a:rPr lang="en-US" altLang="ja-JP" dirty="0"/>
              <a:t>(</a:t>
            </a:r>
            <a:r>
              <a:rPr lang="ja-JP" altLang="en-US" dirty="0"/>
              <a:t>阪大</a:t>
            </a:r>
            <a:r>
              <a:rPr lang="en-US" altLang="ja-JP" dirty="0"/>
              <a:t>)</a:t>
            </a:r>
          </a:p>
        </p:txBody>
      </p:sp>
    </p:spTree>
    <p:extLst>
      <p:ext uri="{BB962C8B-B14F-4D97-AF65-F5344CB8AC3E}">
        <p14:creationId xmlns:p14="http://schemas.microsoft.com/office/powerpoint/2010/main" val="341319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図形グループ 49"/>
          <p:cNvGrpSpPr/>
          <p:nvPr/>
        </p:nvGrpSpPr>
        <p:grpSpPr>
          <a:xfrm>
            <a:off x="4681287" y="2939632"/>
            <a:ext cx="4217292" cy="2959137"/>
            <a:chOff x="316098" y="3046268"/>
            <a:chExt cx="4217292" cy="2959137"/>
          </a:xfrm>
        </p:grpSpPr>
        <p:sp>
          <p:nvSpPr>
            <p:cNvPr id="51" name="角丸四角形 50"/>
            <p:cNvSpPr/>
            <p:nvPr/>
          </p:nvSpPr>
          <p:spPr>
            <a:xfrm>
              <a:off x="316098" y="3277101"/>
              <a:ext cx="4217292" cy="2728304"/>
            </a:xfrm>
            <a:prstGeom prst="roundRect">
              <a:avLst/>
            </a:prstGeom>
            <a:ln w="76200" cmpd="sng">
              <a:solidFill>
                <a:srgbClr val="3366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52" name="テキスト ボックス 51"/>
            <p:cNvSpPr txBox="1"/>
            <p:nvPr/>
          </p:nvSpPr>
          <p:spPr>
            <a:xfrm>
              <a:off x="1785147" y="3046268"/>
              <a:ext cx="1259479" cy="461665"/>
            </a:xfrm>
            <a:prstGeom prst="rect">
              <a:avLst/>
            </a:prstGeom>
            <a:solidFill>
              <a:srgbClr val="FFFFFF"/>
            </a:solidFill>
            <a:ln>
              <a:noFill/>
            </a:ln>
          </p:spPr>
          <p:txBody>
            <a:bodyPr wrap="none" rtlCol="0">
              <a:spAutoFit/>
            </a:bodyPr>
            <a:lstStyle/>
            <a:p>
              <a:r>
                <a:rPr kumimoji="1" lang="ja-JP" altLang="en-US" sz="2400" dirty="0" smtClean="0"/>
                <a:t>クローン</a:t>
              </a:r>
              <a:endParaRPr kumimoji="1" lang="ja-JP" altLang="en-US" sz="2400" dirty="0"/>
            </a:p>
          </p:txBody>
        </p:sp>
      </p:grpSp>
      <p:grpSp>
        <p:nvGrpSpPr>
          <p:cNvPr id="13" name="図形グループ 12"/>
          <p:cNvGrpSpPr/>
          <p:nvPr/>
        </p:nvGrpSpPr>
        <p:grpSpPr>
          <a:xfrm>
            <a:off x="185173" y="2938895"/>
            <a:ext cx="4217292" cy="2959137"/>
            <a:chOff x="316098" y="3046268"/>
            <a:chExt cx="4217292" cy="2959137"/>
          </a:xfrm>
        </p:grpSpPr>
        <p:sp>
          <p:nvSpPr>
            <p:cNvPr id="11" name="角丸四角形 10"/>
            <p:cNvSpPr/>
            <p:nvPr/>
          </p:nvSpPr>
          <p:spPr>
            <a:xfrm>
              <a:off x="316098" y="3277101"/>
              <a:ext cx="4217292" cy="2728304"/>
            </a:xfrm>
            <a:prstGeom prst="roundRect">
              <a:avLst/>
            </a:prstGeom>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2" name="テキスト ボックス 11"/>
            <p:cNvSpPr txBox="1"/>
            <p:nvPr/>
          </p:nvSpPr>
          <p:spPr>
            <a:xfrm>
              <a:off x="1785147" y="3046268"/>
              <a:ext cx="1259479" cy="461665"/>
            </a:xfrm>
            <a:prstGeom prst="rect">
              <a:avLst/>
            </a:prstGeom>
            <a:solidFill>
              <a:srgbClr val="FFFFFF"/>
            </a:solidFill>
            <a:ln>
              <a:solidFill>
                <a:srgbClr val="FFFFFF"/>
              </a:solidFill>
            </a:ln>
          </p:spPr>
          <p:txBody>
            <a:bodyPr wrap="none" rtlCol="0">
              <a:spAutoFit/>
            </a:bodyPr>
            <a:lstStyle/>
            <a:p>
              <a:r>
                <a:rPr kumimoji="1" lang="ja-JP" altLang="en-US" sz="2400" dirty="0" smtClean="0"/>
                <a:t>クローン</a:t>
              </a:r>
              <a:endParaRPr kumimoji="1" lang="ja-JP" altLang="en-US" sz="2400" dirty="0"/>
            </a:p>
          </p:txBody>
        </p:sp>
      </p:grpSp>
      <p:sp>
        <p:nvSpPr>
          <p:cNvPr id="2" name="タイトル 1"/>
          <p:cNvSpPr>
            <a:spLocks noGrp="1"/>
          </p:cNvSpPr>
          <p:nvPr>
            <p:ph type="title"/>
          </p:nvPr>
        </p:nvSpPr>
        <p:spPr/>
        <p:txBody>
          <a:bodyPr/>
          <a:lstStyle/>
          <a:p>
            <a:r>
              <a:rPr kumimoji="1" lang="ja-JP" altLang="en-US" dirty="0" smtClean="0"/>
              <a:t>研究目的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動作が似ているプログラムをコードクローンとして検出する．</a:t>
            </a: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9</a:t>
            </a:fld>
            <a:endParaRPr kumimoji="1" lang="ja-JP" altLang="en-US"/>
          </a:p>
        </p:txBody>
      </p:sp>
      <p:grpSp>
        <p:nvGrpSpPr>
          <p:cNvPr id="10" name="図形グループ 9"/>
          <p:cNvGrpSpPr/>
          <p:nvPr/>
        </p:nvGrpSpPr>
        <p:grpSpPr>
          <a:xfrm>
            <a:off x="902000" y="3739405"/>
            <a:ext cx="1217100" cy="1718828"/>
            <a:chOff x="424375" y="3423421"/>
            <a:chExt cx="1217100" cy="1718828"/>
          </a:xfrm>
        </p:grpSpPr>
        <p:sp>
          <p:nvSpPr>
            <p:cNvPr id="5" name="角丸四角形 4"/>
            <p:cNvSpPr/>
            <p:nvPr/>
          </p:nvSpPr>
          <p:spPr>
            <a:xfrm>
              <a:off x="585976" y="3423421"/>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424375" y="4495918"/>
              <a:ext cx="1217100" cy="646331"/>
            </a:xfrm>
            <a:prstGeom prst="rect">
              <a:avLst/>
            </a:prstGeom>
            <a:noFill/>
          </p:spPr>
          <p:txBody>
            <a:bodyPr wrap="none" rtlCol="0">
              <a:spAutoFit/>
            </a:bodyPr>
            <a:lstStyle/>
            <a:p>
              <a:pPr algn="ctr"/>
              <a:r>
                <a:rPr kumimoji="1" lang="ja-JP" altLang="en-US" dirty="0" smtClean="0"/>
                <a:t>難読化前</a:t>
              </a:r>
              <a:endParaRPr kumimoji="1" lang="en-US" altLang="ja-JP" dirty="0" smtClean="0"/>
            </a:p>
            <a:p>
              <a:pPr algn="ctr"/>
              <a:r>
                <a:rPr kumimoji="1" lang="ja-JP" altLang="en-US" dirty="0" smtClean="0"/>
                <a:t>プログラム</a:t>
              </a:r>
              <a:endParaRPr kumimoji="1" lang="ja-JP" altLang="en-US" dirty="0"/>
            </a:p>
          </p:txBody>
        </p:sp>
      </p:grpSp>
      <p:grpSp>
        <p:nvGrpSpPr>
          <p:cNvPr id="9" name="図形グループ 8"/>
          <p:cNvGrpSpPr/>
          <p:nvPr/>
        </p:nvGrpSpPr>
        <p:grpSpPr>
          <a:xfrm>
            <a:off x="2461793" y="3739405"/>
            <a:ext cx="1217100" cy="1717918"/>
            <a:chOff x="570298" y="4549608"/>
            <a:chExt cx="1217100" cy="1717918"/>
          </a:xfrm>
        </p:grpSpPr>
        <p:sp>
          <p:nvSpPr>
            <p:cNvPr id="6" name="角丸四角形 5"/>
            <p:cNvSpPr/>
            <p:nvPr/>
          </p:nvSpPr>
          <p:spPr>
            <a:xfrm>
              <a:off x="727075" y="4549608"/>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570298" y="5621195"/>
              <a:ext cx="1217100" cy="646331"/>
            </a:xfrm>
            <a:prstGeom prst="rect">
              <a:avLst/>
            </a:prstGeom>
            <a:noFill/>
          </p:spPr>
          <p:txBody>
            <a:bodyPr wrap="none" rtlCol="0">
              <a:spAutoFit/>
            </a:bodyPr>
            <a:lstStyle/>
            <a:p>
              <a:pPr algn="ctr"/>
              <a:r>
                <a:rPr kumimoji="1" lang="ja-JP" altLang="en-US" dirty="0" smtClean="0"/>
                <a:t>難読化後</a:t>
              </a:r>
              <a:endParaRPr kumimoji="1" lang="en-US" altLang="ja-JP" dirty="0" smtClean="0"/>
            </a:p>
            <a:p>
              <a:pPr algn="ctr"/>
              <a:r>
                <a:rPr kumimoji="1" lang="ja-JP" altLang="en-US" dirty="0" smtClean="0"/>
                <a:t>プログラム</a:t>
              </a:r>
              <a:endParaRPr kumimoji="1" lang="ja-JP" altLang="en-US" dirty="0"/>
            </a:p>
          </p:txBody>
        </p:sp>
      </p:grpSp>
      <p:grpSp>
        <p:nvGrpSpPr>
          <p:cNvPr id="49" name="図形グループ 48"/>
          <p:cNvGrpSpPr/>
          <p:nvPr/>
        </p:nvGrpSpPr>
        <p:grpSpPr>
          <a:xfrm>
            <a:off x="5113072" y="3527605"/>
            <a:ext cx="3617522" cy="2072328"/>
            <a:chOff x="5281974" y="4262267"/>
            <a:chExt cx="3617522" cy="2072328"/>
          </a:xfrm>
        </p:grpSpPr>
        <p:grpSp>
          <p:nvGrpSpPr>
            <p:cNvPr id="14" name="Group 4"/>
            <p:cNvGrpSpPr>
              <a:grpSpLocks noChangeAspect="1"/>
            </p:cNvGrpSpPr>
            <p:nvPr/>
          </p:nvGrpSpPr>
          <p:grpSpPr bwMode="auto">
            <a:xfrm>
              <a:off x="5281974" y="4910200"/>
              <a:ext cx="984250" cy="1279639"/>
              <a:chOff x="1348" y="2578"/>
              <a:chExt cx="863" cy="1122"/>
            </a:xfrm>
          </p:grpSpPr>
          <p:sp>
            <p:nvSpPr>
              <p:cNvPr id="15" name="AutoShape 5"/>
              <p:cNvSpPr>
                <a:spLocks noChangeAspect="1" noChangeArrowheads="1"/>
              </p:cNvSpPr>
              <p:nvPr/>
            </p:nvSpPr>
            <p:spPr bwMode="auto">
              <a:xfrm>
                <a:off x="1348" y="2578"/>
                <a:ext cx="863"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6" name="Freeform 6"/>
              <p:cNvSpPr>
                <a:spLocks/>
              </p:cNvSpPr>
              <p:nvPr/>
            </p:nvSpPr>
            <p:spPr bwMode="auto">
              <a:xfrm>
                <a:off x="1362" y="2591"/>
                <a:ext cx="836" cy="949"/>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7"/>
              <p:cNvSpPr>
                <a:spLocks/>
              </p:cNvSpPr>
              <p:nvPr/>
            </p:nvSpPr>
            <p:spPr bwMode="auto">
              <a:xfrm>
                <a:off x="1362" y="2591"/>
                <a:ext cx="836" cy="949"/>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8"/>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9"/>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Line 18"/>
              <p:cNvSpPr>
                <a:spLocks noChangeShapeType="1"/>
              </p:cNvSpPr>
              <p:nvPr/>
            </p:nvSpPr>
            <p:spPr bwMode="auto">
              <a:xfrm>
                <a:off x="1435" y="3288"/>
                <a:ext cx="397"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8" name="Group 23"/>
            <p:cNvGrpSpPr>
              <a:grpSpLocks noChangeAspect="1"/>
            </p:cNvGrpSpPr>
            <p:nvPr/>
          </p:nvGrpSpPr>
          <p:grpSpPr bwMode="auto">
            <a:xfrm>
              <a:off x="7176306" y="4892333"/>
              <a:ext cx="1007617" cy="1425657"/>
              <a:chOff x="3424" y="2704"/>
              <a:chExt cx="862" cy="1122"/>
            </a:xfrm>
          </p:grpSpPr>
          <p:sp>
            <p:nvSpPr>
              <p:cNvPr id="29" name="AutoShape 24"/>
              <p:cNvSpPr>
                <a:spLocks noChangeAspect="1" noChangeArrowheads="1"/>
              </p:cNvSpPr>
              <p:nvPr/>
            </p:nvSpPr>
            <p:spPr bwMode="auto">
              <a:xfrm>
                <a:off x="3424" y="2704"/>
                <a:ext cx="86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0" name="Freeform 25"/>
              <p:cNvSpPr>
                <a:spLocks/>
              </p:cNvSpPr>
              <p:nvPr/>
            </p:nvSpPr>
            <p:spPr bwMode="auto">
              <a:xfrm>
                <a:off x="3436" y="2715"/>
                <a:ext cx="833" cy="867"/>
              </a:xfrm>
              <a:custGeom>
                <a:avLst/>
                <a:gdLst>
                  <a:gd name="T0" fmla="*/ 0 w 833"/>
                  <a:gd name="T1" fmla="*/ 0 h 1094"/>
                  <a:gd name="T2" fmla="*/ 0 w 833"/>
                  <a:gd name="T3" fmla="*/ 1094 h 1094"/>
                  <a:gd name="T4" fmla="*/ 833 w 833"/>
                  <a:gd name="T5" fmla="*/ 1094 h 1094"/>
                  <a:gd name="T6" fmla="*/ 833 w 833"/>
                  <a:gd name="T7" fmla="*/ 199 h 1094"/>
                  <a:gd name="T8" fmla="*/ 624 w 833"/>
                  <a:gd name="T9" fmla="*/ 0 h 1094"/>
                  <a:gd name="T10" fmla="*/ 0 w 833"/>
                  <a:gd name="T11" fmla="*/ 0 h 1094"/>
                </a:gdLst>
                <a:ahLst/>
                <a:cxnLst>
                  <a:cxn ang="0">
                    <a:pos x="T0" y="T1"/>
                  </a:cxn>
                  <a:cxn ang="0">
                    <a:pos x="T2" y="T3"/>
                  </a:cxn>
                  <a:cxn ang="0">
                    <a:pos x="T4" y="T5"/>
                  </a:cxn>
                  <a:cxn ang="0">
                    <a:pos x="T6" y="T7"/>
                  </a:cxn>
                  <a:cxn ang="0">
                    <a:pos x="T8" y="T9"/>
                  </a:cxn>
                  <a:cxn ang="0">
                    <a:pos x="T10" y="T11"/>
                  </a:cxn>
                </a:cxnLst>
                <a:rect l="0" t="0" r="r" b="b"/>
                <a:pathLst>
                  <a:path w="833" h="1094">
                    <a:moveTo>
                      <a:pt x="0" y="0"/>
                    </a:moveTo>
                    <a:lnTo>
                      <a:pt x="0" y="1094"/>
                    </a:lnTo>
                    <a:lnTo>
                      <a:pt x="833" y="1094"/>
                    </a:lnTo>
                    <a:lnTo>
                      <a:pt x="833" y="199"/>
                    </a:lnTo>
                    <a:lnTo>
                      <a:pt x="624" y="0"/>
                    </a:lnTo>
                    <a:lnTo>
                      <a:pt x="0" y="0"/>
                    </a:lnTo>
                    <a:close/>
                  </a:path>
                </a:pathLst>
              </a:custGeom>
              <a:solidFill>
                <a:srgbClr val="FFFFFF"/>
              </a:solidFill>
              <a:ln w="9525">
                <a:solidFill>
                  <a:srgbClr val="000000"/>
                </a:solidFill>
                <a:prstDash val="solid"/>
                <a:round/>
                <a:headEnd/>
                <a:tailEnd/>
              </a:ln>
            </p:spPr>
            <p:txBody>
              <a:bodyPr/>
              <a:lstStyle/>
              <a:p>
                <a:endParaRPr lang="ja-JP" altLang="en-US" dirty="0"/>
              </a:p>
            </p:txBody>
          </p:sp>
          <p:sp>
            <p:nvSpPr>
              <p:cNvPr id="31" name="Freeform 26"/>
              <p:cNvSpPr>
                <a:spLocks/>
              </p:cNvSpPr>
              <p:nvPr/>
            </p:nvSpPr>
            <p:spPr bwMode="auto">
              <a:xfrm>
                <a:off x="4060" y="2715"/>
                <a:ext cx="209" cy="199"/>
              </a:xfrm>
              <a:custGeom>
                <a:avLst/>
                <a:gdLst>
                  <a:gd name="T0" fmla="*/ 0 w 209"/>
                  <a:gd name="T1" fmla="*/ 0 h 199"/>
                  <a:gd name="T2" fmla="*/ 209 w 209"/>
                  <a:gd name="T3" fmla="*/ 199 h 199"/>
                  <a:gd name="T4" fmla="*/ 0 w 209"/>
                  <a:gd name="T5" fmla="*/ 199 h 199"/>
                  <a:gd name="T6" fmla="*/ 0 w 209"/>
                  <a:gd name="T7" fmla="*/ 0 h 199"/>
                </a:gdLst>
                <a:ahLst/>
                <a:cxnLst>
                  <a:cxn ang="0">
                    <a:pos x="T0" y="T1"/>
                  </a:cxn>
                  <a:cxn ang="0">
                    <a:pos x="T2" y="T3"/>
                  </a:cxn>
                  <a:cxn ang="0">
                    <a:pos x="T4" y="T5"/>
                  </a:cxn>
                  <a:cxn ang="0">
                    <a:pos x="T6" y="T7"/>
                  </a:cxn>
                </a:cxnLst>
                <a:rect l="0" t="0" r="r" b="b"/>
                <a:pathLst>
                  <a:path w="209" h="199">
                    <a:moveTo>
                      <a:pt x="0" y="0"/>
                    </a:moveTo>
                    <a:lnTo>
                      <a:pt x="209" y="199"/>
                    </a:lnTo>
                    <a:lnTo>
                      <a:pt x="0" y="199"/>
                    </a:lnTo>
                    <a:lnTo>
                      <a:pt x="0" y="0"/>
                    </a:lnTo>
                    <a:close/>
                  </a:path>
                </a:pathLst>
              </a:custGeom>
              <a:solidFill>
                <a:srgbClr val="FFFFFF"/>
              </a:solidFill>
              <a:ln w="9525">
                <a:solidFill>
                  <a:srgbClr val="000000"/>
                </a:solidFill>
                <a:prstDash val="solid"/>
                <a:round/>
                <a:headEnd/>
                <a:tailEnd/>
              </a:ln>
            </p:spPr>
            <p:txBody>
              <a:bodyPr/>
              <a:lstStyle/>
              <a:p>
                <a:endParaRPr lang="ja-JP" altLang="en-US"/>
              </a:p>
            </p:txBody>
          </p:sp>
          <p:sp>
            <p:nvSpPr>
              <p:cNvPr id="32" name="Freeform 27"/>
              <p:cNvSpPr>
                <a:spLocks/>
              </p:cNvSpPr>
              <p:nvPr/>
            </p:nvSpPr>
            <p:spPr bwMode="auto">
              <a:xfrm>
                <a:off x="3488" y="3014"/>
                <a:ext cx="729" cy="133"/>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29" h="149">
                    <a:moveTo>
                      <a:pt x="0" y="0"/>
                    </a:moveTo>
                    <a:lnTo>
                      <a:pt x="729" y="0"/>
                    </a:lnTo>
                    <a:lnTo>
                      <a:pt x="729" y="99"/>
                    </a:lnTo>
                    <a:lnTo>
                      <a:pt x="468" y="99"/>
                    </a:lnTo>
                    <a:lnTo>
                      <a:pt x="468" y="149"/>
                    </a:lnTo>
                    <a:lnTo>
                      <a:pt x="0" y="149"/>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grpSp>
        <p:sp>
          <p:nvSpPr>
            <p:cNvPr id="37" name="Freeform 27"/>
            <p:cNvSpPr>
              <a:spLocks/>
            </p:cNvSpPr>
            <p:nvPr/>
          </p:nvSpPr>
          <p:spPr bwMode="auto">
            <a:xfrm>
              <a:off x="5357339" y="5362668"/>
              <a:ext cx="852149" cy="379921"/>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29" h="149">
                  <a:moveTo>
                    <a:pt x="0" y="0"/>
                  </a:moveTo>
                  <a:lnTo>
                    <a:pt x="729" y="0"/>
                  </a:lnTo>
                  <a:lnTo>
                    <a:pt x="729" y="99"/>
                  </a:lnTo>
                  <a:lnTo>
                    <a:pt x="468" y="99"/>
                  </a:lnTo>
                  <a:lnTo>
                    <a:pt x="468" y="149"/>
                  </a:lnTo>
                  <a:lnTo>
                    <a:pt x="0" y="149"/>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sp>
          <p:nvSpPr>
            <p:cNvPr id="38" name="Freeform 27"/>
            <p:cNvSpPr>
              <a:spLocks/>
            </p:cNvSpPr>
            <p:nvPr/>
          </p:nvSpPr>
          <p:spPr bwMode="auto">
            <a:xfrm>
              <a:off x="7251117" y="5627014"/>
              <a:ext cx="882859" cy="134682"/>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 name="connsiteX0" fmla="*/ 0 w 10000"/>
                <a:gd name="connsiteY0" fmla="*/ 0 h 10141"/>
                <a:gd name="connsiteX1" fmla="*/ 10000 w 10000"/>
                <a:gd name="connsiteY1" fmla="*/ 0 h 10141"/>
                <a:gd name="connsiteX2" fmla="*/ 10000 w 10000"/>
                <a:gd name="connsiteY2" fmla="*/ 6644 h 10141"/>
                <a:gd name="connsiteX3" fmla="*/ 8512 w 10000"/>
                <a:gd name="connsiteY3" fmla="*/ 10141 h 10141"/>
                <a:gd name="connsiteX4" fmla="*/ 6420 w 10000"/>
                <a:gd name="connsiteY4" fmla="*/ 10000 h 10141"/>
                <a:gd name="connsiteX5" fmla="*/ 0 w 10000"/>
                <a:gd name="connsiteY5" fmla="*/ 10000 h 10141"/>
                <a:gd name="connsiteX6" fmla="*/ 0 w 10000"/>
                <a:gd name="connsiteY6" fmla="*/ 0 h 10141"/>
                <a:gd name="connsiteX0" fmla="*/ 0 w 10000"/>
                <a:gd name="connsiteY0" fmla="*/ 0 h 10141"/>
                <a:gd name="connsiteX1" fmla="*/ 10000 w 10000"/>
                <a:gd name="connsiteY1" fmla="*/ 0 h 10141"/>
                <a:gd name="connsiteX2" fmla="*/ 10000 w 10000"/>
                <a:gd name="connsiteY2" fmla="*/ 6644 h 10141"/>
                <a:gd name="connsiteX3" fmla="*/ 9989 w 10000"/>
                <a:gd name="connsiteY3" fmla="*/ 10141 h 10141"/>
                <a:gd name="connsiteX4" fmla="*/ 6420 w 10000"/>
                <a:gd name="connsiteY4" fmla="*/ 10000 h 10141"/>
                <a:gd name="connsiteX5" fmla="*/ 0 w 10000"/>
                <a:gd name="connsiteY5" fmla="*/ 10000 h 10141"/>
                <a:gd name="connsiteX6" fmla="*/ 0 w 10000"/>
                <a:gd name="connsiteY6" fmla="*/ 0 h 1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41">
                  <a:moveTo>
                    <a:pt x="0" y="0"/>
                  </a:moveTo>
                  <a:lnTo>
                    <a:pt x="10000" y="0"/>
                  </a:lnTo>
                  <a:lnTo>
                    <a:pt x="10000" y="6644"/>
                  </a:lnTo>
                  <a:cubicBezTo>
                    <a:pt x="9996" y="7810"/>
                    <a:pt x="9993" y="8975"/>
                    <a:pt x="9989" y="10141"/>
                  </a:cubicBezTo>
                  <a:lnTo>
                    <a:pt x="6420" y="10000"/>
                  </a:lnTo>
                  <a:lnTo>
                    <a:pt x="0" y="10000"/>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sp>
          <p:nvSpPr>
            <p:cNvPr id="39" name="テキスト ボックス 38"/>
            <p:cNvSpPr txBox="1"/>
            <p:nvPr/>
          </p:nvSpPr>
          <p:spPr>
            <a:xfrm>
              <a:off x="5525109" y="5965263"/>
              <a:ext cx="530802" cy="369332"/>
            </a:xfrm>
            <a:prstGeom prst="rect">
              <a:avLst/>
            </a:prstGeom>
            <a:noFill/>
          </p:spPr>
          <p:txBody>
            <a:bodyPr wrap="none" rtlCol="0">
              <a:spAutoFit/>
            </a:bodyPr>
            <a:lstStyle/>
            <a:p>
              <a:r>
                <a:rPr kumimoji="1" lang="en-US" altLang="ja-JP" dirty="0" smtClean="0"/>
                <a:t>CF1</a:t>
              </a:r>
              <a:endParaRPr kumimoji="1" lang="ja-JP" altLang="en-US" dirty="0"/>
            </a:p>
          </p:txBody>
        </p:sp>
        <p:sp>
          <p:nvSpPr>
            <p:cNvPr id="40" name="テキスト ボックス 39"/>
            <p:cNvSpPr txBox="1"/>
            <p:nvPr/>
          </p:nvSpPr>
          <p:spPr>
            <a:xfrm>
              <a:off x="7435148" y="5965263"/>
              <a:ext cx="530802" cy="369332"/>
            </a:xfrm>
            <a:prstGeom prst="rect">
              <a:avLst/>
            </a:prstGeom>
            <a:noFill/>
          </p:spPr>
          <p:txBody>
            <a:bodyPr wrap="none" rtlCol="0">
              <a:spAutoFit/>
            </a:bodyPr>
            <a:lstStyle/>
            <a:p>
              <a:r>
                <a:rPr kumimoji="1" lang="en-US" altLang="ja-JP" dirty="0" smtClean="0"/>
                <a:t>CF2</a:t>
              </a:r>
              <a:endParaRPr kumimoji="1" lang="ja-JP" altLang="en-US" dirty="0"/>
            </a:p>
          </p:txBody>
        </p:sp>
        <p:sp>
          <p:nvSpPr>
            <p:cNvPr id="44" name="テキスト ボックス 43"/>
            <p:cNvSpPr txBox="1"/>
            <p:nvPr/>
          </p:nvSpPr>
          <p:spPr>
            <a:xfrm>
              <a:off x="6096075" y="4262267"/>
              <a:ext cx="1284727" cy="369332"/>
            </a:xfrm>
            <a:prstGeom prst="rect">
              <a:avLst/>
            </a:prstGeom>
            <a:noFill/>
          </p:spPr>
          <p:txBody>
            <a:bodyPr wrap="none" rtlCol="0">
              <a:spAutoFit/>
            </a:bodyPr>
            <a:lstStyle/>
            <a:p>
              <a:r>
                <a:rPr kumimoji="1" lang="ja-JP" altLang="en-US" dirty="0" smtClean="0"/>
                <a:t>動作は同じ</a:t>
              </a:r>
              <a:endParaRPr kumimoji="1" lang="ja-JP" altLang="en-US" dirty="0"/>
            </a:p>
          </p:txBody>
        </p:sp>
        <p:cxnSp>
          <p:nvCxnSpPr>
            <p:cNvPr id="45" name="直線矢印コネクタ 44"/>
            <p:cNvCxnSpPr>
              <a:stCxn id="44" idx="2"/>
            </p:cNvCxnSpPr>
            <p:nvPr/>
          </p:nvCxnSpPr>
          <p:spPr>
            <a:xfrm flipH="1">
              <a:off x="6213990" y="4631599"/>
              <a:ext cx="524449" cy="8236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直線矢印コネクタ 45"/>
            <p:cNvCxnSpPr>
              <a:stCxn id="44" idx="2"/>
            </p:cNvCxnSpPr>
            <p:nvPr/>
          </p:nvCxnSpPr>
          <p:spPr>
            <a:xfrm>
              <a:off x="6738439" y="4631599"/>
              <a:ext cx="466327" cy="6546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曲線コネクタ 46"/>
            <p:cNvCxnSpPr>
              <a:stCxn id="32" idx="1"/>
              <a:endCxn id="38" idx="2"/>
            </p:cNvCxnSpPr>
            <p:nvPr/>
          </p:nvCxnSpPr>
          <p:spPr>
            <a:xfrm>
              <a:off x="8103266" y="5286231"/>
              <a:ext cx="30710" cy="429022"/>
            </a:xfrm>
            <a:prstGeom prst="curvedConnector3">
              <a:avLst>
                <a:gd name="adj1" fmla="val 1150687"/>
              </a:avLst>
            </a:prstGeom>
            <a:ln>
              <a:tailEnd type="arrow"/>
            </a:ln>
          </p:spPr>
          <p:style>
            <a:lnRef idx="2">
              <a:schemeClr val="dk1"/>
            </a:lnRef>
            <a:fillRef idx="0">
              <a:schemeClr val="dk1"/>
            </a:fillRef>
            <a:effectRef idx="1">
              <a:schemeClr val="dk1"/>
            </a:effectRef>
            <a:fontRef idx="minor">
              <a:schemeClr val="tx1"/>
            </a:fontRef>
          </p:style>
        </p:cxnSp>
        <p:sp>
          <p:nvSpPr>
            <p:cNvPr id="48" name="テキスト ボックス 47"/>
            <p:cNvSpPr txBox="1"/>
            <p:nvPr/>
          </p:nvSpPr>
          <p:spPr>
            <a:xfrm>
              <a:off x="8437831" y="5056335"/>
              <a:ext cx="461665" cy="997629"/>
            </a:xfrm>
            <a:prstGeom prst="rect">
              <a:avLst/>
            </a:prstGeom>
            <a:noFill/>
          </p:spPr>
          <p:txBody>
            <a:bodyPr vert="eaVert" wrap="none" rtlCol="0">
              <a:spAutoFit/>
            </a:bodyPr>
            <a:lstStyle/>
            <a:p>
              <a:r>
                <a:rPr kumimoji="1" lang="ja-JP" altLang="en-US" dirty="0" smtClean="0"/>
                <a:t>呼び出し</a:t>
              </a:r>
              <a:endParaRPr kumimoji="1" lang="ja-JP" altLang="en-US" dirty="0"/>
            </a:p>
          </p:txBody>
        </p:sp>
      </p:grpSp>
      <p:pic>
        <p:nvPicPr>
          <p:cNvPr id="23" name="図 22" descr="ifn00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374" y="3811662"/>
            <a:ext cx="983252" cy="786601"/>
          </a:xfrm>
          <a:prstGeom prst="rect">
            <a:avLst/>
          </a:prstGeom>
        </p:spPr>
      </p:pic>
    </p:spTree>
    <p:extLst>
      <p:ext uri="{BB962C8B-B14F-4D97-AF65-F5344CB8AC3E}">
        <p14:creationId xmlns:p14="http://schemas.microsoft.com/office/powerpoint/2010/main" val="961520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プログラム実行履歴を用いてコードクローンを検出する．</a:t>
            </a:r>
            <a:endParaRPr kumimoji="1" lang="en-US" altLang="ja-JP" dirty="0" smtClean="0"/>
          </a:p>
          <a:p>
            <a:pPr lvl="1"/>
            <a:r>
              <a:rPr kumimoji="1" lang="ja-JP" altLang="en-US" dirty="0" smtClean="0"/>
              <a:t>プログラム実行履歴中のメソッド呼び出し列を比較し，似ている箇所をクローンとして検出</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10</a:t>
            </a:fld>
            <a:endParaRPr kumimoji="1" lang="ja-JP" altLang="en-US"/>
          </a:p>
        </p:txBody>
      </p:sp>
      <p:sp>
        <p:nvSpPr>
          <p:cNvPr id="9" name="正方形/長方形 8"/>
          <p:cNvSpPr/>
          <p:nvPr/>
        </p:nvSpPr>
        <p:spPr>
          <a:xfrm>
            <a:off x="1522909" y="4225138"/>
            <a:ext cx="1544323"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ログイン</a:t>
            </a:r>
            <a:endParaRPr kumimoji="1" lang="ja-JP" altLang="en-US" dirty="0"/>
          </a:p>
        </p:txBody>
      </p:sp>
      <p:sp>
        <p:nvSpPr>
          <p:cNvPr id="10" name="正方形/長方形 9"/>
          <p:cNvSpPr/>
          <p:nvPr/>
        </p:nvSpPr>
        <p:spPr>
          <a:xfrm>
            <a:off x="4175046" y="4225138"/>
            <a:ext cx="1733407"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マイリスト表示</a:t>
            </a:r>
            <a:endParaRPr kumimoji="1" lang="ja-JP" altLang="en-US" dirty="0"/>
          </a:p>
        </p:txBody>
      </p:sp>
      <p:sp>
        <p:nvSpPr>
          <p:cNvPr id="11" name="正方形/長方形 10"/>
          <p:cNvSpPr/>
          <p:nvPr/>
        </p:nvSpPr>
        <p:spPr>
          <a:xfrm>
            <a:off x="7096348" y="4225138"/>
            <a:ext cx="1544323"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書籍追加</a:t>
            </a:r>
            <a:endParaRPr kumimoji="1" lang="ja-JP" altLang="en-US" dirty="0"/>
          </a:p>
        </p:txBody>
      </p:sp>
      <p:sp>
        <p:nvSpPr>
          <p:cNvPr id="12" name="テキスト ボックス 11"/>
          <p:cNvSpPr txBox="1"/>
          <p:nvPr/>
        </p:nvSpPr>
        <p:spPr>
          <a:xfrm>
            <a:off x="212980" y="4310748"/>
            <a:ext cx="1224990" cy="369332"/>
          </a:xfrm>
          <a:prstGeom prst="rect">
            <a:avLst/>
          </a:prstGeom>
          <a:noFill/>
        </p:spPr>
        <p:txBody>
          <a:bodyPr wrap="none" rtlCol="0">
            <a:spAutoFit/>
          </a:bodyPr>
          <a:lstStyle/>
          <a:p>
            <a:r>
              <a:rPr kumimoji="1" lang="ja-JP" altLang="en-US" dirty="0" smtClean="0"/>
              <a:t>実行履歴</a:t>
            </a:r>
            <a:r>
              <a:rPr kumimoji="1" lang="en-US" altLang="ja-JP" dirty="0" smtClean="0"/>
              <a:t>1</a:t>
            </a:r>
            <a:endParaRPr kumimoji="1" lang="ja-JP" altLang="en-US" dirty="0"/>
          </a:p>
        </p:txBody>
      </p:sp>
      <p:sp>
        <p:nvSpPr>
          <p:cNvPr id="13" name="右矢印 12"/>
          <p:cNvSpPr/>
          <p:nvPr/>
        </p:nvSpPr>
        <p:spPr>
          <a:xfrm>
            <a:off x="3196638" y="4251518"/>
            <a:ext cx="75972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6173338" y="4251518"/>
            <a:ext cx="75972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522909" y="4952371"/>
            <a:ext cx="1544323"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ログイン</a:t>
            </a:r>
            <a:endParaRPr kumimoji="1" lang="ja-JP" altLang="en-US" dirty="0"/>
          </a:p>
        </p:txBody>
      </p:sp>
      <p:sp>
        <p:nvSpPr>
          <p:cNvPr id="16" name="正方形/長方形 15"/>
          <p:cNvSpPr/>
          <p:nvPr/>
        </p:nvSpPr>
        <p:spPr>
          <a:xfrm>
            <a:off x="4175046" y="4952371"/>
            <a:ext cx="1733407"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書籍一覧</a:t>
            </a:r>
            <a:endParaRPr kumimoji="1" lang="ja-JP" altLang="en-US" dirty="0"/>
          </a:p>
        </p:txBody>
      </p:sp>
      <p:sp>
        <p:nvSpPr>
          <p:cNvPr id="17" name="正方形/長方形 16"/>
          <p:cNvSpPr/>
          <p:nvPr/>
        </p:nvSpPr>
        <p:spPr>
          <a:xfrm>
            <a:off x="7096348" y="4952371"/>
            <a:ext cx="1544323"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書籍詳細</a:t>
            </a:r>
            <a:endParaRPr kumimoji="1" lang="ja-JP" altLang="en-US" dirty="0"/>
          </a:p>
        </p:txBody>
      </p:sp>
      <p:sp>
        <p:nvSpPr>
          <p:cNvPr id="18" name="テキスト ボックス 17"/>
          <p:cNvSpPr txBox="1"/>
          <p:nvPr/>
        </p:nvSpPr>
        <p:spPr>
          <a:xfrm>
            <a:off x="212980" y="5037981"/>
            <a:ext cx="1224990" cy="369332"/>
          </a:xfrm>
          <a:prstGeom prst="rect">
            <a:avLst/>
          </a:prstGeom>
          <a:noFill/>
        </p:spPr>
        <p:txBody>
          <a:bodyPr wrap="none" rtlCol="0">
            <a:spAutoFit/>
          </a:bodyPr>
          <a:lstStyle/>
          <a:p>
            <a:r>
              <a:rPr kumimoji="1" lang="ja-JP" altLang="en-US" dirty="0" smtClean="0"/>
              <a:t>実行履歴</a:t>
            </a:r>
            <a:r>
              <a:rPr lang="en-US" altLang="ja-JP" dirty="0"/>
              <a:t>2</a:t>
            </a:r>
            <a:endParaRPr kumimoji="1" lang="ja-JP" altLang="en-US" dirty="0"/>
          </a:p>
        </p:txBody>
      </p:sp>
      <p:sp>
        <p:nvSpPr>
          <p:cNvPr id="19" name="右矢印 18"/>
          <p:cNvSpPr/>
          <p:nvPr/>
        </p:nvSpPr>
        <p:spPr>
          <a:xfrm>
            <a:off x="3196638" y="4978751"/>
            <a:ext cx="75972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6173338" y="4978751"/>
            <a:ext cx="75972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4" name="図形グループ 23"/>
          <p:cNvGrpSpPr/>
          <p:nvPr/>
        </p:nvGrpSpPr>
        <p:grpSpPr>
          <a:xfrm>
            <a:off x="333440" y="5374232"/>
            <a:ext cx="7050919" cy="1267514"/>
            <a:chOff x="333440" y="5332116"/>
            <a:chExt cx="7050919" cy="1267514"/>
          </a:xfrm>
        </p:grpSpPr>
        <p:sp>
          <p:nvSpPr>
            <p:cNvPr id="22" name="四角形吹き出し 21"/>
            <p:cNvSpPr/>
            <p:nvPr/>
          </p:nvSpPr>
          <p:spPr>
            <a:xfrm>
              <a:off x="333440" y="5332116"/>
              <a:ext cx="7050919" cy="1267514"/>
            </a:xfrm>
            <a:custGeom>
              <a:avLst/>
              <a:gdLst>
                <a:gd name="connsiteX0" fmla="*/ 0 w 7628514"/>
                <a:gd name="connsiteY0" fmla="*/ 0 h 528078"/>
                <a:gd name="connsiteX1" fmla="*/ 1271419 w 7628514"/>
                <a:gd name="connsiteY1" fmla="*/ 0 h 528078"/>
                <a:gd name="connsiteX2" fmla="*/ 1997221 w 7628514"/>
                <a:gd name="connsiteY2" fmla="*/ -739436 h 528078"/>
                <a:gd name="connsiteX3" fmla="*/ 3178548 w 7628514"/>
                <a:gd name="connsiteY3" fmla="*/ 0 h 528078"/>
                <a:gd name="connsiteX4" fmla="*/ 7628514 w 7628514"/>
                <a:gd name="connsiteY4" fmla="*/ 0 h 528078"/>
                <a:gd name="connsiteX5" fmla="*/ 7628514 w 7628514"/>
                <a:gd name="connsiteY5" fmla="*/ 88013 h 528078"/>
                <a:gd name="connsiteX6" fmla="*/ 7628514 w 7628514"/>
                <a:gd name="connsiteY6" fmla="*/ 88013 h 528078"/>
                <a:gd name="connsiteX7" fmla="*/ 7628514 w 7628514"/>
                <a:gd name="connsiteY7" fmla="*/ 220033 h 528078"/>
                <a:gd name="connsiteX8" fmla="*/ 7628514 w 7628514"/>
                <a:gd name="connsiteY8" fmla="*/ 528078 h 528078"/>
                <a:gd name="connsiteX9" fmla="*/ 3178548 w 7628514"/>
                <a:gd name="connsiteY9" fmla="*/ 528078 h 528078"/>
                <a:gd name="connsiteX10" fmla="*/ 1271419 w 7628514"/>
                <a:gd name="connsiteY10" fmla="*/ 528078 h 528078"/>
                <a:gd name="connsiteX11" fmla="*/ 1271419 w 7628514"/>
                <a:gd name="connsiteY11" fmla="*/ 528078 h 528078"/>
                <a:gd name="connsiteX12" fmla="*/ 0 w 7628514"/>
                <a:gd name="connsiteY12" fmla="*/ 528078 h 528078"/>
                <a:gd name="connsiteX13" fmla="*/ 0 w 7628514"/>
                <a:gd name="connsiteY13" fmla="*/ 220033 h 528078"/>
                <a:gd name="connsiteX14" fmla="*/ 0 w 7628514"/>
                <a:gd name="connsiteY14" fmla="*/ 88013 h 528078"/>
                <a:gd name="connsiteX15" fmla="*/ 0 w 7628514"/>
                <a:gd name="connsiteY15" fmla="*/ 88013 h 528078"/>
                <a:gd name="connsiteX16" fmla="*/ 0 w 7628514"/>
                <a:gd name="connsiteY16" fmla="*/ 0 h 528078"/>
                <a:gd name="connsiteX0" fmla="*/ 0 w 7628514"/>
                <a:gd name="connsiteY0" fmla="*/ 739436 h 1267514"/>
                <a:gd name="connsiteX1" fmla="*/ 1271419 w 7628514"/>
                <a:gd name="connsiteY1" fmla="*/ 739436 h 1267514"/>
                <a:gd name="connsiteX2" fmla="*/ 1997221 w 7628514"/>
                <a:gd name="connsiteY2" fmla="*/ 0 h 1267514"/>
                <a:gd name="connsiteX3" fmla="*/ 1713228 w 7628514"/>
                <a:gd name="connsiteY3" fmla="*/ 739436 h 1267514"/>
                <a:gd name="connsiteX4" fmla="*/ 7628514 w 7628514"/>
                <a:gd name="connsiteY4" fmla="*/ 739436 h 1267514"/>
                <a:gd name="connsiteX5" fmla="*/ 7628514 w 7628514"/>
                <a:gd name="connsiteY5" fmla="*/ 827449 h 1267514"/>
                <a:gd name="connsiteX6" fmla="*/ 7628514 w 7628514"/>
                <a:gd name="connsiteY6" fmla="*/ 827449 h 1267514"/>
                <a:gd name="connsiteX7" fmla="*/ 7628514 w 7628514"/>
                <a:gd name="connsiteY7" fmla="*/ 959469 h 1267514"/>
                <a:gd name="connsiteX8" fmla="*/ 7628514 w 7628514"/>
                <a:gd name="connsiteY8" fmla="*/ 1267514 h 1267514"/>
                <a:gd name="connsiteX9" fmla="*/ 3178548 w 7628514"/>
                <a:gd name="connsiteY9" fmla="*/ 1267514 h 1267514"/>
                <a:gd name="connsiteX10" fmla="*/ 1271419 w 7628514"/>
                <a:gd name="connsiteY10" fmla="*/ 1267514 h 1267514"/>
                <a:gd name="connsiteX11" fmla="*/ 1271419 w 7628514"/>
                <a:gd name="connsiteY11" fmla="*/ 1267514 h 1267514"/>
                <a:gd name="connsiteX12" fmla="*/ 0 w 7628514"/>
                <a:gd name="connsiteY12" fmla="*/ 1267514 h 1267514"/>
                <a:gd name="connsiteX13" fmla="*/ 0 w 7628514"/>
                <a:gd name="connsiteY13" fmla="*/ 959469 h 1267514"/>
                <a:gd name="connsiteX14" fmla="*/ 0 w 7628514"/>
                <a:gd name="connsiteY14" fmla="*/ 827449 h 1267514"/>
                <a:gd name="connsiteX15" fmla="*/ 0 w 7628514"/>
                <a:gd name="connsiteY15" fmla="*/ 827449 h 1267514"/>
                <a:gd name="connsiteX16" fmla="*/ 0 w 7628514"/>
                <a:gd name="connsiteY16" fmla="*/ 739436 h 126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8514" h="1267514">
                  <a:moveTo>
                    <a:pt x="0" y="739436"/>
                  </a:moveTo>
                  <a:lnTo>
                    <a:pt x="1271419" y="739436"/>
                  </a:lnTo>
                  <a:lnTo>
                    <a:pt x="1997221" y="0"/>
                  </a:lnTo>
                  <a:lnTo>
                    <a:pt x="1713228" y="739436"/>
                  </a:lnTo>
                  <a:lnTo>
                    <a:pt x="7628514" y="739436"/>
                  </a:lnTo>
                  <a:lnTo>
                    <a:pt x="7628514" y="827449"/>
                  </a:lnTo>
                  <a:lnTo>
                    <a:pt x="7628514" y="827449"/>
                  </a:lnTo>
                  <a:lnTo>
                    <a:pt x="7628514" y="959469"/>
                  </a:lnTo>
                  <a:lnTo>
                    <a:pt x="7628514" y="1267514"/>
                  </a:lnTo>
                  <a:lnTo>
                    <a:pt x="3178548" y="1267514"/>
                  </a:lnTo>
                  <a:lnTo>
                    <a:pt x="1271419" y="1267514"/>
                  </a:lnTo>
                  <a:lnTo>
                    <a:pt x="1271419" y="1267514"/>
                  </a:lnTo>
                  <a:lnTo>
                    <a:pt x="0" y="1267514"/>
                  </a:lnTo>
                  <a:lnTo>
                    <a:pt x="0" y="959469"/>
                  </a:lnTo>
                  <a:lnTo>
                    <a:pt x="0" y="827449"/>
                  </a:lnTo>
                  <a:lnTo>
                    <a:pt x="0" y="827449"/>
                  </a:lnTo>
                  <a:lnTo>
                    <a:pt x="0" y="739436"/>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defRPr/>
              </a:pPr>
              <a:endParaRPr lang="ja-JP" altLang="en-US" dirty="0"/>
            </a:p>
          </p:txBody>
        </p:sp>
        <p:sp>
          <p:nvSpPr>
            <p:cNvPr id="23" name="テキスト ボックス 22"/>
            <p:cNvSpPr txBox="1"/>
            <p:nvPr/>
          </p:nvSpPr>
          <p:spPr>
            <a:xfrm>
              <a:off x="457200" y="6171684"/>
              <a:ext cx="6927159" cy="369332"/>
            </a:xfrm>
            <a:prstGeom prst="rect">
              <a:avLst/>
            </a:prstGeom>
            <a:noFill/>
          </p:spPr>
          <p:txBody>
            <a:bodyPr wrap="none" rtlCol="0">
              <a:spAutoFit/>
            </a:bodyPr>
            <a:lstStyle/>
            <a:p>
              <a:r>
                <a:rPr lang="ja-JP" altLang="en-US" dirty="0"/>
                <a:t>フォーム表示</a:t>
              </a:r>
              <a:r>
                <a:rPr lang="en-US" altLang="ja-JP" dirty="0"/>
                <a:t>(); </a:t>
              </a:r>
              <a:r>
                <a:rPr lang="ja-JP" altLang="en-US" dirty="0"/>
                <a:t>ログイン処理</a:t>
              </a:r>
              <a:r>
                <a:rPr lang="en-US" altLang="ja-JP" dirty="0"/>
                <a:t>(); </a:t>
              </a:r>
              <a:r>
                <a:rPr lang="ja-JP" altLang="en-US" dirty="0"/>
                <a:t>ユーザ設定取得</a:t>
              </a:r>
              <a:r>
                <a:rPr lang="en-US" altLang="ja-JP" dirty="0"/>
                <a:t>(); </a:t>
              </a:r>
              <a:r>
                <a:rPr lang="ja-JP" altLang="en-US" dirty="0"/>
                <a:t>トップページ表示</a:t>
              </a:r>
              <a:r>
                <a:rPr lang="en-US" altLang="ja-JP" dirty="0"/>
                <a:t>()</a:t>
              </a:r>
              <a:r>
                <a:rPr lang="en-US" altLang="ja-JP" dirty="0" smtClean="0"/>
                <a:t>;</a:t>
              </a:r>
              <a:endParaRPr lang="ja-JP" altLang="en-US" dirty="0"/>
            </a:p>
          </p:txBody>
        </p:sp>
      </p:grpSp>
    </p:spTree>
    <p:extLst>
      <p:ext uri="{BB962C8B-B14F-4D97-AF65-F5344CB8AC3E}">
        <p14:creationId xmlns:p14="http://schemas.microsoft.com/office/powerpoint/2010/main" val="441255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5657530"/>
            <a:ext cx="2086268" cy="9933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コードクローン検出の流れ</a:t>
            </a:r>
            <a:endParaRPr kumimoji="1" lang="ja-JP" altLang="en-US" dirty="0"/>
          </a:p>
        </p:txBody>
      </p:sp>
      <p:sp>
        <p:nvSpPr>
          <p:cNvPr id="4" name="スライド番号プレースホルダー 3"/>
          <p:cNvSpPr>
            <a:spLocks noGrp="1"/>
          </p:cNvSpPr>
          <p:nvPr>
            <p:ph type="sldNum" sz="quarter" idx="12"/>
          </p:nvPr>
        </p:nvSpPr>
        <p:spPr>
          <a:xfrm>
            <a:off x="6632575" y="6356350"/>
            <a:ext cx="2133600" cy="365125"/>
          </a:xfrm>
        </p:spPr>
        <p:txBody>
          <a:bodyPr/>
          <a:lstStyle/>
          <a:p>
            <a:fld id="{F3442BF8-21F9-E645-80C3-7545D0852C92}" type="slidenum">
              <a:rPr kumimoji="1" lang="ja-JP" altLang="en-US" smtClean="0"/>
              <a:t>11</a:t>
            </a:fld>
            <a:endParaRPr kumimoji="1" lang="ja-JP" altLang="en-US" dirty="0"/>
          </a:p>
        </p:txBody>
      </p:sp>
      <p:sp>
        <p:nvSpPr>
          <p:cNvPr id="5" name="角丸四角形 4"/>
          <p:cNvSpPr/>
          <p:nvPr/>
        </p:nvSpPr>
        <p:spPr>
          <a:xfrm>
            <a:off x="727075" y="1850181"/>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角丸四角形 5"/>
          <p:cNvSpPr/>
          <p:nvPr/>
        </p:nvSpPr>
        <p:spPr>
          <a:xfrm>
            <a:off x="1793875" y="1850181"/>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327559" y="1456309"/>
            <a:ext cx="2716046" cy="369332"/>
          </a:xfrm>
          <a:prstGeom prst="rect">
            <a:avLst/>
          </a:prstGeom>
          <a:noFill/>
        </p:spPr>
        <p:txBody>
          <a:bodyPr wrap="none" rtlCol="0">
            <a:spAutoFit/>
          </a:bodyPr>
          <a:lstStyle/>
          <a:p>
            <a:r>
              <a:rPr kumimoji="1" lang="ja-JP" altLang="en-US" dirty="0" smtClean="0"/>
              <a:t>入力</a:t>
            </a:r>
            <a:r>
              <a:rPr kumimoji="1" lang="en-US" altLang="ja-JP" dirty="0" smtClean="0"/>
              <a:t>: </a:t>
            </a:r>
            <a:r>
              <a:rPr kumimoji="1" lang="ja-JP" altLang="en-US" dirty="0" smtClean="0"/>
              <a:t>プログラム実行履歴</a:t>
            </a:r>
            <a:endParaRPr kumimoji="1" lang="ja-JP" altLang="en-US" dirty="0"/>
          </a:p>
        </p:txBody>
      </p:sp>
      <p:sp>
        <p:nvSpPr>
          <p:cNvPr id="8" name="テキスト ボックス 7"/>
          <p:cNvSpPr txBox="1"/>
          <p:nvPr/>
        </p:nvSpPr>
        <p:spPr>
          <a:xfrm>
            <a:off x="958996" y="2799834"/>
            <a:ext cx="420908" cy="369332"/>
          </a:xfrm>
          <a:prstGeom prst="rect">
            <a:avLst/>
          </a:prstGeom>
          <a:noFill/>
        </p:spPr>
        <p:txBody>
          <a:bodyPr wrap="none" rtlCol="0">
            <a:spAutoFit/>
          </a:bodyPr>
          <a:lstStyle/>
          <a:p>
            <a:r>
              <a:rPr kumimoji="1" lang="en-US" altLang="ja-JP" dirty="0" smtClean="0"/>
              <a:t>P1</a:t>
            </a:r>
            <a:endParaRPr kumimoji="1" lang="ja-JP" altLang="en-US" dirty="0"/>
          </a:p>
        </p:txBody>
      </p:sp>
      <p:sp>
        <p:nvSpPr>
          <p:cNvPr id="11" name="テキスト ボックス 10"/>
          <p:cNvSpPr txBox="1"/>
          <p:nvPr/>
        </p:nvSpPr>
        <p:spPr>
          <a:xfrm>
            <a:off x="2033221" y="2799834"/>
            <a:ext cx="420908" cy="369332"/>
          </a:xfrm>
          <a:prstGeom prst="rect">
            <a:avLst/>
          </a:prstGeom>
          <a:noFill/>
        </p:spPr>
        <p:txBody>
          <a:bodyPr wrap="none" rtlCol="0">
            <a:spAutoFit/>
          </a:bodyPr>
          <a:lstStyle/>
          <a:p>
            <a:r>
              <a:rPr kumimoji="1" lang="en-US" altLang="ja-JP" dirty="0" smtClean="0"/>
              <a:t>P2</a:t>
            </a:r>
            <a:endParaRPr kumimoji="1" lang="ja-JP" altLang="en-US" dirty="0"/>
          </a:p>
        </p:txBody>
      </p:sp>
      <p:grpSp>
        <p:nvGrpSpPr>
          <p:cNvPr id="46" name="図形グループ 45"/>
          <p:cNvGrpSpPr/>
          <p:nvPr/>
        </p:nvGrpSpPr>
        <p:grpSpPr>
          <a:xfrm>
            <a:off x="5627877" y="1614293"/>
            <a:ext cx="3181884" cy="2533281"/>
            <a:chOff x="5627877" y="1614293"/>
            <a:chExt cx="3181884" cy="2533281"/>
          </a:xfrm>
        </p:grpSpPr>
        <p:sp>
          <p:nvSpPr>
            <p:cNvPr id="40" name="正方形/長方形 39"/>
            <p:cNvSpPr/>
            <p:nvPr/>
          </p:nvSpPr>
          <p:spPr>
            <a:xfrm>
              <a:off x="5627877" y="16886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764402" y="182512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5916802" y="197752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069202" y="212992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上矢印 40"/>
            <p:cNvSpPr/>
            <p:nvPr/>
          </p:nvSpPr>
          <p:spPr>
            <a:xfrm>
              <a:off x="6032118" y="3169166"/>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573244" y="3478252"/>
              <a:ext cx="2134681" cy="369332"/>
            </a:xfrm>
            <a:prstGeom prst="rect">
              <a:avLst/>
            </a:prstGeom>
            <a:noFill/>
          </p:spPr>
          <p:txBody>
            <a:bodyPr wrap="none" rtlCol="0">
              <a:spAutoFit/>
            </a:bodyPr>
            <a:lstStyle/>
            <a:p>
              <a:r>
                <a:rPr lang="ja-JP" altLang="en-US" dirty="0" smtClean="0"/>
                <a:t>手順</a:t>
              </a:r>
              <a:r>
                <a:rPr kumimoji="1" lang="en-US" altLang="ja-JP" dirty="0" smtClean="0"/>
                <a:t>3. </a:t>
              </a:r>
              <a:r>
                <a:rPr kumimoji="1" lang="ja-JP" altLang="en-US" dirty="0" smtClean="0"/>
                <a:t>フェイズ比較</a:t>
              </a:r>
              <a:endParaRPr kumimoji="1" lang="ja-JP" altLang="en-US" dirty="0"/>
            </a:p>
          </p:txBody>
        </p:sp>
        <p:sp>
          <p:nvSpPr>
            <p:cNvPr id="43" name="テキスト ボックス 42"/>
            <p:cNvSpPr txBox="1"/>
            <p:nvPr/>
          </p:nvSpPr>
          <p:spPr>
            <a:xfrm>
              <a:off x="6688267" y="1614293"/>
              <a:ext cx="2121494" cy="646331"/>
            </a:xfrm>
            <a:prstGeom prst="rect">
              <a:avLst/>
            </a:prstGeom>
            <a:noFill/>
          </p:spPr>
          <p:txBody>
            <a:bodyPr wrap="none" rtlCol="0">
              <a:spAutoFit/>
            </a:bodyPr>
            <a:lstStyle/>
            <a:p>
              <a:r>
                <a:rPr kumimoji="1" lang="ja-JP" altLang="en-US" dirty="0" smtClean="0"/>
                <a:t>出力</a:t>
              </a:r>
              <a:r>
                <a:rPr kumimoji="1" lang="en-US" altLang="ja-JP" dirty="0" smtClean="0"/>
                <a:t>: </a:t>
              </a:r>
              <a:r>
                <a:rPr kumimoji="1" lang="ja-JP" altLang="en-US" dirty="0" smtClean="0"/>
                <a:t>実行履歴</a:t>
              </a:r>
              <a:endParaRPr lang="en-US" altLang="ja-JP" dirty="0"/>
            </a:p>
            <a:p>
              <a:r>
                <a:rPr kumimoji="1" lang="ja-JP" altLang="ja-JP" dirty="0" smtClean="0"/>
                <a:t>　</a:t>
              </a:r>
              <a:r>
                <a:rPr kumimoji="1" lang="ja-JP" altLang="en-US" dirty="0" smtClean="0"/>
                <a:t>　　</a:t>
              </a:r>
              <a:r>
                <a:rPr kumimoji="1" lang="en-US" altLang="ja-JP" dirty="0" smtClean="0"/>
                <a:t>  </a:t>
              </a:r>
              <a:r>
                <a:rPr kumimoji="1" lang="ja-JP" altLang="en-US" dirty="0" smtClean="0"/>
                <a:t>クローンセット</a:t>
              </a:r>
              <a:endParaRPr kumimoji="1" lang="ja-JP" altLang="en-US" dirty="0"/>
            </a:p>
          </p:txBody>
        </p:sp>
      </p:grpSp>
      <p:grpSp>
        <p:nvGrpSpPr>
          <p:cNvPr id="10" name="図形グループ 9"/>
          <p:cNvGrpSpPr/>
          <p:nvPr/>
        </p:nvGrpSpPr>
        <p:grpSpPr>
          <a:xfrm>
            <a:off x="83525" y="3169166"/>
            <a:ext cx="5044101" cy="3540125"/>
            <a:chOff x="83525" y="3169166"/>
            <a:chExt cx="5044101" cy="3540125"/>
          </a:xfrm>
        </p:grpSpPr>
        <p:sp>
          <p:nvSpPr>
            <p:cNvPr id="12" name="下矢印 11"/>
            <p:cNvSpPr/>
            <p:nvPr/>
          </p:nvSpPr>
          <p:spPr>
            <a:xfrm>
              <a:off x="1476375" y="316916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32916" y="6339959"/>
              <a:ext cx="420908" cy="369332"/>
            </a:xfrm>
            <a:prstGeom prst="rect">
              <a:avLst/>
            </a:prstGeom>
            <a:noFill/>
          </p:spPr>
          <p:txBody>
            <a:bodyPr wrap="none" rtlCol="0">
              <a:spAutoFit/>
            </a:bodyPr>
            <a:lstStyle/>
            <a:p>
              <a:r>
                <a:rPr kumimoji="1" lang="en-US" altLang="ja-JP" dirty="0" smtClean="0"/>
                <a:t>P1</a:t>
              </a:r>
              <a:endParaRPr kumimoji="1" lang="ja-JP" altLang="en-US" dirty="0"/>
            </a:p>
          </p:txBody>
        </p:sp>
        <p:sp>
          <p:nvSpPr>
            <p:cNvPr id="16" name="テキスト ボックス 15"/>
            <p:cNvSpPr txBox="1"/>
            <p:nvPr/>
          </p:nvSpPr>
          <p:spPr>
            <a:xfrm>
              <a:off x="2148219" y="6339959"/>
              <a:ext cx="420908" cy="369332"/>
            </a:xfrm>
            <a:prstGeom prst="rect">
              <a:avLst/>
            </a:prstGeom>
            <a:noFill/>
          </p:spPr>
          <p:txBody>
            <a:bodyPr wrap="none" rtlCol="0">
              <a:spAutoFit/>
            </a:bodyPr>
            <a:lstStyle/>
            <a:p>
              <a:r>
                <a:rPr kumimoji="1" lang="en-US" altLang="ja-JP" dirty="0" smtClean="0"/>
                <a:t>P2</a:t>
              </a:r>
              <a:endParaRPr kumimoji="1" lang="ja-JP" altLang="en-US" dirty="0"/>
            </a:p>
          </p:txBody>
        </p:sp>
        <p:sp>
          <p:nvSpPr>
            <p:cNvPr id="17" name="テキスト ボックス 16"/>
            <p:cNvSpPr txBox="1"/>
            <p:nvPr/>
          </p:nvSpPr>
          <p:spPr>
            <a:xfrm>
              <a:off x="83525" y="3218730"/>
              <a:ext cx="1416373" cy="646331"/>
            </a:xfrm>
            <a:prstGeom prst="rect">
              <a:avLst/>
            </a:prstGeom>
            <a:noFill/>
          </p:spPr>
          <p:txBody>
            <a:bodyPr wrap="none" rtlCol="0">
              <a:spAutoFit/>
            </a:bodyPr>
            <a:lstStyle/>
            <a:p>
              <a:r>
                <a:rPr lang="ja-JP" altLang="en-US" dirty="0" smtClean="0"/>
                <a:t>手順</a:t>
              </a:r>
              <a:r>
                <a:rPr lang="en-US" altLang="ja-JP" dirty="0" smtClean="0"/>
                <a:t>1. </a:t>
              </a:r>
            </a:p>
            <a:p>
              <a:r>
                <a:rPr kumimoji="1" lang="ja-JP" altLang="en-US" dirty="0" smtClean="0"/>
                <a:t>フェイズ分割</a:t>
              </a:r>
              <a:endParaRPr kumimoji="1" lang="ja-JP" altLang="en-US" dirty="0"/>
            </a:p>
          </p:txBody>
        </p:sp>
        <p:grpSp>
          <p:nvGrpSpPr>
            <p:cNvPr id="9" name="図形グループ 8"/>
            <p:cNvGrpSpPr/>
            <p:nvPr/>
          </p:nvGrpSpPr>
          <p:grpSpPr>
            <a:xfrm>
              <a:off x="457363" y="4318000"/>
              <a:ext cx="1195350" cy="2038350"/>
              <a:chOff x="506206" y="4318000"/>
              <a:chExt cx="1195350" cy="2038350"/>
            </a:xfrm>
          </p:grpSpPr>
          <p:sp>
            <p:nvSpPr>
              <p:cNvPr id="35" name="正方形/長方形 34"/>
              <p:cNvSpPr/>
              <p:nvPr/>
            </p:nvSpPr>
            <p:spPr>
              <a:xfrm>
                <a:off x="506206" y="4318000"/>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kumimoji="1" lang="en-US" altLang="ja-JP" dirty="0" smtClean="0"/>
                  <a:t>1</a:t>
                </a:r>
                <a:endParaRPr kumimoji="1" lang="ja-JP" altLang="en-US" dirty="0"/>
              </a:p>
            </p:txBody>
          </p:sp>
          <p:sp>
            <p:nvSpPr>
              <p:cNvPr id="36" name="正方形/長方形 35"/>
              <p:cNvSpPr/>
              <p:nvPr/>
            </p:nvSpPr>
            <p:spPr>
              <a:xfrm>
                <a:off x="506206" y="4791092"/>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a:t>2</a:t>
                </a:r>
                <a:endParaRPr kumimoji="1" lang="ja-JP" altLang="en-US" dirty="0"/>
              </a:p>
            </p:txBody>
          </p:sp>
          <p:sp>
            <p:nvSpPr>
              <p:cNvPr id="47" name="正方形/長方形 46"/>
              <p:cNvSpPr/>
              <p:nvPr/>
            </p:nvSpPr>
            <p:spPr>
              <a:xfrm>
                <a:off x="506206" y="5986818"/>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smtClean="0"/>
                  <a:t>n</a:t>
                </a:r>
                <a:endParaRPr kumimoji="1" lang="ja-JP" altLang="en-US" dirty="0"/>
              </a:p>
            </p:txBody>
          </p:sp>
          <p:sp>
            <p:nvSpPr>
              <p:cNvPr id="3" name="テキスト ボックス 2"/>
              <p:cNvSpPr txBox="1"/>
              <p:nvPr/>
            </p:nvSpPr>
            <p:spPr>
              <a:xfrm>
                <a:off x="785258" y="5301808"/>
                <a:ext cx="553998" cy="553998"/>
              </a:xfrm>
              <a:prstGeom prst="rect">
                <a:avLst/>
              </a:prstGeom>
              <a:noFill/>
            </p:spPr>
            <p:txBody>
              <a:bodyPr vert="eaVert" wrap="none" rtlCol="0">
                <a:spAutoFit/>
              </a:bodyPr>
              <a:lstStyle/>
              <a:p>
                <a:r>
                  <a:rPr kumimoji="1" lang="ja-JP" altLang="en-US" sz="2400" dirty="0" smtClean="0"/>
                  <a:t>・・・</a:t>
                </a:r>
                <a:endParaRPr kumimoji="1" lang="ja-JP" altLang="en-US" sz="2400" dirty="0"/>
              </a:p>
            </p:txBody>
          </p:sp>
        </p:grpSp>
        <p:grpSp>
          <p:nvGrpSpPr>
            <p:cNvPr id="48" name="図形グループ 47"/>
            <p:cNvGrpSpPr/>
            <p:nvPr/>
          </p:nvGrpSpPr>
          <p:grpSpPr>
            <a:xfrm>
              <a:off x="1777594" y="4318000"/>
              <a:ext cx="1195350" cy="2038350"/>
              <a:chOff x="506206" y="4318000"/>
              <a:chExt cx="1195350" cy="2038350"/>
            </a:xfrm>
          </p:grpSpPr>
          <p:sp>
            <p:nvSpPr>
              <p:cNvPr id="49" name="正方形/長方形 48"/>
              <p:cNvSpPr/>
              <p:nvPr/>
            </p:nvSpPr>
            <p:spPr>
              <a:xfrm>
                <a:off x="506206" y="4318000"/>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kumimoji="1" lang="en-US" altLang="ja-JP" dirty="0" smtClean="0"/>
                  <a:t>1</a:t>
                </a:r>
                <a:endParaRPr kumimoji="1" lang="ja-JP" altLang="en-US" dirty="0"/>
              </a:p>
            </p:txBody>
          </p:sp>
          <p:sp>
            <p:nvSpPr>
              <p:cNvPr id="50" name="正方形/長方形 49"/>
              <p:cNvSpPr/>
              <p:nvPr/>
            </p:nvSpPr>
            <p:spPr>
              <a:xfrm>
                <a:off x="506206" y="4791092"/>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a:t>2</a:t>
                </a:r>
                <a:endParaRPr kumimoji="1" lang="ja-JP" altLang="en-US" dirty="0"/>
              </a:p>
            </p:txBody>
          </p:sp>
          <p:sp>
            <p:nvSpPr>
              <p:cNvPr id="51" name="正方形/長方形 50"/>
              <p:cNvSpPr/>
              <p:nvPr/>
            </p:nvSpPr>
            <p:spPr>
              <a:xfrm>
                <a:off x="506206" y="5986818"/>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a:t>m</a:t>
                </a:r>
                <a:endParaRPr kumimoji="1" lang="ja-JP" altLang="en-US" dirty="0"/>
              </a:p>
            </p:txBody>
          </p:sp>
          <p:sp>
            <p:nvSpPr>
              <p:cNvPr id="52" name="テキスト ボックス 51"/>
              <p:cNvSpPr txBox="1"/>
              <p:nvPr/>
            </p:nvSpPr>
            <p:spPr>
              <a:xfrm>
                <a:off x="785258" y="5301808"/>
                <a:ext cx="553998" cy="553998"/>
              </a:xfrm>
              <a:prstGeom prst="rect">
                <a:avLst/>
              </a:prstGeom>
              <a:noFill/>
            </p:spPr>
            <p:txBody>
              <a:bodyPr vert="eaVert" wrap="none" rtlCol="0">
                <a:spAutoFit/>
              </a:bodyPr>
              <a:lstStyle/>
              <a:p>
                <a:r>
                  <a:rPr kumimoji="1" lang="ja-JP" altLang="en-US" sz="2400" dirty="0" smtClean="0"/>
                  <a:t>・・・</a:t>
                </a:r>
                <a:endParaRPr kumimoji="1" lang="ja-JP" altLang="en-US" sz="2400" dirty="0"/>
              </a:p>
            </p:txBody>
          </p:sp>
        </p:grpSp>
        <p:sp>
          <p:nvSpPr>
            <p:cNvPr id="18" name="四角形吹き出し 17"/>
            <p:cNvSpPr/>
            <p:nvPr/>
          </p:nvSpPr>
          <p:spPr>
            <a:xfrm>
              <a:off x="2086268" y="3635375"/>
              <a:ext cx="3041358" cy="528078"/>
            </a:xfrm>
            <a:prstGeom prst="wedgeRectCallout">
              <a:avLst>
                <a:gd name="adj1" fmla="val -37366"/>
                <a:gd name="adj2" fmla="val 9360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smtClean="0"/>
                <a:t>メソッド</a:t>
              </a:r>
              <a:r>
                <a:rPr lang="en-US" altLang="ja-JP" dirty="0"/>
                <a:t>A</a:t>
              </a:r>
              <a:r>
                <a:rPr kumimoji="1" lang="en-US" altLang="ja-JP" dirty="0" smtClean="0"/>
                <a:t>(</a:t>
              </a:r>
              <a:r>
                <a:rPr kumimoji="1" lang="ja-JP" altLang="en-US" dirty="0" smtClean="0"/>
                <a:t>型</a:t>
              </a:r>
              <a:r>
                <a:rPr lang="en-US" altLang="ja-JP" dirty="0" smtClean="0"/>
                <a:t>X</a:t>
              </a:r>
              <a:r>
                <a:rPr kumimoji="1" lang="en-US" altLang="ja-JP" dirty="0" smtClean="0"/>
                <a:t>);</a:t>
              </a:r>
              <a:r>
                <a:rPr kumimoji="1" lang="ja-JP" altLang="en-US" dirty="0" smtClean="0"/>
                <a:t>メソッド</a:t>
              </a:r>
              <a:r>
                <a:rPr lang="en-US" altLang="ja-JP" dirty="0"/>
                <a:t>B</a:t>
              </a:r>
              <a:r>
                <a:rPr kumimoji="1" lang="en-US" altLang="ja-JP" dirty="0" smtClean="0"/>
                <a:t>();</a:t>
              </a:r>
              <a:r>
                <a:rPr lang="ja-JP" altLang="en-US" dirty="0" smtClean="0"/>
                <a:t>・・・</a:t>
              </a:r>
              <a:endParaRPr kumimoji="1" lang="ja-JP" altLang="en-US" dirty="0"/>
            </a:p>
          </p:txBody>
        </p:sp>
      </p:grpSp>
      <p:grpSp>
        <p:nvGrpSpPr>
          <p:cNvPr id="28" name="図形グループ 27"/>
          <p:cNvGrpSpPr/>
          <p:nvPr/>
        </p:nvGrpSpPr>
        <p:grpSpPr>
          <a:xfrm>
            <a:off x="3059480" y="4316747"/>
            <a:ext cx="6069050" cy="2392544"/>
            <a:chOff x="3059480" y="4316747"/>
            <a:chExt cx="6069050" cy="2392544"/>
          </a:xfrm>
        </p:grpSpPr>
        <p:sp>
          <p:nvSpPr>
            <p:cNvPr id="20" name="右矢印 19"/>
            <p:cNvSpPr/>
            <p:nvPr/>
          </p:nvSpPr>
          <p:spPr>
            <a:xfrm>
              <a:off x="3059480" y="5032375"/>
              <a:ext cx="190939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059480" y="5539665"/>
              <a:ext cx="1595471" cy="369332"/>
            </a:xfrm>
            <a:prstGeom prst="rect">
              <a:avLst/>
            </a:prstGeom>
            <a:noFill/>
          </p:spPr>
          <p:txBody>
            <a:bodyPr wrap="none" rtlCol="0">
              <a:spAutoFit/>
            </a:bodyPr>
            <a:lstStyle/>
            <a:p>
              <a:r>
                <a:rPr lang="ja-JP" altLang="en-US" dirty="0" smtClean="0"/>
                <a:t>手順</a:t>
              </a:r>
              <a:r>
                <a:rPr kumimoji="1" lang="en-US" altLang="ja-JP" dirty="0" smtClean="0"/>
                <a:t>2. </a:t>
              </a:r>
              <a:r>
                <a:rPr kumimoji="1" lang="ja-JP" altLang="en-US" dirty="0" smtClean="0"/>
                <a:t>正規化</a:t>
              </a:r>
              <a:endParaRPr kumimoji="1" lang="ja-JP" altLang="en-US" dirty="0"/>
            </a:p>
          </p:txBody>
        </p:sp>
        <p:sp>
          <p:nvSpPr>
            <p:cNvPr id="23" name="テキスト ボックス 22"/>
            <p:cNvSpPr txBox="1"/>
            <p:nvPr/>
          </p:nvSpPr>
          <p:spPr>
            <a:xfrm>
              <a:off x="5467160" y="6339959"/>
              <a:ext cx="420908" cy="369332"/>
            </a:xfrm>
            <a:prstGeom prst="rect">
              <a:avLst/>
            </a:prstGeom>
            <a:noFill/>
          </p:spPr>
          <p:txBody>
            <a:bodyPr wrap="none" rtlCol="0">
              <a:spAutoFit/>
            </a:bodyPr>
            <a:lstStyle/>
            <a:p>
              <a:r>
                <a:rPr kumimoji="1" lang="en-US" altLang="ja-JP" dirty="0" smtClean="0"/>
                <a:t>P1</a:t>
              </a:r>
              <a:endParaRPr kumimoji="1" lang="ja-JP" altLang="en-US" dirty="0"/>
            </a:p>
          </p:txBody>
        </p:sp>
        <p:sp>
          <p:nvSpPr>
            <p:cNvPr id="25" name="テキスト ボックス 24"/>
            <p:cNvSpPr txBox="1"/>
            <p:nvPr/>
          </p:nvSpPr>
          <p:spPr>
            <a:xfrm>
              <a:off x="6828927" y="6339959"/>
              <a:ext cx="420908" cy="369332"/>
            </a:xfrm>
            <a:prstGeom prst="rect">
              <a:avLst/>
            </a:prstGeom>
            <a:noFill/>
          </p:spPr>
          <p:txBody>
            <a:bodyPr wrap="none" rtlCol="0">
              <a:spAutoFit/>
            </a:bodyPr>
            <a:lstStyle/>
            <a:p>
              <a:r>
                <a:rPr kumimoji="1" lang="en-US" altLang="ja-JP" dirty="0" smtClean="0"/>
                <a:t>P2</a:t>
              </a:r>
              <a:endParaRPr kumimoji="1" lang="ja-JP" altLang="en-US" dirty="0"/>
            </a:p>
          </p:txBody>
        </p:sp>
        <p:sp>
          <p:nvSpPr>
            <p:cNvPr id="53" name="正方形/長方形 52"/>
            <p:cNvSpPr/>
            <p:nvPr/>
          </p:nvSpPr>
          <p:spPr>
            <a:xfrm>
              <a:off x="5075312" y="4316747"/>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kumimoji="1" lang="en-US" altLang="ja-JP" dirty="0" smtClean="0"/>
                <a:t>1</a:t>
              </a:r>
              <a:endParaRPr kumimoji="1" lang="ja-JP" altLang="en-US" dirty="0"/>
            </a:p>
          </p:txBody>
        </p:sp>
        <p:sp>
          <p:nvSpPr>
            <p:cNvPr id="54" name="正方形/長方形 53"/>
            <p:cNvSpPr/>
            <p:nvPr/>
          </p:nvSpPr>
          <p:spPr>
            <a:xfrm>
              <a:off x="5075312" y="4789839"/>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a:t>2</a:t>
              </a:r>
              <a:endParaRPr kumimoji="1" lang="ja-JP" altLang="en-US" dirty="0"/>
            </a:p>
          </p:txBody>
        </p:sp>
        <p:sp>
          <p:nvSpPr>
            <p:cNvPr id="55" name="正方形/長方形 54"/>
            <p:cNvSpPr/>
            <p:nvPr/>
          </p:nvSpPr>
          <p:spPr>
            <a:xfrm>
              <a:off x="5075312" y="5985565"/>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smtClean="0"/>
                <a:t>n</a:t>
              </a:r>
              <a:endParaRPr kumimoji="1" lang="ja-JP" altLang="en-US" dirty="0"/>
            </a:p>
          </p:txBody>
        </p:sp>
        <p:sp>
          <p:nvSpPr>
            <p:cNvPr id="56" name="テキスト ボックス 55"/>
            <p:cNvSpPr txBox="1"/>
            <p:nvPr/>
          </p:nvSpPr>
          <p:spPr>
            <a:xfrm>
              <a:off x="5354364" y="5300555"/>
              <a:ext cx="553998" cy="553998"/>
            </a:xfrm>
            <a:prstGeom prst="rect">
              <a:avLst/>
            </a:prstGeom>
            <a:noFill/>
          </p:spPr>
          <p:txBody>
            <a:bodyPr vert="eaVert" wrap="none" rtlCol="0">
              <a:spAutoFit/>
            </a:bodyPr>
            <a:lstStyle/>
            <a:p>
              <a:r>
                <a:rPr kumimoji="1" lang="ja-JP" altLang="en-US" sz="2400" dirty="0" smtClean="0"/>
                <a:t>・・・</a:t>
              </a:r>
              <a:endParaRPr kumimoji="1" lang="ja-JP" altLang="en-US" sz="2400" dirty="0"/>
            </a:p>
          </p:txBody>
        </p:sp>
        <p:sp>
          <p:nvSpPr>
            <p:cNvPr id="57" name="正方形/長方形 56"/>
            <p:cNvSpPr/>
            <p:nvPr/>
          </p:nvSpPr>
          <p:spPr>
            <a:xfrm>
              <a:off x="6434770" y="4318000"/>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kumimoji="1" lang="en-US" altLang="ja-JP" dirty="0" smtClean="0"/>
                <a:t>1</a:t>
              </a:r>
              <a:endParaRPr kumimoji="1" lang="ja-JP" altLang="en-US" dirty="0"/>
            </a:p>
          </p:txBody>
        </p:sp>
        <p:sp>
          <p:nvSpPr>
            <p:cNvPr id="58" name="正方形/長方形 57"/>
            <p:cNvSpPr/>
            <p:nvPr/>
          </p:nvSpPr>
          <p:spPr>
            <a:xfrm>
              <a:off x="6434770" y="4791092"/>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a:t>2</a:t>
              </a:r>
              <a:endParaRPr kumimoji="1" lang="ja-JP" altLang="en-US" dirty="0"/>
            </a:p>
          </p:txBody>
        </p:sp>
        <p:sp>
          <p:nvSpPr>
            <p:cNvPr id="59" name="正方形/長方形 58"/>
            <p:cNvSpPr/>
            <p:nvPr/>
          </p:nvSpPr>
          <p:spPr>
            <a:xfrm>
              <a:off x="6434770" y="5986818"/>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a:t>m</a:t>
              </a:r>
              <a:endParaRPr kumimoji="1" lang="ja-JP" altLang="en-US" dirty="0"/>
            </a:p>
          </p:txBody>
        </p:sp>
        <p:sp>
          <p:nvSpPr>
            <p:cNvPr id="60" name="テキスト ボックス 59"/>
            <p:cNvSpPr txBox="1"/>
            <p:nvPr/>
          </p:nvSpPr>
          <p:spPr>
            <a:xfrm>
              <a:off x="6713822" y="5301808"/>
              <a:ext cx="553998" cy="553998"/>
            </a:xfrm>
            <a:prstGeom prst="rect">
              <a:avLst/>
            </a:prstGeom>
            <a:noFill/>
          </p:spPr>
          <p:txBody>
            <a:bodyPr vert="eaVert" wrap="none" rtlCol="0">
              <a:spAutoFit/>
            </a:bodyPr>
            <a:lstStyle/>
            <a:p>
              <a:r>
                <a:rPr kumimoji="1" lang="ja-JP" altLang="en-US" sz="2400" dirty="0" smtClean="0"/>
                <a:t>・・・</a:t>
              </a:r>
              <a:endParaRPr kumimoji="1" lang="ja-JP" altLang="en-US" sz="2400" dirty="0"/>
            </a:p>
          </p:txBody>
        </p:sp>
        <p:sp>
          <p:nvSpPr>
            <p:cNvPr id="26" name="四角形吹き出し 25"/>
            <p:cNvSpPr/>
            <p:nvPr/>
          </p:nvSpPr>
          <p:spPr>
            <a:xfrm>
              <a:off x="7373299" y="5187848"/>
              <a:ext cx="1755231" cy="528078"/>
            </a:xfrm>
            <a:prstGeom prst="wedgeRectCallout">
              <a:avLst>
                <a:gd name="adj1" fmla="val -43224"/>
                <a:gd name="adj2" fmla="val -1561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smtClean="0"/>
                <a:t>0(1);0;</a:t>
              </a:r>
              <a:r>
                <a:rPr lang="ja-JP" altLang="en-US" dirty="0" smtClean="0"/>
                <a:t>・・・</a:t>
              </a:r>
              <a:endParaRPr kumimoji="1" lang="ja-JP" altLang="en-US" dirty="0"/>
            </a:p>
          </p:txBody>
        </p:sp>
      </p:grpSp>
    </p:spTree>
    <p:extLst>
      <p:ext uri="{BB962C8B-B14F-4D97-AF65-F5344CB8AC3E}">
        <p14:creationId xmlns:p14="http://schemas.microsoft.com/office/powerpoint/2010/main" val="230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52475" y="5617302"/>
            <a:ext cx="7934325" cy="646331"/>
          </a:xfrm>
          <a:prstGeom prst="rect">
            <a:avLst/>
          </a:prstGeom>
          <a:solidFill>
            <a:schemeClr val="bg1"/>
          </a:solidFill>
        </p:spPr>
        <p:txBody>
          <a:bodyPr wrap="square">
            <a:spAutoFit/>
          </a:bodyPr>
          <a:lstStyle/>
          <a:p>
            <a:r>
              <a:rPr lang="en-US" altLang="ja-JP" dirty="0" smtClean="0"/>
              <a:t>[2] </a:t>
            </a:r>
            <a:r>
              <a:rPr lang="ja-JP" altLang="en-US" dirty="0" smtClean="0"/>
              <a:t>渡邊ら</a:t>
            </a:r>
            <a:r>
              <a:rPr lang="en-US" altLang="ja-JP" dirty="0" smtClean="0"/>
              <a:t>: </a:t>
            </a:r>
            <a:r>
              <a:rPr lang="ja-JP" altLang="en-US" dirty="0" smtClean="0"/>
              <a:t>協調</a:t>
            </a:r>
            <a:r>
              <a:rPr lang="ja-JP" altLang="en-US" dirty="0"/>
              <a:t>動作するオブジェクト群の変化に基づく実行履歴の自動分割</a:t>
            </a:r>
            <a:r>
              <a:rPr lang="en-US" altLang="ja-JP" dirty="0" smtClean="0"/>
              <a:t>,</a:t>
            </a:r>
          </a:p>
          <a:p>
            <a:r>
              <a:rPr lang="en-US" altLang="ja-JP" dirty="0"/>
              <a:t>　</a:t>
            </a:r>
            <a:r>
              <a:rPr lang="ja-JP" altLang="en-US" dirty="0" smtClean="0"/>
              <a:t>　情報</a:t>
            </a:r>
            <a:r>
              <a:rPr lang="ja-JP" altLang="en-US" dirty="0"/>
              <a:t>処理学会論文誌</a:t>
            </a:r>
            <a:r>
              <a:rPr lang="en-US" altLang="ja-JP" dirty="0"/>
              <a:t>, </a:t>
            </a:r>
            <a:r>
              <a:rPr lang="en-US" altLang="ja-JP" dirty="0" smtClean="0"/>
              <a:t>2010</a:t>
            </a:r>
            <a:r>
              <a:rPr lang="ja-JP" altLang="en-US" dirty="0" smtClean="0"/>
              <a:t>．</a:t>
            </a:r>
            <a:r>
              <a:rPr lang="en-US" altLang="ja-JP" dirty="0"/>
              <a:t>	</a:t>
            </a:r>
          </a:p>
        </p:txBody>
      </p:sp>
      <p:sp>
        <p:nvSpPr>
          <p:cNvPr id="2" name="タイトル 1"/>
          <p:cNvSpPr>
            <a:spLocks noGrp="1"/>
          </p:cNvSpPr>
          <p:nvPr>
            <p:ph type="title"/>
          </p:nvPr>
        </p:nvSpPr>
        <p:spPr/>
        <p:txBody>
          <a:bodyPr/>
          <a:lstStyle/>
          <a:p>
            <a:r>
              <a:rPr kumimoji="1" lang="ja-JP" altLang="en-US" dirty="0" smtClean="0"/>
              <a:t>手順</a:t>
            </a:r>
            <a:r>
              <a:rPr kumimoji="1" lang="en-US" altLang="ja-JP" dirty="0" smtClean="0"/>
              <a:t>1. </a:t>
            </a:r>
            <a:r>
              <a:rPr kumimoji="1" lang="ja-JP" altLang="en-US" dirty="0" smtClean="0"/>
              <a:t>フェイズ分割</a:t>
            </a:r>
            <a:r>
              <a:rPr kumimoji="1" lang="en-US" altLang="ja-JP" dirty="0" smtClean="0"/>
              <a:t> (1/2)</a:t>
            </a:r>
            <a:endParaRPr kumimoji="1" lang="ja-JP" altLang="en-US" dirty="0"/>
          </a:p>
        </p:txBody>
      </p:sp>
      <p:sp>
        <p:nvSpPr>
          <p:cNvPr id="3" name="コンテンツ プレースホルダー 2"/>
          <p:cNvSpPr>
            <a:spLocks noGrp="1"/>
          </p:cNvSpPr>
          <p:nvPr>
            <p:ph idx="1"/>
          </p:nvPr>
        </p:nvSpPr>
        <p:spPr>
          <a:xfrm>
            <a:off x="457199" y="1600200"/>
            <a:ext cx="8291513" cy="4525963"/>
          </a:xfrm>
        </p:spPr>
        <p:txBody>
          <a:bodyPr/>
          <a:lstStyle/>
          <a:p>
            <a:r>
              <a:rPr kumimoji="1" lang="ja-JP" altLang="en-US" dirty="0" smtClean="0"/>
              <a:t>実行履歴は，プログラム実行時のすべてのメソッド呼び出しを含んでいるため非常に長い．</a:t>
            </a:r>
            <a:endParaRPr kumimoji="1" lang="en-US" altLang="ja-JP" dirty="0" smtClean="0"/>
          </a:p>
          <a:p>
            <a:pPr lvl="1"/>
            <a:r>
              <a:rPr lang="ja-JP" altLang="en-US" dirty="0" smtClean="0"/>
              <a:t>計算コストが大きい．</a:t>
            </a:r>
            <a:endParaRPr kumimoji="1" lang="en-US" altLang="ja-JP" dirty="0" smtClean="0"/>
          </a:p>
          <a:p>
            <a:pPr marL="0" indent="0">
              <a:buNone/>
            </a:pPr>
            <a:endParaRPr kumimoji="1" lang="en-US" altLang="ja-JP" dirty="0" smtClean="0"/>
          </a:p>
          <a:p>
            <a:pPr marL="0" indent="0">
              <a:buNone/>
            </a:pPr>
            <a:r>
              <a:rPr kumimoji="1" lang="en-US" altLang="ja-JP" dirty="0" smtClean="0"/>
              <a:t>→ </a:t>
            </a:r>
            <a:r>
              <a:rPr kumimoji="1" lang="ja-JP" altLang="en-US" dirty="0" smtClean="0"/>
              <a:t>実行履歴を</a:t>
            </a:r>
            <a:r>
              <a:rPr lang="ja-JP" altLang="en-US" dirty="0" smtClean="0"/>
              <a:t>意味のある処理</a:t>
            </a:r>
            <a:r>
              <a:rPr lang="en-US" altLang="ja-JP" dirty="0" smtClean="0"/>
              <a:t>(</a:t>
            </a:r>
            <a:r>
              <a:rPr kumimoji="1" lang="ja-JP" altLang="en-US" dirty="0" smtClean="0"/>
              <a:t>フェイズ</a:t>
            </a:r>
            <a:r>
              <a:rPr kumimoji="1" lang="en-US" altLang="ja-JP" dirty="0" smtClean="0"/>
              <a:t>)</a:t>
            </a:r>
            <a:r>
              <a:rPr kumimoji="1" lang="ja-JP" altLang="en-US" dirty="0" smtClean="0"/>
              <a:t>に分割</a:t>
            </a:r>
            <a:endParaRPr kumimoji="1" lang="en-US" altLang="ja-JP" dirty="0" smtClean="0"/>
          </a:p>
          <a:p>
            <a:pPr lvl="1"/>
            <a:r>
              <a:rPr lang="ja-JP" altLang="en-US" dirty="0" smtClean="0"/>
              <a:t>渡邊らのフェイズ分割手法</a:t>
            </a:r>
            <a:r>
              <a:rPr lang="en-US" altLang="ja-JP" dirty="0" smtClean="0"/>
              <a:t> [2] </a:t>
            </a:r>
            <a:r>
              <a:rPr lang="ja-JP" altLang="en-US" dirty="0" smtClean="0"/>
              <a:t>を用いる．</a:t>
            </a:r>
            <a:endParaRPr lang="en-US" altLang="ja-JP" dirty="0" smtClean="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12</a:t>
            </a:fld>
            <a:endParaRPr kumimoji="1" lang="ja-JP" altLang="en-US"/>
          </a:p>
        </p:txBody>
      </p:sp>
    </p:spTree>
    <p:extLst>
      <p:ext uri="{BB962C8B-B14F-4D97-AF65-F5344CB8AC3E}">
        <p14:creationId xmlns:p14="http://schemas.microsoft.com/office/powerpoint/2010/main" val="1245406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手順</a:t>
            </a:r>
            <a:r>
              <a:rPr lang="en-US" altLang="ja-JP" dirty="0" smtClean="0"/>
              <a:t>1</a:t>
            </a:r>
            <a:r>
              <a:rPr lang="en-US" altLang="ja-JP" dirty="0"/>
              <a:t>. </a:t>
            </a:r>
            <a:r>
              <a:rPr lang="ja-JP" altLang="en-US" dirty="0"/>
              <a:t>フェイズ分割</a:t>
            </a:r>
            <a:r>
              <a:rPr lang="en-US" altLang="ja-JP" dirty="0"/>
              <a:t> </a:t>
            </a:r>
            <a:r>
              <a:rPr lang="en-US" altLang="ja-JP" dirty="0" smtClean="0"/>
              <a:t>(2/</a:t>
            </a:r>
            <a:r>
              <a:rPr lang="en-US" altLang="ja-JP" dirty="0"/>
              <a:t>2)</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スタックトレースの深さから，機能の区切り目を見つけフェイズに分割する．</a:t>
            </a:r>
            <a:endParaRPr lang="en-US" altLang="ja-JP"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13</a:t>
            </a:fld>
            <a:endParaRPr kumimoji="1" lang="ja-JP" altLang="en-US"/>
          </a:p>
        </p:txBody>
      </p:sp>
      <p:pic>
        <p:nvPicPr>
          <p:cNvPr id="26" name="図 25" descr="dep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22" y="3623941"/>
            <a:ext cx="8166272" cy="2515023"/>
          </a:xfrm>
          <a:prstGeom prst="rect">
            <a:avLst/>
          </a:prstGeom>
        </p:spPr>
      </p:pic>
      <p:grpSp>
        <p:nvGrpSpPr>
          <p:cNvPr id="27" name="図形グループ 26"/>
          <p:cNvGrpSpPr/>
          <p:nvPr/>
        </p:nvGrpSpPr>
        <p:grpSpPr>
          <a:xfrm>
            <a:off x="1354163" y="2958513"/>
            <a:ext cx="7350365" cy="472965"/>
            <a:chOff x="543380" y="2846314"/>
            <a:chExt cx="7459663" cy="539958"/>
          </a:xfrm>
        </p:grpSpPr>
        <p:sp>
          <p:nvSpPr>
            <p:cNvPr id="32" name="正方形/長方形 31"/>
            <p:cNvSpPr/>
            <p:nvPr/>
          </p:nvSpPr>
          <p:spPr>
            <a:xfrm>
              <a:off x="543380" y="2846314"/>
              <a:ext cx="1544323"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ログイン</a:t>
              </a:r>
              <a:endParaRPr kumimoji="1" lang="ja-JP" altLang="en-US" dirty="0"/>
            </a:p>
          </p:txBody>
        </p:sp>
        <p:sp>
          <p:nvSpPr>
            <p:cNvPr id="33" name="正方形/長方形 32"/>
            <p:cNvSpPr/>
            <p:nvPr/>
          </p:nvSpPr>
          <p:spPr>
            <a:xfrm>
              <a:off x="3439732" y="2846314"/>
              <a:ext cx="1733407"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書籍一覧</a:t>
              </a:r>
              <a:endParaRPr kumimoji="1" lang="ja-JP" altLang="en-US" dirty="0"/>
            </a:p>
          </p:txBody>
        </p:sp>
        <p:sp>
          <p:nvSpPr>
            <p:cNvPr id="34" name="正方形/長方形 33"/>
            <p:cNvSpPr/>
            <p:nvPr/>
          </p:nvSpPr>
          <p:spPr>
            <a:xfrm>
              <a:off x="6458720" y="2846314"/>
              <a:ext cx="1544323" cy="5399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書籍詳細</a:t>
              </a:r>
              <a:endParaRPr kumimoji="1" lang="ja-JP" altLang="en-US" dirty="0"/>
            </a:p>
          </p:txBody>
        </p:sp>
        <p:sp>
          <p:nvSpPr>
            <p:cNvPr id="35" name="右矢印 34"/>
            <p:cNvSpPr/>
            <p:nvPr/>
          </p:nvSpPr>
          <p:spPr>
            <a:xfrm>
              <a:off x="2249671" y="2872694"/>
              <a:ext cx="75972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5551991" y="2872694"/>
              <a:ext cx="75972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cxnSp>
        <p:nvCxnSpPr>
          <p:cNvPr id="28" name="直線コネクタ 27"/>
          <p:cNvCxnSpPr/>
          <p:nvPr/>
        </p:nvCxnSpPr>
        <p:spPr>
          <a:xfrm>
            <a:off x="3354228" y="3509858"/>
            <a:ext cx="0" cy="2338678"/>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a:off x="6745036" y="3509858"/>
            <a:ext cx="0" cy="2338678"/>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162816" y="3638202"/>
            <a:ext cx="485228" cy="2319566"/>
          </a:xfrm>
          <a:prstGeom prst="rect">
            <a:avLst/>
          </a:prstGeom>
          <a:noFill/>
        </p:spPr>
        <p:txBody>
          <a:bodyPr vert="eaVert" wrap="none" rtlCol="0">
            <a:spAutoFit/>
          </a:bodyPr>
          <a:lstStyle/>
          <a:p>
            <a:r>
              <a:rPr kumimoji="1" lang="ja-JP" altLang="en-US" sz="2000" dirty="0" smtClean="0"/>
              <a:t>スタックトレースの深さ</a:t>
            </a:r>
            <a:endParaRPr kumimoji="1" lang="ja-JP" altLang="en-US" sz="2000" dirty="0"/>
          </a:p>
        </p:txBody>
      </p:sp>
      <p:sp>
        <p:nvSpPr>
          <p:cNvPr id="31" name="テキスト ボックス 30"/>
          <p:cNvSpPr txBox="1"/>
          <p:nvPr/>
        </p:nvSpPr>
        <p:spPr>
          <a:xfrm>
            <a:off x="3035454" y="6215740"/>
            <a:ext cx="3644259" cy="350468"/>
          </a:xfrm>
          <a:prstGeom prst="rect">
            <a:avLst/>
          </a:prstGeom>
          <a:noFill/>
        </p:spPr>
        <p:txBody>
          <a:bodyPr wrap="none" rtlCol="0">
            <a:spAutoFit/>
          </a:bodyPr>
          <a:lstStyle/>
          <a:p>
            <a:r>
              <a:rPr kumimoji="1" lang="ja-JP" altLang="en-US" sz="2000" dirty="0" smtClean="0"/>
              <a:t>メソッド呼び出しのタイムスタンプ</a:t>
            </a:r>
            <a:endParaRPr kumimoji="1" lang="ja-JP" altLang="en-US" sz="2000" dirty="0"/>
          </a:p>
        </p:txBody>
      </p:sp>
    </p:spTree>
    <p:extLst>
      <p:ext uri="{BB962C8B-B14F-4D97-AF65-F5344CB8AC3E}">
        <p14:creationId xmlns:p14="http://schemas.microsoft.com/office/powerpoint/2010/main" val="95751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手順</a:t>
            </a:r>
            <a:r>
              <a:rPr kumimoji="1" lang="en-US" altLang="ja-JP" dirty="0" smtClean="0"/>
              <a:t>2. </a:t>
            </a:r>
            <a:r>
              <a:rPr kumimoji="1" lang="ja-JP" altLang="en-US" dirty="0" smtClean="0"/>
              <a:t>正規化</a:t>
            </a:r>
            <a:endParaRPr kumimoji="1" lang="ja-JP" altLang="en-US" dirty="0"/>
          </a:p>
        </p:txBody>
      </p:sp>
      <p:sp>
        <p:nvSpPr>
          <p:cNvPr id="3" name="コンテンツ プレースホルダー 2"/>
          <p:cNvSpPr>
            <a:spLocks noGrp="1"/>
          </p:cNvSpPr>
          <p:nvPr>
            <p:ph idx="1"/>
          </p:nvPr>
        </p:nvSpPr>
        <p:spPr>
          <a:xfrm>
            <a:off x="457201" y="1600200"/>
            <a:ext cx="8367278" cy="4525963"/>
          </a:xfrm>
        </p:spPr>
        <p:txBody>
          <a:bodyPr>
            <a:normAutofit fontScale="92500"/>
          </a:bodyPr>
          <a:lstStyle/>
          <a:p>
            <a:pPr marL="0" indent="0">
              <a:buNone/>
            </a:pPr>
            <a:r>
              <a:rPr kumimoji="1" lang="ja-JP" altLang="en-US" dirty="0" smtClean="0"/>
              <a:t>手順</a:t>
            </a:r>
            <a:r>
              <a:rPr kumimoji="1" lang="en-US" altLang="ja-JP" dirty="0" smtClean="0"/>
              <a:t>2-1. </a:t>
            </a:r>
            <a:r>
              <a:rPr kumimoji="1" lang="ja-JP" altLang="en-US" dirty="0" smtClean="0"/>
              <a:t>メソッド呼び出し列の正規化</a:t>
            </a:r>
            <a:endParaRPr kumimoji="1" lang="en-US" altLang="ja-JP" dirty="0" smtClean="0"/>
          </a:p>
          <a:p>
            <a:pPr lvl="1"/>
            <a:r>
              <a:rPr lang="ja-JP" altLang="en-US" dirty="0" smtClean="0"/>
              <a:t>繰り返しの回数に意味を持たないことが多い．</a:t>
            </a:r>
            <a:endParaRPr lang="en-US" altLang="ja-JP" dirty="0" smtClean="0"/>
          </a:p>
          <a:p>
            <a:pPr marL="457200" lvl="1" indent="0">
              <a:buNone/>
            </a:pPr>
            <a:r>
              <a:rPr lang="en-US" altLang="ja-JP" dirty="0" smtClean="0"/>
              <a:t>→ 2</a:t>
            </a:r>
            <a:r>
              <a:rPr lang="ja-JP" altLang="en-US" dirty="0" smtClean="0"/>
              <a:t>回以上の呼び出しの繰り返し</a:t>
            </a:r>
            <a:r>
              <a:rPr lang="en-US" altLang="ja-JP" dirty="0" smtClean="0"/>
              <a:t> → 2</a:t>
            </a:r>
            <a:r>
              <a:rPr lang="ja-JP" altLang="en-US" dirty="0" smtClean="0"/>
              <a:t>回の呼び出し</a:t>
            </a:r>
            <a:endParaRPr kumimoji="1" lang="en-US" altLang="ja-JP" dirty="0" smtClean="0"/>
          </a:p>
          <a:p>
            <a:pPr marL="0" indent="0">
              <a:buNone/>
            </a:pPr>
            <a:endParaRPr lang="en-US" altLang="ja-JP" dirty="0" smtClean="0"/>
          </a:p>
          <a:p>
            <a:pPr marL="0" indent="0">
              <a:buNone/>
            </a:pPr>
            <a:r>
              <a:rPr lang="ja-JP" altLang="en-US" dirty="0" smtClean="0"/>
              <a:t>手順</a:t>
            </a:r>
            <a:r>
              <a:rPr lang="en-US" altLang="ja-JP" dirty="0" smtClean="0"/>
              <a:t>2-2. </a:t>
            </a:r>
            <a:r>
              <a:rPr lang="ja-JP" altLang="en-US" dirty="0" smtClean="0"/>
              <a:t>メソッド呼び出し文の正規化</a:t>
            </a:r>
            <a:endParaRPr lang="en-US" altLang="ja-JP" dirty="0" smtClean="0"/>
          </a:p>
          <a:p>
            <a:pPr lvl="1"/>
            <a:r>
              <a:rPr lang="ja-JP" altLang="en-US" dirty="0"/>
              <a:t>難読化等によってメソッドのシグネチャが意味を持たないことが</a:t>
            </a:r>
            <a:r>
              <a:rPr lang="ja-JP" altLang="en-US" dirty="0" smtClean="0"/>
              <a:t>多い．</a:t>
            </a:r>
            <a:endParaRPr lang="en-US" altLang="ja-JP" dirty="0" smtClean="0"/>
          </a:p>
          <a:p>
            <a:pPr marL="457200" lvl="1" indent="0">
              <a:buNone/>
            </a:pPr>
            <a:r>
              <a:rPr lang="en-US" altLang="ja-JP" dirty="0" smtClean="0"/>
              <a:t>→ </a:t>
            </a:r>
            <a:r>
              <a:rPr lang="ja-JP" altLang="en-US" dirty="0" smtClean="0"/>
              <a:t>メソッド名</a:t>
            </a:r>
            <a:r>
              <a:rPr lang="ja-JP" altLang="en-US" dirty="0"/>
              <a:t>等の代わりに呼び出し内の出現</a:t>
            </a:r>
            <a:r>
              <a:rPr lang="ja-JP" altLang="en-US" dirty="0" smtClean="0"/>
              <a:t>位置情</a:t>
            </a:r>
            <a:r>
              <a:rPr lang="en-US" altLang="ja-JP" dirty="0" smtClean="0"/>
              <a:t>	</a:t>
            </a:r>
            <a:r>
              <a:rPr lang="ja-JP" altLang="en-US" dirty="0" smtClean="0"/>
              <a:t>報を</a:t>
            </a:r>
            <a:r>
              <a:rPr lang="ja-JP" altLang="en-US" dirty="0"/>
              <a:t>使ってインデックスを</a:t>
            </a:r>
            <a:r>
              <a:rPr lang="ja-JP" altLang="en-US" dirty="0" smtClean="0"/>
              <a:t>振る．</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14</a:t>
            </a:fld>
            <a:endParaRPr kumimoji="1" lang="ja-JP" altLang="en-US"/>
          </a:p>
        </p:txBody>
      </p:sp>
    </p:spTree>
    <p:extLst>
      <p:ext uri="{BB962C8B-B14F-4D97-AF65-F5344CB8AC3E}">
        <p14:creationId xmlns:p14="http://schemas.microsoft.com/office/powerpoint/2010/main" val="2588226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r>
              <a:rPr lang="ja-JP" altLang="en-US" sz="4000" dirty="0" smtClean="0"/>
              <a:t>手順</a:t>
            </a:r>
            <a:r>
              <a:rPr lang="en-US" altLang="ja-JP" sz="4000" dirty="0" smtClean="0"/>
              <a:t>2</a:t>
            </a:r>
            <a:r>
              <a:rPr lang="en-US" altLang="ja-JP" sz="4000" dirty="0"/>
              <a:t>-2. </a:t>
            </a:r>
            <a:r>
              <a:rPr lang="ja-JP" altLang="en-US" sz="4000" dirty="0"/>
              <a:t>メソッド</a:t>
            </a:r>
            <a:r>
              <a:rPr lang="ja-JP" altLang="en-US" sz="4000" dirty="0" smtClean="0"/>
              <a:t>呼び出し文の正規化</a:t>
            </a:r>
            <a:endParaRPr kumimoji="1" lang="ja-JP" altLang="en-US" sz="4000" dirty="0"/>
          </a:p>
        </p:txBody>
      </p:sp>
      <p:sp>
        <p:nvSpPr>
          <p:cNvPr id="3" name="コンテンツ プレースホルダー 2"/>
          <p:cNvSpPr>
            <a:spLocks noGrp="1"/>
          </p:cNvSpPr>
          <p:nvPr>
            <p:ph idx="1"/>
          </p:nvPr>
        </p:nvSpPr>
        <p:spPr>
          <a:xfrm>
            <a:off x="325259" y="1600200"/>
            <a:ext cx="8818742" cy="4525963"/>
          </a:xfrm>
        </p:spPr>
        <p:txBody>
          <a:bodyPr>
            <a:normAutofit/>
          </a:bodyPr>
          <a:lstStyle/>
          <a:p>
            <a:pPr marL="342900" lvl="2" indent="-342900"/>
            <a:r>
              <a:rPr lang="ja-JP" altLang="en-US" sz="2800" dirty="0"/>
              <a:t>直前</a:t>
            </a:r>
            <a:r>
              <a:rPr lang="ja-JP" altLang="en-US" sz="2800" dirty="0" smtClean="0"/>
              <a:t>のメソッド呼び出しと現在のメソッド呼び出しを用いて正規化を行う．</a:t>
            </a:r>
            <a:endParaRPr lang="en-US" altLang="ja-JP" sz="2800" dirty="0"/>
          </a:p>
          <a:p>
            <a:pPr marL="800100" lvl="3" indent="-342900"/>
            <a:r>
              <a:rPr lang="ja-JP" altLang="en-US" sz="2400" dirty="0" smtClean="0"/>
              <a:t>メソッド</a:t>
            </a:r>
            <a:r>
              <a:rPr lang="ja-JP" altLang="en-US" sz="2400" dirty="0"/>
              <a:t>呼び出しの改変の影響を少し</a:t>
            </a:r>
            <a:r>
              <a:rPr lang="ja-JP" altLang="en-US" sz="2400" dirty="0" smtClean="0"/>
              <a:t>受ける．</a:t>
            </a:r>
            <a:endParaRPr lang="en-US" altLang="ja-JP" sz="2400" dirty="0"/>
          </a:p>
          <a:p>
            <a:pPr marL="0" indent="0">
              <a:buNone/>
            </a:pPr>
            <a:r>
              <a:rPr lang="ja-JP" altLang="en-US" sz="2400" dirty="0"/>
              <a:t>列</a:t>
            </a:r>
            <a:r>
              <a:rPr lang="en-US" altLang="ja-JP" sz="2400" dirty="0"/>
              <a:t>: </a:t>
            </a:r>
            <a:r>
              <a:rPr lang="ja-JP" altLang="en-US" sz="2400" dirty="0"/>
              <a:t>メソッド</a:t>
            </a:r>
            <a:r>
              <a:rPr lang="en-US" altLang="ja-JP" sz="2400" dirty="0"/>
              <a:t>A(</a:t>
            </a:r>
            <a:r>
              <a:rPr lang="ja-JP" altLang="en-US" sz="2400" dirty="0"/>
              <a:t>型</a:t>
            </a:r>
            <a:r>
              <a:rPr lang="en-US" altLang="ja-JP" sz="2400" dirty="0"/>
              <a:t>X,</a:t>
            </a:r>
            <a:r>
              <a:rPr lang="ja-JP" altLang="en-US" sz="2400" dirty="0"/>
              <a:t>型</a:t>
            </a:r>
            <a:r>
              <a:rPr lang="en-US" altLang="ja-JP" sz="2400" dirty="0"/>
              <a:t>Y); </a:t>
            </a:r>
            <a:r>
              <a:rPr lang="ja-JP" altLang="en-US" sz="2400" dirty="0"/>
              <a:t>メソッド</a:t>
            </a:r>
            <a:r>
              <a:rPr lang="en-US" altLang="ja-JP" sz="2400" dirty="0"/>
              <a:t>B(</a:t>
            </a:r>
            <a:r>
              <a:rPr lang="ja-JP" altLang="en-US" sz="2400" dirty="0"/>
              <a:t>型</a:t>
            </a:r>
            <a:r>
              <a:rPr lang="en-US" altLang="ja-JP" sz="2400" dirty="0"/>
              <a:t>Z,</a:t>
            </a:r>
            <a:r>
              <a:rPr lang="ja-JP" altLang="en-US" sz="2400" dirty="0"/>
              <a:t>型</a:t>
            </a:r>
            <a:r>
              <a:rPr lang="en-US" altLang="ja-JP" sz="2400" dirty="0"/>
              <a:t>Z); </a:t>
            </a:r>
            <a:r>
              <a:rPr lang="ja-JP" altLang="en-US" sz="2400" dirty="0"/>
              <a:t>メソッド</a:t>
            </a:r>
            <a:r>
              <a:rPr lang="en-US" altLang="ja-JP" sz="2400" dirty="0"/>
              <a:t>C(</a:t>
            </a:r>
            <a:r>
              <a:rPr lang="ja-JP" altLang="en-US" sz="2400" dirty="0"/>
              <a:t>型</a:t>
            </a:r>
            <a:r>
              <a:rPr lang="en-US" altLang="ja-JP" sz="2400" dirty="0"/>
              <a:t>W,</a:t>
            </a:r>
            <a:r>
              <a:rPr lang="ja-JP" altLang="en-US" sz="2400" dirty="0"/>
              <a:t>型</a:t>
            </a:r>
            <a:r>
              <a:rPr lang="en-US" altLang="ja-JP" sz="2400" dirty="0"/>
              <a:t>Z);</a:t>
            </a:r>
          </a:p>
          <a:p>
            <a:pPr marL="457200" lvl="1" indent="0">
              <a:buNone/>
            </a:pPr>
            <a:r>
              <a:rPr lang="ja-JP" altLang="en-US" dirty="0"/>
              <a:t>　　</a:t>
            </a:r>
            <a:r>
              <a:rPr lang="en-US" altLang="ja-JP" dirty="0"/>
              <a:t>→ 0(1,2); 3(4,4); 2(3,1);</a:t>
            </a:r>
            <a:endParaRPr lang="ja-JP" altLang="en-US"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15</a:t>
            </a:fld>
            <a:endParaRPr kumimoji="1" lang="ja-JP" altLang="en-US"/>
          </a:p>
        </p:txBody>
      </p:sp>
      <p:sp>
        <p:nvSpPr>
          <p:cNvPr id="5" name="角丸四角形 4"/>
          <p:cNvSpPr/>
          <p:nvPr/>
        </p:nvSpPr>
        <p:spPr>
          <a:xfrm>
            <a:off x="901974" y="4098164"/>
            <a:ext cx="7784825" cy="20717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941540" y="4356911"/>
            <a:ext cx="2785133" cy="461665"/>
          </a:xfrm>
          <a:prstGeom prst="rect">
            <a:avLst/>
          </a:prstGeom>
          <a:noFill/>
        </p:spPr>
        <p:txBody>
          <a:bodyPr wrap="square" rtlCol="0">
            <a:spAutoFit/>
          </a:bodyPr>
          <a:lstStyle/>
          <a:p>
            <a:r>
              <a:rPr kumimoji="1" lang="ja-JP" altLang="en-US" sz="2400" dirty="0" smtClean="0"/>
              <a:t>メソッド</a:t>
            </a:r>
            <a:r>
              <a:rPr kumimoji="1" lang="en-US" altLang="ja-JP" sz="2400" dirty="0" smtClean="0"/>
              <a:t>A(</a:t>
            </a:r>
            <a:r>
              <a:rPr kumimoji="1" lang="ja-JP" altLang="en-US" sz="2400" dirty="0" smtClean="0"/>
              <a:t>型</a:t>
            </a:r>
            <a:r>
              <a:rPr lang="en-US" altLang="ja-JP" sz="2400" dirty="0" smtClean="0"/>
              <a:t>X</a:t>
            </a:r>
            <a:r>
              <a:rPr kumimoji="1" lang="en-US" altLang="ja-JP" sz="2400" dirty="0" smtClean="0"/>
              <a:t>,</a:t>
            </a:r>
            <a:r>
              <a:rPr kumimoji="1" lang="ja-JP" altLang="en-US" sz="2400" dirty="0" smtClean="0"/>
              <a:t>型</a:t>
            </a:r>
            <a:r>
              <a:rPr lang="en-US" altLang="ja-JP" sz="2400" dirty="0"/>
              <a:t>Y</a:t>
            </a:r>
            <a:r>
              <a:rPr kumimoji="1" lang="en-US" altLang="ja-JP" sz="2400" dirty="0" smtClean="0"/>
              <a:t>);</a:t>
            </a:r>
            <a:endParaRPr kumimoji="1" lang="ja-JP" altLang="en-US" sz="2400" dirty="0"/>
          </a:p>
        </p:txBody>
      </p:sp>
      <p:cxnSp>
        <p:nvCxnSpPr>
          <p:cNvPr id="7" name="直線矢印コネクタ 6"/>
          <p:cNvCxnSpPr/>
          <p:nvPr/>
        </p:nvCxnSpPr>
        <p:spPr>
          <a:xfrm>
            <a:off x="1744255" y="4818576"/>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a:xfrm>
            <a:off x="1583597" y="5480758"/>
            <a:ext cx="321316" cy="461665"/>
          </a:xfrm>
          <a:prstGeom prst="rect">
            <a:avLst/>
          </a:prstGeom>
          <a:noFill/>
        </p:spPr>
        <p:txBody>
          <a:bodyPr wrap="square" rtlCol="0">
            <a:spAutoFit/>
          </a:bodyPr>
          <a:lstStyle/>
          <a:p>
            <a:r>
              <a:rPr kumimoji="1" lang="en-US" altLang="ja-JP" sz="2400" dirty="0" smtClean="0"/>
              <a:t>0</a:t>
            </a:r>
            <a:endParaRPr kumimoji="1" lang="ja-JP" altLang="en-US" sz="2400" dirty="0"/>
          </a:p>
        </p:txBody>
      </p:sp>
      <p:cxnSp>
        <p:nvCxnSpPr>
          <p:cNvPr id="9" name="直線矢印コネクタ 8"/>
          <p:cNvCxnSpPr/>
          <p:nvPr/>
        </p:nvCxnSpPr>
        <p:spPr>
          <a:xfrm>
            <a:off x="2615781" y="4818576"/>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直線矢印コネクタ 9"/>
          <p:cNvCxnSpPr/>
          <p:nvPr/>
        </p:nvCxnSpPr>
        <p:spPr>
          <a:xfrm>
            <a:off x="3150695" y="4819319"/>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テキスト ボックス 10"/>
          <p:cNvSpPr txBox="1"/>
          <p:nvPr/>
        </p:nvSpPr>
        <p:spPr>
          <a:xfrm>
            <a:off x="2455123" y="5480758"/>
            <a:ext cx="321316" cy="461665"/>
          </a:xfrm>
          <a:prstGeom prst="rect">
            <a:avLst/>
          </a:prstGeom>
          <a:noFill/>
        </p:spPr>
        <p:txBody>
          <a:bodyPr wrap="square" rtlCol="0">
            <a:spAutoFit/>
          </a:bodyPr>
          <a:lstStyle/>
          <a:p>
            <a:r>
              <a:rPr lang="en-US" altLang="ja-JP" sz="2400" dirty="0"/>
              <a:t>1</a:t>
            </a:r>
            <a:endParaRPr kumimoji="1" lang="ja-JP" altLang="en-US" sz="2400" dirty="0"/>
          </a:p>
        </p:txBody>
      </p:sp>
      <p:sp>
        <p:nvSpPr>
          <p:cNvPr id="12" name="テキスト ボックス 11"/>
          <p:cNvSpPr txBox="1"/>
          <p:nvPr/>
        </p:nvSpPr>
        <p:spPr>
          <a:xfrm>
            <a:off x="2990037" y="5480758"/>
            <a:ext cx="321316" cy="461665"/>
          </a:xfrm>
          <a:prstGeom prst="rect">
            <a:avLst/>
          </a:prstGeom>
          <a:noFill/>
        </p:spPr>
        <p:txBody>
          <a:bodyPr wrap="square" rtlCol="0">
            <a:spAutoFit/>
          </a:bodyPr>
          <a:lstStyle/>
          <a:p>
            <a:r>
              <a:rPr lang="en-US" altLang="ja-JP" sz="2400" dirty="0"/>
              <a:t>2</a:t>
            </a:r>
            <a:endParaRPr kumimoji="1" lang="ja-JP" altLang="en-US" sz="2400" dirty="0"/>
          </a:p>
        </p:txBody>
      </p:sp>
    </p:spTree>
    <p:extLst>
      <p:ext uri="{BB962C8B-B14F-4D97-AF65-F5344CB8AC3E}">
        <p14:creationId xmlns:p14="http://schemas.microsoft.com/office/powerpoint/2010/main" val="11822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r>
              <a:rPr lang="ja-JP" altLang="en-US" sz="4000" dirty="0" smtClean="0"/>
              <a:t>手順</a:t>
            </a:r>
            <a:r>
              <a:rPr lang="en-US" altLang="ja-JP" sz="4000" dirty="0" smtClean="0"/>
              <a:t>2</a:t>
            </a:r>
            <a:r>
              <a:rPr lang="en-US" altLang="ja-JP" sz="4000" dirty="0"/>
              <a:t>-2. </a:t>
            </a:r>
            <a:r>
              <a:rPr lang="ja-JP" altLang="en-US" sz="4000" dirty="0"/>
              <a:t>メソッド</a:t>
            </a:r>
            <a:r>
              <a:rPr lang="ja-JP" altLang="en-US" sz="4000" dirty="0" smtClean="0"/>
              <a:t>呼び出し文の正規化</a:t>
            </a:r>
            <a:endParaRPr kumimoji="1" lang="ja-JP" altLang="en-US" sz="4000" dirty="0"/>
          </a:p>
        </p:txBody>
      </p:sp>
      <p:sp>
        <p:nvSpPr>
          <p:cNvPr id="3" name="コンテンツ プレースホルダー 2"/>
          <p:cNvSpPr>
            <a:spLocks noGrp="1"/>
          </p:cNvSpPr>
          <p:nvPr>
            <p:ph idx="1"/>
          </p:nvPr>
        </p:nvSpPr>
        <p:spPr>
          <a:xfrm>
            <a:off x="325259" y="1600200"/>
            <a:ext cx="8818742" cy="4525963"/>
          </a:xfrm>
        </p:spPr>
        <p:txBody>
          <a:bodyPr>
            <a:normAutofit/>
          </a:bodyPr>
          <a:lstStyle/>
          <a:p>
            <a:pPr marL="342900" lvl="2" indent="-342900"/>
            <a:r>
              <a:rPr lang="ja-JP" altLang="en-US" sz="2800" dirty="0"/>
              <a:t>直前</a:t>
            </a:r>
            <a:r>
              <a:rPr lang="ja-JP" altLang="en-US" sz="2800" dirty="0" smtClean="0"/>
              <a:t>のメソッド呼び出し</a:t>
            </a:r>
            <a:r>
              <a:rPr lang="ja-JP" altLang="en-US" sz="2800" dirty="0"/>
              <a:t>と現在のメソッド呼び出し</a:t>
            </a:r>
            <a:r>
              <a:rPr lang="ja-JP" altLang="en-US" sz="2800" dirty="0" smtClean="0"/>
              <a:t>を用いて正規化を行う．</a:t>
            </a:r>
            <a:endParaRPr lang="en-US" altLang="ja-JP" sz="2800" dirty="0"/>
          </a:p>
          <a:p>
            <a:pPr marL="800100" lvl="3" indent="-342900"/>
            <a:r>
              <a:rPr lang="ja-JP" altLang="en-US" sz="2400" dirty="0" smtClean="0"/>
              <a:t>メソッド</a:t>
            </a:r>
            <a:r>
              <a:rPr lang="ja-JP" altLang="en-US" sz="2400" dirty="0"/>
              <a:t>呼び出しの改変の影響を少し</a:t>
            </a:r>
            <a:r>
              <a:rPr lang="ja-JP" altLang="en-US" sz="2400" dirty="0" smtClean="0"/>
              <a:t>受ける．</a:t>
            </a:r>
            <a:endParaRPr lang="en-US" altLang="ja-JP" sz="2400" dirty="0"/>
          </a:p>
          <a:p>
            <a:pPr marL="0" indent="0">
              <a:buNone/>
            </a:pPr>
            <a:r>
              <a:rPr lang="ja-JP" altLang="en-US" sz="2400" dirty="0"/>
              <a:t>列</a:t>
            </a:r>
            <a:r>
              <a:rPr lang="en-US" altLang="ja-JP" sz="2400" dirty="0"/>
              <a:t>: </a:t>
            </a:r>
            <a:r>
              <a:rPr lang="ja-JP" altLang="en-US" sz="2400" dirty="0"/>
              <a:t>メソッド</a:t>
            </a:r>
            <a:r>
              <a:rPr lang="en-US" altLang="ja-JP" sz="2400" dirty="0"/>
              <a:t>A(</a:t>
            </a:r>
            <a:r>
              <a:rPr lang="ja-JP" altLang="en-US" sz="2400" dirty="0"/>
              <a:t>型</a:t>
            </a:r>
            <a:r>
              <a:rPr lang="en-US" altLang="ja-JP" sz="2400" dirty="0"/>
              <a:t>X,</a:t>
            </a:r>
            <a:r>
              <a:rPr lang="ja-JP" altLang="en-US" sz="2400" dirty="0"/>
              <a:t>型</a:t>
            </a:r>
            <a:r>
              <a:rPr lang="en-US" altLang="ja-JP" sz="2400" dirty="0"/>
              <a:t>Y); </a:t>
            </a:r>
            <a:r>
              <a:rPr lang="ja-JP" altLang="en-US" sz="2400" dirty="0"/>
              <a:t>メソッド</a:t>
            </a:r>
            <a:r>
              <a:rPr lang="en-US" altLang="ja-JP" sz="2400" dirty="0"/>
              <a:t>B(</a:t>
            </a:r>
            <a:r>
              <a:rPr lang="ja-JP" altLang="en-US" sz="2400" dirty="0"/>
              <a:t>型</a:t>
            </a:r>
            <a:r>
              <a:rPr lang="en-US" altLang="ja-JP" sz="2400" dirty="0"/>
              <a:t>Z,</a:t>
            </a:r>
            <a:r>
              <a:rPr lang="ja-JP" altLang="en-US" sz="2400" dirty="0"/>
              <a:t>型</a:t>
            </a:r>
            <a:r>
              <a:rPr lang="en-US" altLang="ja-JP" sz="2400" dirty="0"/>
              <a:t>Z); </a:t>
            </a:r>
            <a:r>
              <a:rPr lang="ja-JP" altLang="en-US" sz="2400" dirty="0"/>
              <a:t>メソッド</a:t>
            </a:r>
            <a:r>
              <a:rPr lang="en-US" altLang="ja-JP" sz="2400" dirty="0"/>
              <a:t>C(</a:t>
            </a:r>
            <a:r>
              <a:rPr lang="ja-JP" altLang="en-US" sz="2400" dirty="0"/>
              <a:t>型</a:t>
            </a:r>
            <a:r>
              <a:rPr lang="en-US" altLang="ja-JP" sz="2400" dirty="0"/>
              <a:t>W,</a:t>
            </a:r>
            <a:r>
              <a:rPr lang="ja-JP" altLang="en-US" sz="2400" dirty="0"/>
              <a:t>型</a:t>
            </a:r>
            <a:r>
              <a:rPr lang="en-US" altLang="ja-JP" sz="2400" dirty="0"/>
              <a:t>Z);</a:t>
            </a:r>
          </a:p>
          <a:p>
            <a:pPr marL="457200" lvl="1" indent="0">
              <a:buNone/>
            </a:pPr>
            <a:r>
              <a:rPr lang="ja-JP" altLang="en-US" dirty="0"/>
              <a:t>　　</a:t>
            </a:r>
            <a:r>
              <a:rPr lang="en-US" altLang="ja-JP" dirty="0"/>
              <a:t>→ 0(1,2); 3(4,4); 2(3,1);</a:t>
            </a:r>
            <a:endParaRPr lang="ja-JP" altLang="en-US"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16</a:t>
            </a:fld>
            <a:endParaRPr kumimoji="1" lang="ja-JP" altLang="en-US"/>
          </a:p>
        </p:txBody>
      </p:sp>
      <p:sp>
        <p:nvSpPr>
          <p:cNvPr id="13" name="角丸四角形 12"/>
          <p:cNvSpPr/>
          <p:nvPr/>
        </p:nvSpPr>
        <p:spPr>
          <a:xfrm>
            <a:off x="883567" y="4098164"/>
            <a:ext cx="7803232" cy="20717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1582064" y="5481501"/>
            <a:ext cx="321316" cy="461665"/>
          </a:xfrm>
          <a:prstGeom prst="rect">
            <a:avLst/>
          </a:prstGeom>
          <a:noFill/>
        </p:spPr>
        <p:txBody>
          <a:bodyPr wrap="square" rtlCol="0">
            <a:spAutoFit/>
          </a:bodyPr>
          <a:lstStyle/>
          <a:p>
            <a:r>
              <a:rPr kumimoji="1" lang="en-US" altLang="ja-JP" sz="2400" dirty="0" smtClean="0">
                <a:solidFill>
                  <a:srgbClr val="3366FF"/>
                </a:solidFill>
              </a:rPr>
              <a:t>0</a:t>
            </a:r>
            <a:endParaRPr kumimoji="1" lang="ja-JP" altLang="en-US" sz="2400" dirty="0">
              <a:solidFill>
                <a:srgbClr val="3366FF"/>
              </a:solidFill>
            </a:endParaRPr>
          </a:p>
        </p:txBody>
      </p:sp>
      <p:sp>
        <p:nvSpPr>
          <p:cNvPr id="15" name="テキスト ボックス 14"/>
          <p:cNvSpPr txBox="1"/>
          <p:nvPr/>
        </p:nvSpPr>
        <p:spPr>
          <a:xfrm>
            <a:off x="2453590" y="5481501"/>
            <a:ext cx="321316" cy="461665"/>
          </a:xfrm>
          <a:prstGeom prst="rect">
            <a:avLst/>
          </a:prstGeom>
          <a:noFill/>
        </p:spPr>
        <p:txBody>
          <a:bodyPr wrap="square" rtlCol="0">
            <a:spAutoFit/>
          </a:bodyPr>
          <a:lstStyle/>
          <a:p>
            <a:r>
              <a:rPr lang="en-US" altLang="ja-JP" sz="2400" dirty="0">
                <a:solidFill>
                  <a:srgbClr val="3366FF"/>
                </a:solidFill>
              </a:rPr>
              <a:t>1</a:t>
            </a:r>
            <a:endParaRPr kumimoji="1" lang="ja-JP" altLang="en-US" sz="2400" dirty="0">
              <a:solidFill>
                <a:srgbClr val="3366FF"/>
              </a:solidFill>
            </a:endParaRPr>
          </a:p>
        </p:txBody>
      </p:sp>
      <p:sp>
        <p:nvSpPr>
          <p:cNvPr id="16" name="テキスト ボックス 15"/>
          <p:cNvSpPr txBox="1"/>
          <p:nvPr/>
        </p:nvSpPr>
        <p:spPr>
          <a:xfrm>
            <a:off x="2988504" y="5481501"/>
            <a:ext cx="321316" cy="461665"/>
          </a:xfrm>
          <a:prstGeom prst="rect">
            <a:avLst/>
          </a:prstGeom>
          <a:noFill/>
        </p:spPr>
        <p:txBody>
          <a:bodyPr wrap="square" rtlCol="0">
            <a:spAutoFit/>
          </a:bodyPr>
          <a:lstStyle/>
          <a:p>
            <a:r>
              <a:rPr lang="en-US" altLang="ja-JP" sz="2400" dirty="0">
                <a:solidFill>
                  <a:srgbClr val="3366FF"/>
                </a:solidFill>
              </a:rPr>
              <a:t>2</a:t>
            </a:r>
            <a:endParaRPr kumimoji="1" lang="ja-JP" altLang="en-US" sz="2400" dirty="0">
              <a:solidFill>
                <a:srgbClr val="3366FF"/>
              </a:solidFill>
            </a:endParaRPr>
          </a:p>
        </p:txBody>
      </p:sp>
      <p:sp>
        <p:nvSpPr>
          <p:cNvPr id="17" name="テキスト ボックス 16"/>
          <p:cNvSpPr txBox="1"/>
          <p:nvPr/>
        </p:nvSpPr>
        <p:spPr>
          <a:xfrm>
            <a:off x="940007" y="4357654"/>
            <a:ext cx="2785133" cy="461665"/>
          </a:xfrm>
          <a:prstGeom prst="rect">
            <a:avLst/>
          </a:prstGeom>
          <a:noFill/>
        </p:spPr>
        <p:txBody>
          <a:bodyPr wrap="square" rtlCol="0">
            <a:spAutoFit/>
          </a:bodyPr>
          <a:lstStyle/>
          <a:p>
            <a:r>
              <a:rPr kumimoji="1" lang="ja-JP" altLang="en-US" sz="2400" dirty="0" smtClean="0">
                <a:solidFill>
                  <a:srgbClr val="3366FF"/>
                </a:solidFill>
              </a:rPr>
              <a:t>メソッド</a:t>
            </a:r>
            <a:r>
              <a:rPr lang="en-US" altLang="ja-JP" sz="2400" dirty="0" smtClean="0">
                <a:solidFill>
                  <a:srgbClr val="3366FF"/>
                </a:solidFill>
              </a:rPr>
              <a:t>A</a:t>
            </a:r>
            <a:r>
              <a:rPr kumimoji="1" lang="en-US" altLang="ja-JP" sz="2400" dirty="0" smtClean="0">
                <a:solidFill>
                  <a:srgbClr val="3366FF"/>
                </a:solidFill>
              </a:rPr>
              <a:t>(</a:t>
            </a:r>
            <a:r>
              <a:rPr kumimoji="1" lang="ja-JP" altLang="en-US" sz="2400" dirty="0" smtClean="0">
                <a:solidFill>
                  <a:srgbClr val="3366FF"/>
                </a:solidFill>
              </a:rPr>
              <a:t>型</a:t>
            </a:r>
            <a:r>
              <a:rPr lang="en-US" altLang="ja-JP" sz="2400" dirty="0" smtClean="0">
                <a:solidFill>
                  <a:srgbClr val="3366FF"/>
                </a:solidFill>
              </a:rPr>
              <a:t>X</a:t>
            </a:r>
            <a:r>
              <a:rPr kumimoji="1" lang="en-US" altLang="ja-JP" sz="2400" dirty="0" smtClean="0">
                <a:solidFill>
                  <a:srgbClr val="3366FF"/>
                </a:solidFill>
              </a:rPr>
              <a:t>,</a:t>
            </a:r>
            <a:r>
              <a:rPr kumimoji="1" lang="ja-JP" altLang="en-US" sz="2400" dirty="0" smtClean="0">
                <a:solidFill>
                  <a:srgbClr val="3366FF"/>
                </a:solidFill>
              </a:rPr>
              <a:t>型</a:t>
            </a:r>
            <a:r>
              <a:rPr lang="en-US" altLang="ja-JP" sz="2400" dirty="0" smtClean="0">
                <a:solidFill>
                  <a:srgbClr val="3366FF"/>
                </a:solidFill>
              </a:rPr>
              <a:t>Y</a:t>
            </a:r>
            <a:r>
              <a:rPr kumimoji="1" lang="en-US" altLang="ja-JP" sz="2400" dirty="0" smtClean="0">
                <a:solidFill>
                  <a:srgbClr val="3366FF"/>
                </a:solidFill>
              </a:rPr>
              <a:t>);</a:t>
            </a:r>
            <a:endParaRPr kumimoji="1" lang="ja-JP" altLang="en-US" sz="2400" dirty="0">
              <a:solidFill>
                <a:srgbClr val="3366FF"/>
              </a:solidFill>
            </a:endParaRPr>
          </a:p>
        </p:txBody>
      </p:sp>
      <p:cxnSp>
        <p:nvCxnSpPr>
          <p:cNvPr id="18" name="直線矢印コネクタ 17"/>
          <p:cNvCxnSpPr/>
          <p:nvPr/>
        </p:nvCxnSpPr>
        <p:spPr>
          <a:xfrm>
            <a:off x="1742722" y="4819319"/>
            <a:ext cx="0" cy="611980"/>
          </a:xfrm>
          <a:prstGeom prst="straightConnector1">
            <a:avLst/>
          </a:prstGeom>
          <a:ln>
            <a:solidFill>
              <a:srgbClr val="3366FF"/>
            </a:solidFill>
            <a:tailEnd type="arrow"/>
          </a:ln>
        </p:spPr>
        <p:style>
          <a:lnRef idx="2">
            <a:schemeClr val="dk1"/>
          </a:lnRef>
          <a:fillRef idx="0">
            <a:schemeClr val="dk1"/>
          </a:fillRef>
          <a:effectRef idx="1">
            <a:schemeClr val="dk1"/>
          </a:effectRef>
          <a:fontRef idx="minor">
            <a:schemeClr val="tx1"/>
          </a:fontRef>
        </p:style>
      </p:cxnSp>
      <p:cxnSp>
        <p:nvCxnSpPr>
          <p:cNvPr id="19" name="直線矢印コネクタ 18"/>
          <p:cNvCxnSpPr/>
          <p:nvPr/>
        </p:nvCxnSpPr>
        <p:spPr>
          <a:xfrm>
            <a:off x="2614248" y="4819319"/>
            <a:ext cx="0" cy="611980"/>
          </a:xfrm>
          <a:prstGeom prst="straightConnector1">
            <a:avLst/>
          </a:prstGeom>
          <a:ln>
            <a:solidFill>
              <a:srgbClr val="3366FF"/>
            </a:solidFill>
            <a:tailEnd type="arrow"/>
          </a:ln>
        </p:spPr>
        <p:style>
          <a:lnRef idx="2">
            <a:schemeClr val="dk1"/>
          </a:lnRef>
          <a:fillRef idx="0">
            <a:schemeClr val="dk1"/>
          </a:fillRef>
          <a:effectRef idx="1">
            <a:schemeClr val="dk1"/>
          </a:effectRef>
          <a:fontRef idx="minor">
            <a:schemeClr val="tx1"/>
          </a:fontRef>
        </p:style>
      </p:cxnSp>
      <p:cxnSp>
        <p:nvCxnSpPr>
          <p:cNvPr id="20" name="直線矢印コネクタ 19"/>
          <p:cNvCxnSpPr/>
          <p:nvPr/>
        </p:nvCxnSpPr>
        <p:spPr>
          <a:xfrm>
            <a:off x="3149162" y="4820062"/>
            <a:ext cx="0" cy="611980"/>
          </a:xfrm>
          <a:prstGeom prst="straightConnector1">
            <a:avLst/>
          </a:prstGeom>
          <a:ln>
            <a:solidFill>
              <a:srgbClr val="3366FF"/>
            </a:solidFill>
            <a:tailEnd type="arrow"/>
          </a:ln>
        </p:spPr>
        <p:style>
          <a:lnRef idx="2">
            <a:schemeClr val="dk1"/>
          </a:lnRef>
          <a:fillRef idx="0">
            <a:schemeClr val="dk1"/>
          </a:fillRef>
          <a:effectRef idx="1">
            <a:schemeClr val="dk1"/>
          </a:effectRef>
          <a:fontRef idx="minor">
            <a:schemeClr val="tx1"/>
          </a:fontRef>
        </p:style>
      </p:cxnSp>
      <p:sp>
        <p:nvSpPr>
          <p:cNvPr id="21" name="テキスト ボックス 20"/>
          <p:cNvSpPr txBox="1"/>
          <p:nvPr/>
        </p:nvSpPr>
        <p:spPr>
          <a:xfrm>
            <a:off x="3506076" y="4355716"/>
            <a:ext cx="2785133" cy="461665"/>
          </a:xfrm>
          <a:prstGeom prst="rect">
            <a:avLst/>
          </a:prstGeom>
          <a:noFill/>
        </p:spPr>
        <p:txBody>
          <a:bodyPr wrap="square" rtlCol="0">
            <a:spAutoFit/>
          </a:bodyPr>
          <a:lstStyle/>
          <a:p>
            <a:r>
              <a:rPr kumimoji="1" lang="ja-JP" altLang="en-US" sz="2400" dirty="0" smtClean="0"/>
              <a:t>メソッド</a:t>
            </a:r>
            <a:r>
              <a:rPr lang="en-US" altLang="ja-JP" sz="2400" dirty="0"/>
              <a:t>B</a:t>
            </a:r>
            <a:r>
              <a:rPr kumimoji="1" lang="en-US" altLang="ja-JP" sz="2400" dirty="0" smtClean="0"/>
              <a:t>(</a:t>
            </a:r>
            <a:r>
              <a:rPr kumimoji="1" lang="ja-JP" altLang="en-US" sz="2400" dirty="0" smtClean="0"/>
              <a:t>型</a:t>
            </a:r>
            <a:r>
              <a:rPr lang="en-US" altLang="ja-JP" sz="2400" dirty="0"/>
              <a:t>Z</a:t>
            </a:r>
            <a:r>
              <a:rPr kumimoji="1" lang="en-US" altLang="ja-JP" sz="2400" dirty="0" smtClean="0"/>
              <a:t>,</a:t>
            </a:r>
            <a:r>
              <a:rPr kumimoji="1" lang="ja-JP" altLang="en-US" sz="2400" dirty="0" smtClean="0"/>
              <a:t>型</a:t>
            </a:r>
            <a:r>
              <a:rPr lang="en-US" altLang="ja-JP" sz="2400" dirty="0"/>
              <a:t>Z</a:t>
            </a:r>
            <a:r>
              <a:rPr kumimoji="1" lang="en-US" altLang="ja-JP" sz="2400" dirty="0" smtClean="0"/>
              <a:t>);</a:t>
            </a:r>
            <a:endParaRPr kumimoji="1" lang="ja-JP" altLang="en-US" sz="2400" dirty="0"/>
          </a:p>
        </p:txBody>
      </p:sp>
      <p:cxnSp>
        <p:nvCxnSpPr>
          <p:cNvPr id="22" name="直線矢印コネクタ 21"/>
          <p:cNvCxnSpPr/>
          <p:nvPr/>
        </p:nvCxnSpPr>
        <p:spPr>
          <a:xfrm>
            <a:off x="4177409" y="4817381"/>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テキスト ボックス 22"/>
          <p:cNvSpPr txBox="1"/>
          <p:nvPr/>
        </p:nvSpPr>
        <p:spPr>
          <a:xfrm>
            <a:off x="4016751" y="5479563"/>
            <a:ext cx="321316" cy="461665"/>
          </a:xfrm>
          <a:prstGeom prst="rect">
            <a:avLst/>
          </a:prstGeom>
          <a:noFill/>
        </p:spPr>
        <p:txBody>
          <a:bodyPr wrap="square" rtlCol="0">
            <a:spAutoFit/>
          </a:bodyPr>
          <a:lstStyle/>
          <a:p>
            <a:r>
              <a:rPr lang="en-US" altLang="ja-JP" sz="2400" dirty="0"/>
              <a:t>3</a:t>
            </a:r>
            <a:endParaRPr kumimoji="1" lang="ja-JP" altLang="en-US" sz="2400" dirty="0"/>
          </a:p>
        </p:txBody>
      </p:sp>
      <p:cxnSp>
        <p:nvCxnSpPr>
          <p:cNvPr id="24" name="直線矢印コネクタ 23"/>
          <p:cNvCxnSpPr/>
          <p:nvPr/>
        </p:nvCxnSpPr>
        <p:spPr>
          <a:xfrm>
            <a:off x="5048935" y="4817381"/>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直線矢印コネクタ 24"/>
          <p:cNvCxnSpPr/>
          <p:nvPr/>
        </p:nvCxnSpPr>
        <p:spPr>
          <a:xfrm>
            <a:off x="5583849" y="4818124"/>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テキスト ボックス 25"/>
          <p:cNvSpPr txBox="1"/>
          <p:nvPr/>
        </p:nvSpPr>
        <p:spPr>
          <a:xfrm>
            <a:off x="4888277" y="5479563"/>
            <a:ext cx="321316" cy="461665"/>
          </a:xfrm>
          <a:prstGeom prst="rect">
            <a:avLst/>
          </a:prstGeom>
          <a:noFill/>
        </p:spPr>
        <p:txBody>
          <a:bodyPr wrap="square" rtlCol="0">
            <a:spAutoFit/>
          </a:bodyPr>
          <a:lstStyle/>
          <a:p>
            <a:r>
              <a:rPr lang="en-US" altLang="ja-JP" sz="2400" dirty="0" smtClean="0"/>
              <a:t>4</a:t>
            </a:r>
            <a:endParaRPr kumimoji="1" lang="ja-JP" altLang="en-US" sz="2400" dirty="0"/>
          </a:p>
        </p:txBody>
      </p:sp>
      <p:sp>
        <p:nvSpPr>
          <p:cNvPr id="27" name="テキスト ボックス 26"/>
          <p:cNvSpPr txBox="1"/>
          <p:nvPr/>
        </p:nvSpPr>
        <p:spPr>
          <a:xfrm>
            <a:off x="5423191" y="5479563"/>
            <a:ext cx="321316" cy="461665"/>
          </a:xfrm>
          <a:prstGeom prst="rect">
            <a:avLst/>
          </a:prstGeom>
          <a:noFill/>
        </p:spPr>
        <p:txBody>
          <a:bodyPr wrap="square" rtlCol="0">
            <a:spAutoFit/>
          </a:bodyPr>
          <a:lstStyle/>
          <a:p>
            <a:r>
              <a:rPr kumimoji="1" lang="en-US" altLang="ja-JP" sz="2400" dirty="0" smtClean="0"/>
              <a:t>4</a:t>
            </a:r>
            <a:endParaRPr kumimoji="1" lang="ja-JP" altLang="en-US" sz="2400" dirty="0"/>
          </a:p>
        </p:txBody>
      </p:sp>
    </p:spTree>
    <p:extLst>
      <p:ext uri="{BB962C8B-B14F-4D97-AF65-F5344CB8AC3E}">
        <p14:creationId xmlns:p14="http://schemas.microsoft.com/office/powerpoint/2010/main" val="368074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r>
              <a:rPr lang="ja-JP" altLang="en-US" sz="4000" dirty="0" smtClean="0"/>
              <a:t>手順</a:t>
            </a:r>
            <a:r>
              <a:rPr lang="en-US" altLang="ja-JP" sz="4000" dirty="0" smtClean="0"/>
              <a:t>2</a:t>
            </a:r>
            <a:r>
              <a:rPr lang="en-US" altLang="ja-JP" sz="4000" dirty="0"/>
              <a:t>-2. </a:t>
            </a:r>
            <a:r>
              <a:rPr lang="ja-JP" altLang="en-US" sz="4000" dirty="0"/>
              <a:t>メソッド</a:t>
            </a:r>
            <a:r>
              <a:rPr lang="ja-JP" altLang="en-US" sz="4000" dirty="0" smtClean="0"/>
              <a:t>呼び出し文の正規化</a:t>
            </a:r>
            <a:endParaRPr kumimoji="1" lang="ja-JP" altLang="en-US" sz="4000" dirty="0"/>
          </a:p>
        </p:txBody>
      </p:sp>
      <p:sp>
        <p:nvSpPr>
          <p:cNvPr id="3" name="コンテンツ プレースホルダー 2"/>
          <p:cNvSpPr>
            <a:spLocks noGrp="1"/>
          </p:cNvSpPr>
          <p:nvPr>
            <p:ph idx="1"/>
          </p:nvPr>
        </p:nvSpPr>
        <p:spPr>
          <a:xfrm>
            <a:off x="325259" y="1600200"/>
            <a:ext cx="8818742" cy="4525963"/>
          </a:xfrm>
        </p:spPr>
        <p:txBody>
          <a:bodyPr>
            <a:normAutofit/>
          </a:bodyPr>
          <a:lstStyle/>
          <a:p>
            <a:pPr marL="342900" lvl="2" indent="-342900"/>
            <a:r>
              <a:rPr lang="ja-JP" altLang="en-US" sz="2800" dirty="0"/>
              <a:t>直前</a:t>
            </a:r>
            <a:r>
              <a:rPr lang="ja-JP" altLang="en-US" sz="2800" dirty="0" smtClean="0"/>
              <a:t>のメソッド呼び出し</a:t>
            </a:r>
            <a:r>
              <a:rPr lang="ja-JP" altLang="en-US" sz="2800" dirty="0"/>
              <a:t>と現在のメソッド呼び出し</a:t>
            </a:r>
            <a:r>
              <a:rPr lang="ja-JP" altLang="en-US" sz="2800" dirty="0" smtClean="0"/>
              <a:t>を用いて正規化を行う．</a:t>
            </a:r>
            <a:endParaRPr lang="en-US" altLang="ja-JP" sz="2800" dirty="0"/>
          </a:p>
          <a:p>
            <a:pPr marL="800100" lvl="3" indent="-342900"/>
            <a:r>
              <a:rPr lang="ja-JP" altLang="en-US" sz="2400" dirty="0" smtClean="0"/>
              <a:t>メソッド</a:t>
            </a:r>
            <a:r>
              <a:rPr lang="ja-JP" altLang="en-US" sz="2400" dirty="0"/>
              <a:t>呼び出しの改変の影響を少し</a:t>
            </a:r>
            <a:r>
              <a:rPr lang="ja-JP" altLang="en-US" sz="2400" dirty="0" smtClean="0"/>
              <a:t>受ける．</a:t>
            </a:r>
            <a:endParaRPr lang="en-US" altLang="ja-JP" sz="2400" dirty="0"/>
          </a:p>
          <a:p>
            <a:pPr marL="0" indent="0">
              <a:buNone/>
            </a:pPr>
            <a:r>
              <a:rPr lang="ja-JP" altLang="en-US" sz="2400" dirty="0"/>
              <a:t>列</a:t>
            </a:r>
            <a:r>
              <a:rPr lang="en-US" altLang="ja-JP" sz="2400" dirty="0"/>
              <a:t>: </a:t>
            </a:r>
            <a:r>
              <a:rPr lang="ja-JP" altLang="en-US" sz="2400" dirty="0"/>
              <a:t>メソッド</a:t>
            </a:r>
            <a:r>
              <a:rPr lang="en-US" altLang="ja-JP" sz="2400" dirty="0"/>
              <a:t>A(</a:t>
            </a:r>
            <a:r>
              <a:rPr lang="ja-JP" altLang="en-US" sz="2400" dirty="0"/>
              <a:t>型</a:t>
            </a:r>
            <a:r>
              <a:rPr lang="en-US" altLang="ja-JP" sz="2400" dirty="0"/>
              <a:t>X,</a:t>
            </a:r>
            <a:r>
              <a:rPr lang="ja-JP" altLang="en-US" sz="2400" dirty="0"/>
              <a:t>型</a:t>
            </a:r>
            <a:r>
              <a:rPr lang="en-US" altLang="ja-JP" sz="2400" dirty="0"/>
              <a:t>Y); </a:t>
            </a:r>
            <a:r>
              <a:rPr lang="ja-JP" altLang="en-US" sz="2400" dirty="0"/>
              <a:t>メソッド</a:t>
            </a:r>
            <a:r>
              <a:rPr lang="en-US" altLang="ja-JP" sz="2400" dirty="0"/>
              <a:t>B(</a:t>
            </a:r>
            <a:r>
              <a:rPr lang="ja-JP" altLang="en-US" sz="2400" dirty="0"/>
              <a:t>型</a:t>
            </a:r>
            <a:r>
              <a:rPr lang="en-US" altLang="ja-JP" sz="2400" dirty="0"/>
              <a:t>Z,</a:t>
            </a:r>
            <a:r>
              <a:rPr lang="ja-JP" altLang="en-US" sz="2400" dirty="0"/>
              <a:t>型</a:t>
            </a:r>
            <a:r>
              <a:rPr lang="en-US" altLang="ja-JP" sz="2400" dirty="0"/>
              <a:t>Z); </a:t>
            </a:r>
            <a:r>
              <a:rPr lang="ja-JP" altLang="en-US" sz="2400" dirty="0"/>
              <a:t>メソッド</a:t>
            </a:r>
            <a:r>
              <a:rPr lang="en-US" altLang="ja-JP" sz="2400" dirty="0"/>
              <a:t>C(</a:t>
            </a:r>
            <a:r>
              <a:rPr lang="ja-JP" altLang="en-US" sz="2400" dirty="0"/>
              <a:t>型</a:t>
            </a:r>
            <a:r>
              <a:rPr lang="en-US" altLang="ja-JP" sz="2400" dirty="0"/>
              <a:t>W,</a:t>
            </a:r>
            <a:r>
              <a:rPr lang="ja-JP" altLang="en-US" sz="2400" dirty="0"/>
              <a:t>型</a:t>
            </a:r>
            <a:r>
              <a:rPr lang="en-US" altLang="ja-JP" sz="2400" dirty="0"/>
              <a:t>Z);</a:t>
            </a:r>
          </a:p>
          <a:p>
            <a:pPr marL="457200" lvl="1" indent="0">
              <a:buNone/>
            </a:pPr>
            <a:r>
              <a:rPr lang="ja-JP" altLang="en-US" dirty="0"/>
              <a:t>　　</a:t>
            </a:r>
            <a:r>
              <a:rPr lang="en-US" altLang="ja-JP" dirty="0"/>
              <a:t>→ 0(1,2); 3(4,4); 2(3,1);</a:t>
            </a:r>
            <a:endParaRPr lang="ja-JP" altLang="en-US"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17</a:t>
            </a:fld>
            <a:endParaRPr kumimoji="1" lang="ja-JP" altLang="en-US"/>
          </a:p>
        </p:txBody>
      </p:sp>
      <p:sp>
        <p:nvSpPr>
          <p:cNvPr id="13" name="角丸四角形 12"/>
          <p:cNvSpPr/>
          <p:nvPr/>
        </p:nvSpPr>
        <p:spPr>
          <a:xfrm>
            <a:off x="901975" y="4098164"/>
            <a:ext cx="7784824" cy="20717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4033002" y="5472989"/>
            <a:ext cx="321316" cy="461665"/>
          </a:xfrm>
          <a:prstGeom prst="rect">
            <a:avLst/>
          </a:prstGeom>
          <a:noFill/>
        </p:spPr>
        <p:txBody>
          <a:bodyPr wrap="square" rtlCol="0">
            <a:spAutoFit/>
          </a:bodyPr>
          <a:lstStyle/>
          <a:p>
            <a:r>
              <a:rPr kumimoji="1" lang="en-US" altLang="ja-JP" sz="2400" dirty="0" smtClean="0">
                <a:solidFill>
                  <a:srgbClr val="3366FF"/>
                </a:solidFill>
              </a:rPr>
              <a:t>0</a:t>
            </a:r>
            <a:endParaRPr kumimoji="1" lang="ja-JP" altLang="en-US" sz="2400" dirty="0">
              <a:solidFill>
                <a:srgbClr val="3366FF"/>
              </a:solidFill>
            </a:endParaRPr>
          </a:p>
        </p:txBody>
      </p:sp>
      <p:sp>
        <p:nvSpPr>
          <p:cNvPr id="15" name="テキスト ボックス 14"/>
          <p:cNvSpPr txBox="1"/>
          <p:nvPr/>
        </p:nvSpPr>
        <p:spPr>
          <a:xfrm>
            <a:off x="4904528" y="5472989"/>
            <a:ext cx="321316" cy="461665"/>
          </a:xfrm>
          <a:prstGeom prst="rect">
            <a:avLst/>
          </a:prstGeom>
          <a:noFill/>
        </p:spPr>
        <p:txBody>
          <a:bodyPr wrap="square" rtlCol="0">
            <a:spAutoFit/>
          </a:bodyPr>
          <a:lstStyle/>
          <a:p>
            <a:r>
              <a:rPr lang="en-US" altLang="ja-JP" sz="2400" dirty="0">
                <a:solidFill>
                  <a:srgbClr val="3366FF"/>
                </a:solidFill>
              </a:rPr>
              <a:t>1</a:t>
            </a:r>
            <a:endParaRPr kumimoji="1" lang="ja-JP" altLang="en-US" sz="2400" dirty="0">
              <a:solidFill>
                <a:srgbClr val="3366FF"/>
              </a:solidFill>
            </a:endParaRPr>
          </a:p>
        </p:txBody>
      </p:sp>
      <p:sp>
        <p:nvSpPr>
          <p:cNvPr id="16" name="テキスト ボックス 15"/>
          <p:cNvSpPr txBox="1"/>
          <p:nvPr/>
        </p:nvSpPr>
        <p:spPr>
          <a:xfrm>
            <a:off x="5439442" y="5472989"/>
            <a:ext cx="321316" cy="461665"/>
          </a:xfrm>
          <a:prstGeom prst="rect">
            <a:avLst/>
          </a:prstGeom>
          <a:noFill/>
        </p:spPr>
        <p:txBody>
          <a:bodyPr wrap="square" rtlCol="0">
            <a:spAutoFit/>
          </a:bodyPr>
          <a:lstStyle/>
          <a:p>
            <a:r>
              <a:rPr lang="en-US" altLang="ja-JP" sz="2400" dirty="0">
                <a:solidFill>
                  <a:srgbClr val="3366FF"/>
                </a:solidFill>
              </a:rPr>
              <a:t>1</a:t>
            </a:r>
            <a:endParaRPr kumimoji="1" lang="ja-JP" altLang="en-US" sz="2400" dirty="0">
              <a:solidFill>
                <a:srgbClr val="3366FF"/>
              </a:solidFill>
            </a:endParaRPr>
          </a:p>
        </p:txBody>
      </p:sp>
      <p:sp>
        <p:nvSpPr>
          <p:cNvPr id="17" name="テキスト ボックス 16"/>
          <p:cNvSpPr txBox="1"/>
          <p:nvPr/>
        </p:nvSpPr>
        <p:spPr>
          <a:xfrm>
            <a:off x="3522327" y="4349142"/>
            <a:ext cx="2785133" cy="461665"/>
          </a:xfrm>
          <a:prstGeom prst="rect">
            <a:avLst/>
          </a:prstGeom>
          <a:noFill/>
        </p:spPr>
        <p:txBody>
          <a:bodyPr wrap="square" rtlCol="0">
            <a:spAutoFit/>
          </a:bodyPr>
          <a:lstStyle/>
          <a:p>
            <a:r>
              <a:rPr kumimoji="1" lang="ja-JP" altLang="en-US" sz="2400" dirty="0" smtClean="0">
                <a:solidFill>
                  <a:srgbClr val="3366FF"/>
                </a:solidFill>
              </a:rPr>
              <a:t>メソッド</a:t>
            </a:r>
            <a:r>
              <a:rPr lang="en-US" altLang="ja-JP" sz="2400" dirty="0">
                <a:solidFill>
                  <a:srgbClr val="3366FF"/>
                </a:solidFill>
              </a:rPr>
              <a:t>B</a:t>
            </a:r>
            <a:r>
              <a:rPr kumimoji="1" lang="en-US" altLang="ja-JP" sz="2400" dirty="0" smtClean="0">
                <a:solidFill>
                  <a:srgbClr val="3366FF"/>
                </a:solidFill>
              </a:rPr>
              <a:t>(</a:t>
            </a:r>
            <a:r>
              <a:rPr kumimoji="1" lang="ja-JP" altLang="en-US" sz="2400" dirty="0" smtClean="0">
                <a:solidFill>
                  <a:srgbClr val="3366FF"/>
                </a:solidFill>
              </a:rPr>
              <a:t>型</a:t>
            </a:r>
            <a:r>
              <a:rPr lang="en-US" altLang="ja-JP" sz="2400" dirty="0">
                <a:solidFill>
                  <a:srgbClr val="3366FF"/>
                </a:solidFill>
              </a:rPr>
              <a:t>Z</a:t>
            </a:r>
            <a:r>
              <a:rPr kumimoji="1" lang="en-US" altLang="ja-JP" sz="2400" dirty="0" smtClean="0">
                <a:solidFill>
                  <a:srgbClr val="3366FF"/>
                </a:solidFill>
              </a:rPr>
              <a:t>,</a:t>
            </a:r>
            <a:r>
              <a:rPr kumimoji="1" lang="ja-JP" altLang="en-US" sz="2400" dirty="0" smtClean="0">
                <a:solidFill>
                  <a:srgbClr val="3366FF"/>
                </a:solidFill>
              </a:rPr>
              <a:t>型</a:t>
            </a:r>
            <a:r>
              <a:rPr lang="en-US" altLang="ja-JP" sz="2400" dirty="0">
                <a:solidFill>
                  <a:srgbClr val="3366FF"/>
                </a:solidFill>
              </a:rPr>
              <a:t>Z</a:t>
            </a:r>
            <a:r>
              <a:rPr kumimoji="1" lang="en-US" altLang="ja-JP" sz="2400" dirty="0" smtClean="0">
                <a:solidFill>
                  <a:srgbClr val="3366FF"/>
                </a:solidFill>
              </a:rPr>
              <a:t>);</a:t>
            </a:r>
            <a:endParaRPr kumimoji="1" lang="ja-JP" altLang="en-US" sz="2400" dirty="0">
              <a:solidFill>
                <a:srgbClr val="3366FF"/>
              </a:solidFill>
            </a:endParaRPr>
          </a:p>
        </p:txBody>
      </p:sp>
      <p:cxnSp>
        <p:nvCxnSpPr>
          <p:cNvPr id="18" name="直線矢印コネクタ 17"/>
          <p:cNvCxnSpPr/>
          <p:nvPr/>
        </p:nvCxnSpPr>
        <p:spPr>
          <a:xfrm>
            <a:off x="4193660" y="4810807"/>
            <a:ext cx="0" cy="611980"/>
          </a:xfrm>
          <a:prstGeom prst="straightConnector1">
            <a:avLst/>
          </a:prstGeom>
          <a:ln>
            <a:solidFill>
              <a:srgbClr val="3366FF"/>
            </a:solidFill>
            <a:tailEnd type="arrow"/>
          </a:ln>
        </p:spPr>
        <p:style>
          <a:lnRef idx="2">
            <a:schemeClr val="dk1"/>
          </a:lnRef>
          <a:fillRef idx="0">
            <a:schemeClr val="dk1"/>
          </a:fillRef>
          <a:effectRef idx="1">
            <a:schemeClr val="dk1"/>
          </a:effectRef>
          <a:fontRef idx="minor">
            <a:schemeClr val="tx1"/>
          </a:fontRef>
        </p:style>
      </p:cxnSp>
      <p:cxnSp>
        <p:nvCxnSpPr>
          <p:cNvPr id="19" name="直線矢印コネクタ 18"/>
          <p:cNvCxnSpPr/>
          <p:nvPr/>
        </p:nvCxnSpPr>
        <p:spPr>
          <a:xfrm>
            <a:off x="5065186" y="4810807"/>
            <a:ext cx="0" cy="611980"/>
          </a:xfrm>
          <a:prstGeom prst="straightConnector1">
            <a:avLst/>
          </a:prstGeom>
          <a:ln>
            <a:solidFill>
              <a:srgbClr val="3366FF"/>
            </a:solidFill>
            <a:tailEnd type="arrow"/>
          </a:ln>
        </p:spPr>
        <p:style>
          <a:lnRef idx="2">
            <a:schemeClr val="dk1"/>
          </a:lnRef>
          <a:fillRef idx="0">
            <a:schemeClr val="dk1"/>
          </a:fillRef>
          <a:effectRef idx="1">
            <a:schemeClr val="dk1"/>
          </a:effectRef>
          <a:fontRef idx="minor">
            <a:schemeClr val="tx1"/>
          </a:fontRef>
        </p:style>
      </p:cxnSp>
      <p:cxnSp>
        <p:nvCxnSpPr>
          <p:cNvPr id="20" name="直線矢印コネクタ 19"/>
          <p:cNvCxnSpPr/>
          <p:nvPr/>
        </p:nvCxnSpPr>
        <p:spPr>
          <a:xfrm>
            <a:off x="5600100" y="4811550"/>
            <a:ext cx="0" cy="611980"/>
          </a:xfrm>
          <a:prstGeom prst="straightConnector1">
            <a:avLst/>
          </a:prstGeom>
          <a:ln>
            <a:solidFill>
              <a:srgbClr val="3366FF"/>
            </a:solidFill>
            <a:tailEnd type="arrow"/>
          </a:ln>
        </p:spPr>
        <p:style>
          <a:lnRef idx="2">
            <a:schemeClr val="dk1"/>
          </a:lnRef>
          <a:fillRef idx="0">
            <a:schemeClr val="dk1"/>
          </a:fillRef>
          <a:effectRef idx="1">
            <a:schemeClr val="dk1"/>
          </a:effectRef>
          <a:fontRef idx="minor">
            <a:schemeClr val="tx1"/>
          </a:fontRef>
        </p:style>
      </p:cxnSp>
      <p:sp>
        <p:nvSpPr>
          <p:cNvPr id="21" name="テキスト ボックス 20"/>
          <p:cNvSpPr txBox="1"/>
          <p:nvPr/>
        </p:nvSpPr>
        <p:spPr>
          <a:xfrm>
            <a:off x="6000808" y="4347204"/>
            <a:ext cx="2785133" cy="461665"/>
          </a:xfrm>
          <a:prstGeom prst="rect">
            <a:avLst/>
          </a:prstGeom>
          <a:noFill/>
        </p:spPr>
        <p:txBody>
          <a:bodyPr wrap="square" rtlCol="0">
            <a:spAutoFit/>
          </a:bodyPr>
          <a:lstStyle/>
          <a:p>
            <a:r>
              <a:rPr kumimoji="1" lang="ja-JP" altLang="en-US" sz="2400" dirty="0" smtClean="0"/>
              <a:t>メソッド</a:t>
            </a:r>
            <a:r>
              <a:rPr lang="en-US" altLang="ja-JP" sz="2400" dirty="0" smtClean="0"/>
              <a:t>C</a:t>
            </a:r>
            <a:r>
              <a:rPr kumimoji="1" lang="en-US" altLang="ja-JP" sz="2400" dirty="0" smtClean="0"/>
              <a:t>(</a:t>
            </a:r>
            <a:r>
              <a:rPr kumimoji="1" lang="ja-JP" altLang="en-US" sz="2400" dirty="0" smtClean="0"/>
              <a:t>型</a:t>
            </a:r>
            <a:r>
              <a:rPr lang="en-US" altLang="ja-JP" sz="2400" dirty="0" smtClean="0"/>
              <a:t>W</a:t>
            </a:r>
            <a:r>
              <a:rPr kumimoji="1" lang="en-US" altLang="ja-JP" sz="2400" dirty="0" smtClean="0"/>
              <a:t>,</a:t>
            </a:r>
            <a:r>
              <a:rPr kumimoji="1" lang="ja-JP" altLang="en-US" sz="2400" dirty="0" smtClean="0"/>
              <a:t>型</a:t>
            </a:r>
            <a:r>
              <a:rPr lang="en-US" altLang="ja-JP" sz="2400" dirty="0"/>
              <a:t>Z</a:t>
            </a:r>
            <a:r>
              <a:rPr kumimoji="1" lang="en-US" altLang="ja-JP" sz="2400" dirty="0" smtClean="0"/>
              <a:t>);</a:t>
            </a:r>
            <a:endParaRPr kumimoji="1" lang="ja-JP" altLang="en-US" sz="2400" dirty="0"/>
          </a:p>
        </p:txBody>
      </p:sp>
      <p:cxnSp>
        <p:nvCxnSpPr>
          <p:cNvPr id="22" name="直線矢印コネクタ 21"/>
          <p:cNvCxnSpPr/>
          <p:nvPr/>
        </p:nvCxnSpPr>
        <p:spPr>
          <a:xfrm>
            <a:off x="6628347" y="4808869"/>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テキスト ボックス 22"/>
          <p:cNvSpPr txBox="1"/>
          <p:nvPr/>
        </p:nvSpPr>
        <p:spPr>
          <a:xfrm>
            <a:off x="6467689" y="5471051"/>
            <a:ext cx="321316" cy="461665"/>
          </a:xfrm>
          <a:prstGeom prst="rect">
            <a:avLst/>
          </a:prstGeom>
          <a:noFill/>
        </p:spPr>
        <p:txBody>
          <a:bodyPr wrap="square" rtlCol="0">
            <a:spAutoFit/>
          </a:bodyPr>
          <a:lstStyle/>
          <a:p>
            <a:r>
              <a:rPr lang="en-US" altLang="ja-JP" sz="2400" dirty="0" smtClean="0"/>
              <a:t>2</a:t>
            </a:r>
            <a:endParaRPr kumimoji="1" lang="ja-JP" altLang="en-US" sz="2400" dirty="0"/>
          </a:p>
        </p:txBody>
      </p:sp>
      <p:cxnSp>
        <p:nvCxnSpPr>
          <p:cNvPr id="24" name="直線矢印コネクタ 23"/>
          <p:cNvCxnSpPr/>
          <p:nvPr/>
        </p:nvCxnSpPr>
        <p:spPr>
          <a:xfrm>
            <a:off x="7499873" y="4808869"/>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直線矢印コネクタ 24"/>
          <p:cNvCxnSpPr/>
          <p:nvPr/>
        </p:nvCxnSpPr>
        <p:spPr>
          <a:xfrm>
            <a:off x="8148754" y="4809612"/>
            <a:ext cx="0" cy="6119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テキスト ボックス 25"/>
          <p:cNvSpPr txBox="1"/>
          <p:nvPr/>
        </p:nvSpPr>
        <p:spPr>
          <a:xfrm>
            <a:off x="7339215" y="5471051"/>
            <a:ext cx="321316" cy="461665"/>
          </a:xfrm>
          <a:prstGeom prst="rect">
            <a:avLst/>
          </a:prstGeom>
          <a:noFill/>
        </p:spPr>
        <p:txBody>
          <a:bodyPr wrap="square" rtlCol="0">
            <a:spAutoFit/>
          </a:bodyPr>
          <a:lstStyle/>
          <a:p>
            <a:r>
              <a:rPr lang="en-US" altLang="ja-JP" sz="2400" dirty="0" smtClean="0"/>
              <a:t>3</a:t>
            </a:r>
            <a:endParaRPr kumimoji="1" lang="ja-JP" altLang="en-US" sz="2400" dirty="0"/>
          </a:p>
        </p:txBody>
      </p:sp>
      <p:sp>
        <p:nvSpPr>
          <p:cNvPr id="27" name="テキスト ボックス 26"/>
          <p:cNvSpPr txBox="1"/>
          <p:nvPr/>
        </p:nvSpPr>
        <p:spPr>
          <a:xfrm>
            <a:off x="7988096" y="5471051"/>
            <a:ext cx="321316" cy="461665"/>
          </a:xfrm>
          <a:prstGeom prst="rect">
            <a:avLst/>
          </a:prstGeom>
          <a:noFill/>
        </p:spPr>
        <p:txBody>
          <a:bodyPr wrap="square" rtlCol="0">
            <a:spAutoFit/>
          </a:bodyPr>
          <a:lstStyle/>
          <a:p>
            <a:r>
              <a:rPr kumimoji="1" lang="en-US" altLang="ja-JP" sz="2400" dirty="0" smtClean="0"/>
              <a:t>1</a:t>
            </a:r>
            <a:endParaRPr kumimoji="1" lang="ja-JP" altLang="en-US" sz="2400" dirty="0"/>
          </a:p>
        </p:txBody>
      </p:sp>
    </p:spTree>
    <p:extLst>
      <p:ext uri="{BB962C8B-B14F-4D97-AF65-F5344CB8AC3E}">
        <p14:creationId xmlns:p14="http://schemas.microsoft.com/office/powerpoint/2010/main" val="368074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手順</a:t>
            </a:r>
            <a:r>
              <a:rPr lang="en-US" altLang="ja-JP" dirty="0" smtClean="0"/>
              <a:t>3</a:t>
            </a:r>
            <a:r>
              <a:rPr lang="en-US" altLang="ja-JP" dirty="0"/>
              <a:t>. </a:t>
            </a:r>
            <a:r>
              <a:rPr lang="ja-JP" altLang="en-US" dirty="0" smtClean="0"/>
              <a:t>フェイズ比較</a:t>
            </a:r>
            <a:endParaRPr kumimoji="1" lang="ja-JP" altLang="en-US" dirty="0"/>
          </a:p>
        </p:txBody>
      </p:sp>
      <p:sp>
        <p:nvSpPr>
          <p:cNvPr id="3" name="コンテンツ プレースホルダー 2"/>
          <p:cNvSpPr>
            <a:spLocks noGrp="1"/>
          </p:cNvSpPr>
          <p:nvPr>
            <p:ph idx="1"/>
          </p:nvPr>
        </p:nvSpPr>
        <p:spPr/>
        <p:txBody>
          <a:bodyPr/>
          <a:lstStyle/>
          <a:p>
            <a:r>
              <a:rPr lang="ja-JP" altLang="en-US" dirty="0"/>
              <a:t>動的計画法を用いた類似文字列</a:t>
            </a:r>
            <a:r>
              <a:rPr lang="ja-JP" altLang="en-US" dirty="0" smtClean="0"/>
              <a:t>マッチングアルゴリズム</a:t>
            </a:r>
            <a:r>
              <a:rPr lang="en-US" altLang="ja-JP" dirty="0" smtClean="0"/>
              <a:t> [</a:t>
            </a:r>
            <a:r>
              <a:rPr lang="en-US" altLang="ja-JP" dirty="0"/>
              <a:t>3</a:t>
            </a:r>
            <a:r>
              <a:rPr lang="en-US" altLang="ja-JP" dirty="0" smtClean="0"/>
              <a:t>] </a:t>
            </a:r>
            <a:r>
              <a:rPr lang="ja-JP" altLang="en-US" dirty="0" smtClean="0"/>
              <a:t>を</a:t>
            </a:r>
            <a:r>
              <a:rPr lang="ja-JP" altLang="en-US" dirty="0"/>
              <a:t>使用</a:t>
            </a:r>
            <a:endParaRPr lang="en-US" altLang="ja-JP" dirty="0"/>
          </a:p>
          <a:p>
            <a:pPr lvl="1"/>
            <a:r>
              <a:rPr lang="en-US" altLang="ja-JP" dirty="0"/>
              <a:t>1</a:t>
            </a:r>
            <a:r>
              <a:rPr lang="ja-JP" altLang="en-US" dirty="0"/>
              <a:t>メソッド呼び出しを</a:t>
            </a:r>
            <a:r>
              <a:rPr lang="en-US" altLang="ja-JP" dirty="0"/>
              <a:t>1</a:t>
            </a:r>
            <a:r>
              <a:rPr lang="ja-JP" altLang="en-US" dirty="0"/>
              <a:t>文字に対応付けて</a:t>
            </a:r>
            <a:r>
              <a:rPr lang="ja-JP" altLang="en-US" dirty="0" smtClean="0"/>
              <a:t>適用</a:t>
            </a: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18</a:t>
            </a:fld>
            <a:endParaRPr kumimoji="1" lang="ja-JP" altLang="en-US"/>
          </a:p>
        </p:txBody>
      </p:sp>
      <p:grpSp>
        <p:nvGrpSpPr>
          <p:cNvPr id="7" name="図形グループ 6"/>
          <p:cNvGrpSpPr/>
          <p:nvPr/>
        </p:nvGrpSpPr>
        <p:grpSpPr>
          <a:xfrm>
            <a:off x="243523" y="3221718"/>
            <a:ext cx="8661437" cy="2091727"/>
            <a:chOff x="1007280" y="4378763"/>
            <a:chExt cx="8661437" cy="2091727"/>
          </a:xfrm>
        </p:grpSpPr>
        <p:sp>
          <p:nvSpPr>
            <p:cNvPr id="19" name="右矢印 18"/>
            <p:cNvSpPr/>
            <p:nvPr/>
          </p:nvSpPr>
          <p:spPr>
            <a:xfrm>
              <a:off x="2353512" y="4934761"/>
              <a:ext cx="833561"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2" name="図形グループ 21"/>
            <p:cNvGrpSpPr/>
            <p:nvPr/>
          </p:nvGrpSpPr>
          <p:grpSpPr>
            <a:xfrm>
              <a:off x="3257796" y="4378763"/>
              <a:ext cx="2963195" cy="2091727"/>
              <a:chOff x="3760986" y="4470090"/>
              <a:chExt cx="2605013" cy="1882053"/>
            </a:xfrm>
          </p:grpSpPr>
          <p:sp>
            <p:nvSpPr>
              <p:cNvPr id="20" name="雲形吹き出し 19"/>
              <p:cNvSpPr/>
              <p:nvPr/>
            </p:nvSpPr>
            <p:spPr>
              <a:xfrm>
                <a:off x="3760986" y="4470090"/>
                <a:ext cx="2230541" cy="1356088"/>
              </a:xfrm>
              <a:prstGeom prst="cloudCallout">
                <a:avLst>
                  <a:gd name="adj1" fmla="val 49348"/>
                  <a:gd name="adj2" fmla="val 7570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smtClean="0"/>
                  <a:t>類似文字列マッチング</a:t>
                </a:r>
                <a:endParaRPr lang="en-US" altLang="ja-JP" dirty="0" smtClean="0"/>
              </a:p>
              <a:p>
                <a:pPr algn="ctr"/>
                <a:r>
                  <a:rPr kumimoji="1" lang="ja-JP" altLang="en-US" dirty="0" smtClean="0"/>
                  <a:t>アルゴリズム</a:t>
                </a:r>
                <a:endParaRPr kumimoji="1" lang="ja-JP" altLang="en-US" dirty="0"/>
              </a:p>
            </p:txBody>
          </p:sp>
          <p:sp>
            <p:nvSpPr>
              <p:cNvPr id="21" name="正方形/長方形 20"/>
              <p:cNvSpPr/>
              <p:nvPr/>
            </p:nvSpPr>
            <p:spPr>
              <a:xfrm>
                <a:off x="5372838" y="5681761"/>
                <a:ext cx="993161" cy="6703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3" name="右矢印 22"/>
            <p:cNvSpPr/>
            <p:nvPr/>
          </p:nvSpPr>
          <p:spPr>
            <a:xfrm>
              <a:off x="5893850" y="4934761"/>
              <a:ext cx="86980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835309" y="4655630"/>
              <a:ext cx="2833408" cy="10491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フェイズ間の</a:t>
              </a:r>
              <a:r>
                <a:rPr lang="ja-JP" altLang="en-US" sz="2000" dirty="0" smtClean="0"/>
                <a:t>類似度</a:t>
              </a:r>
              <a:endParaRPr lang="en-US" altLang="ja-JP" sz="2000" dirty="0" smtClean="0"/>
            </a:p>
            <a:p>
              <a:pPr algn="ctr"/>
              <a:r>
                <a:rPr kumimoji="1" lang="en-US" altLang="ja-JP" sz="2000" dirty="0" smtClean="0"/>
                <a:t>+</a:t>
              </a:r>
            </a:p>
            <a:p>
              <a:pPr algn="ctr"/>
              <a:r>
                <a:rPr lang="ja-JP" altLang="en-US" sz="2000" dirty="0" smtClean="0"/>
                <a:t>メソッド呼出の対応関係</a:t>
              </a:r>
              <a:endParaRPr kumimoji="1" lang="ja-JP" altLang="en-US" sz="2000" dirty="0"/>
            </a:p>
          </p:txBody>
        </p:sp>
        <p:sp>
          <p:nvSpPr>
            <p:cNvPr id="26" name="正方形/長方形 25"/>
            <p:cNvSpPr/>
            <p:nvPr/>
          </p:nvSpPr>
          <p:spPr>
            <a:xfrm>
              <a:off x="1007280" y="4749995"/>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a:t>X</a:t>
              </a:r>
              <a:endParaRPr kumimoji="1" lang="ja-JP" altLang="en-US" dirty="0"/>
            </a:p>
          </p:txBody>
        </p:sp>
        <p:sp>
          <p:nvSpPr>
            <p:cNvPr id="27" name="正方形/長方形 26"/>
            <p:cNvSpPr/>
            <p:nvPr/>
          </p:nvSpPr>
          <p:spPr>
            <a:xfrm>
              <a:off x="1007280" y="5234627"/>
              <a:ext cx="1195350" cy="3695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フェイズ</a:t>
              </a:r>
              <a:r>
                <a:rPr lang="en-US" altLang="ja-JP" dirty="0" smtClean="0"/>
                <a:t>Y</a:t>
              </a:r>
              <a:endParaRPr kumimoji="1" lang="ja-JP" altLang="en-US" dirty="0"/>
            </a:p>
          </p:txBody>
        </p:sp>
      </p:grpSp>
      <p:sp>
        <p:nvSpPr>
          <p:cNvPr id="5" name="正方形/長方形 4"/>
          <p:cNvSpPr/>
          <p:nvPr/>
        </p:nvSpPr>
        <p:spPr>
          <a:xfrm>
            <a:off x="1689646" y="5995116"/>
            <a:ext cx="6010320" cy="646331"/>
          </a:xfrm>
          <a:prstGeom prst="rect">
            <a:avLst/>
          </a:prstGeom>
          <a:solidFill>
            <a:schemeClr val="bg1"/>
          </a:solidFill>
        </p:spPr>
        <p:txBody>
          <a:bodyPr wrap="square">
            <a:spAutoFit/>
          </a:bodyPr>
          <a:lstStyle/>
          <a:p>
            <a:r>
              <a:rPr lang="en-US" altLang="ja-JP" dirty="0" smtClean="0"/>
              <a:t>[3] </a:t>
            </a:r>
            <a:r>
              <a:rPr lang="en-US" altLang="ja-JP" dirty="0"/>
              <a:t>R. B. </a:t>
            </a:r>
            <a:r>
              <a:rPr lang="en-US" altLang="ja-JP" dirty="0" smtClean="0"/>
              <a:t>Yates, et al.: </a:t>
            </a:r>
            <a:r>
              <a:rPr lang="en-US" altLang="ja-JP" i="1" dirty="0" smtClean="0"/>
              <a:t> </a:t>
            </a:r>
          </a:p>
          <a:p>
            <a:r>
              <a:rPr lang="en-US" altLang="ja-JP" i="1" dirty="0" smtClean="0"/>
              <a:t>     Modern </a:t>
            </a:r>
            <a:r>
              <a:rPr lang="en-US" altLang="ja-JP" i="1" dirty="0"/>
              <a:t>Information Retrieval. </a:t>
            </a:r>
            <a:r>
              <a:rPr lang="en-US" altLang="ja-JP" dirty="0" smtClean="0"/>
              <a:t>Addison </a:t>
            </a:r>
            <a:r>
              <a:rPr lang="en-US" altLang="ja-JP" dirty="0"/>
              <a:t>Wesley, </a:t>
            </a:r>
            <a:r>
              <a:rPr lang="en-US" altLang="ja-JP" dirty="0" smtClean="0"/>
              <a:t>1999.</a:t>
            </a:r>
            <a:endParaRPr lang="en-US" altLang="ja-JP" dirty="0"/>
          </a:p>
        </p:txBody>
      </p:sp>
      <p:sp>
        <p:nvSpPr>
          <p:cNvPr id="6" name="テキスト ボックス 5"/>
          <p:cNvSpPr txBox="1"/>
          <p:nvPr/>
        </p:nvSpPr>
        <p:spPr>
          <a:xfrm>
            <a:off x="374907" y="4849680"/>
            <a:ext cx="8325675" cy="1077218"/>
          </a:xfrm>
          <a:prstGeom prst="rect">
            <a:avLst/>
          </a:prstGeom>
          <a:noFill/>
        </p:spPr>
        <p:txBody>
          <a:bodyPr wrap="square" rtlCol="0">
            <a:spAutoFit/>
          </a:bodyPr>
          <a:lstStyle/>
          <a:p>
            <a:r>
              <a:rPr lang="en-US" altLang="ja-JP" sz="3200" dirty="0" smtClean="0"/>
              <a:t>→ </a:t>
            </a:r>
            <a:r>
              <a:rPr lang="ja-JP" altLang="en-US" sz="3200" dirty="0" smtClean="0"/>
              <a:t>全フェイズ</a:t>
            </a:r>
            <a:r>
              <a:rPr lang="ja-JP" altLang="en-US" sz="3200" dirty="0"/>
              <a:t>の</a:t>
            </a:r>
            <a:r>
              <a:rPr lang="ja-JP" altLang="en-US" sz="3200" dirty="0" smtClean="0"/>
              <a:t>比較後，類似度</a:t>
            </a:r>
            <a:r>
              <a:rPr lang="ja-JP" altLang="en-US" sz="3200" dirty="0"/>
              <a:t>が高い</a:t>
            </a:r>
            <a:r>
              <a:rPr lang="ja-JP" altLang="en-US" sz="3200" dirty="0" smtClean="0"/>
              <a:t>ものから</a:t>
            </a:r>
            <a:endParaRPr lang="en-US" altLang="ja-JP" sz="3200" dirty="0" smtClean="0"/>
          </a:p>
          <a:p>
            <a:r>
              <a:rPr lang="ja-JP" altLang="ja-JP" sz="3200" dirty="0"/>
              <a:t>　</a:t>
            </a:r>
            <a:r>
              <a:rPr lang="en-US" altLang="ja-JP" sz="3200" dirty="0" smtClean="0"/>
              <a:t>  </a:t>
            </a:r>
            <a:r>
              <a:rPr lang="ja-JP" altLang="en-US" sz="3200" dirty="0" smtClean="0"/>
              <a:t>フェイズを対応付けて</a:t>
            </a:r>
            <a:r>
              <a:rPr lang="ja-JP" altLang="en-US" sz="3200" dirty="0"/>
              <a:t>クローンとして</a:t>
            </a:r>
            <a:r>
              <a:rPr lang="ja-JP" altLang="en-US" sz="3200" dirty="0" smtClean="0"/>
              <a:t>出力</a:t>
            </a:r>
            <a:endParaRPr lang="ja-JP" altLang="en-US" sz="3200" dirty="0"/>
          </a:p>
        </p:txBody>
      </p:sp>
    </p:spTree>
    <p:extLst>
      <p:ext uri="{BB962C8B-B14F-4D97-AF65-F5344CB8AC3E}">
        <p14:creationId xmlns:p14="http://schemas.microsoft.com/office/powerpoint/2010/main" val="339215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剽窃</a:t>
            </a:r>
            <a:endParaRPr kumimoji="1" lang="ja-JP" altLang="en-US" dirty="0"/>
          </a:p>
        </p:txBody>
      </p:sp>
      <p:sp>
        <p:nvSpPr>
          <p:cNvPr id="3" name="コンテンツ プレースホルダー 2"/>
          <p:cNvSpPr>
            <a:spLocks noGrp="1"/>
          </p:cNvSpPr>
          <p:nvPr>
            <p:ph idx="1"/>
          </p:nvPr>
        </p:nvSpPr>
        <p:spPr/>
        <p:txBody>
          <a:bodyPr/>
          <a:lstStyle/>
          <a:p>
            <a:r>
              <a:rPr lang="ja-JP" altLang="en-US" dirty="0"/>
              <a:t>他人の作品や論文を</a:t>
            </a:r>
            <a:r>
              <a:rPr lang="ja-JP" altLang="en-US" dirty="0" smtClean="0"/>
              <a:t>盗んで，自分</a:t>
            </a:r>
            <a:r>
              <a:rPr lang="ja-JP" altLang="en-US" dirty="0"/>
              <a:t>のものとして発表する</a:t>
            </a:r>
            <a:r>
              <a:rPr lang="ja-JP" altLang="en-US" dirty="0" smtClean="0"/>
              <a:t>こと．</a:t>
            </a:r>
            <a:endParaRPr lang="en-US" altLang="ja-JP" dirty="0" smtClean="0"/>
          </a:p>
          <a:p>
            <a:r>
              <a:rPr kumimoji="1" lang="ja-JP" altLang="en-US" dirty="0" smtClean="0"/>
              <a:t>プログラムが剽窃される事例もある．</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a:t>
            </a:fld>
            <a:endParaRPr kumimoji="1" lang="ja-JP" altLang="en-US"/>
          </a:p>
        </p:txBody>
      </p:sp>
      <p:pic>
        <p:nvPicPr>
          <p:cNvPr id="6" name="図 5" descr="200387650-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85" y="3383157"/>
            <a:ext cx="954134" cy="2567809"/>
          </a:xfrm>
          <a:prstGeom prst="rect">
            <a:avLst/>
          </a:prstGeom>
        </p:spPr>
      </p:pic>
      <p:grpSp>
        <p:nvGrpSpPr>
          <p:cNvPr id="9" name="図形グループ 8"/>
          <p:cNvGrpSpPr/>
          <p:nvPr/>
        </p:nvGrpSpPr>
        <p:grpSpPr>
          <a:xfrm>
            <a:off x="1991536" y="3236972"/>
            <a:ext cx="2792061" cy="3269430"/>
            <a:chOff x="4226289" y="3221673"/>
            <a:chExt cx="2792061" cy="3269430"/>
          </a:xfrm>
        </p:grpSpPr>
        <p:pic>
          <p:nvPicPr>
            <p:cNvPr id="5" name="図 4" descr="skd182040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289" y="3221673"/>
              <a:ext cx="2792061" cy="3269430"/>
            </a:xfrm>
            <a:prstGeom prst="rect">
              <a:avLst/>
            </a:prstGeom>
          </p:spPr>
        </p:pic>
        <p:sp>
          <p:nvSpPr>
            <p:cNvPr id="7" name="正方形/長方形 6"/>
            <p:cNvSpPr/>
            <p:nvPr/>
          </p:nvSpPr>
          <p:spPr>
            <a:xfrm>
              <a:off x="4476173" y="4724696"/>
              <a:ext cx="2276803" cy="7589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smtClean="0"/>
                <a:t>A</a:t>
              </a:r>
              <a:r>
                <a:rPr kumimoji="1" lang="ja-JP" altLang="en-US" dirty="0" smtClean="0"/>
                <a:t>さんのプログラム</a:t>
              </a:r>
              <a:endParaRPr kumimoji="1" lang="ja-JP" altLang="en-US" dirty="0"/>
            </a:p>
          </p:txBody>
        </p:sp>
      </p:grpSp>
      <p:sp>
        <p:nvSpPr>
          <p:cNvPr id="8" name="テキスト ボックス 7"/>
          <p:cNvSpPr txBox="1"/>
          <p:nvPr/>
        </p:nvSpPr>
        <p:spPr>
          <a:xfrm>
            <a:off x="424124" y="5958024"/>
            <a:ext cx="716775" cy="369332"/>
          </a:xfrm>
          <a:prstGeom prst="rect">
            <a:avLst/>
          </a:prstGeom>
          <a:noFill/>
        </p:spPr>
        <p:txBody>
          <a:bodyPr wrap="none" rtlCol="0">
            <a:spAutoFit/>
          </a:bodyPr>
          <a:lstStyle/>
          <a:p>
            <a:r>
              <a:rPr kumimoji="1" lang="en-US" altLang="ja-JP" dirty="0" smtClean="0"/>
              <a:t>A</a:t>
            </a:r>
            <a:r>
              <a:rPr kumimoji="1" lang="ja-JP" altLang="en-US" dirty="0" smtClean="0"/>
              <a:t>さん</a:t>
            </a:r>
            <a:endParaRPr kumimoji="1" lang="ja-JP" altLang="en-US" dirty="0"/>
          </a:p>
        </p:txBody>
      </p:sp>
      <p:sp>
        <p:nvSpPr>
          <p:cNvPr id="13" name="曲折矢印 12"/>
          <p:cNvSpPr/>
          <p:nvPr/>
        </p:nvSpPr>
        <p:spPr>
          <a:xfrm rot="2991296">
            <a:off x="889775" y="3995338"/>
            <a:ext cx="1523087" cy="914910"/>
          </a:xfrm>
          <a:prstGeom prst="bentArrow">
            <a:avLst>
              <a:gd name="adj1" fmla="val 17174"/>
              <a:gd name="adj2" fmla="val 24259"/>
              <a:gd name="adj3" fmla="val 27164"/>
              <a:gd name="adj4" fmla="val 729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4073146" y="6109056"/>
            <a:ext cx="710451" cy="369332"/>
          </a:xfrm>
          <a:prstGeom prst="rect">
            <a:avLst/>
          </a:prstGeom>
          <a:noFill/>
        </p:spPr>
        <p:txBody>
          <a:bodyPr wrap="none" rtlCol="0">
            <a:spAutoFit/>
          </a:bodyPr>
          <a:lstStyle/>
          <a:p>
            <a:r>
              <a:rPr lang="en-US" altLang="ja-JP" dirty="0" smtClean="0"/>
              <a:t>B</a:t>
            </a:r>
            <a:r>
              <a:rPr kumimoji="1" lang="ja-JP" altLang="en-US" dirty="0" smtClean="0"/>
              <a:t>さん</a:t>
            </a:r>
            <a:endParaRPr kumimoji="1" lang="ja-JP" altLang="en-US" dirty="0"/>
          </a:p>
        </p:txBody>
      </p:sp>
      <p:grpSp>
        <p:nvGrpSpPr>
          <p:cNvPr id="14" name="Group 4"/>
          <p:cNvGrpSpPr>
            <a:grpSpLocks noChangeAspect="1"/>
          </p:cNvGrpSpPr>
          <p:nvPr/>
        </p:nvGrpSpPr>
        <p:grpSpPr bwMode="auto">
          <a:xfrm>
            <a:off x="5198857" y="3624394"/>
            <a:ext cx="1370013" cy="1781175"/>
            <a:chOff x="1348" y="2578"/>
            <a:chExt cx="863" cy="1122"/>
          </a:xfrm>
        </p:grpSpPr>
        <p:sp>
          <p:nvSpPr>
            <p:cNvPr id="34" name="AutoShape 5"/>
            <p:cNvSpPr>
              <a:spLocks noChangeAspect="1" noChangeArrowheads="1"/>
            </p:cNvSpPr>
            <p:nvPr/>
          </p:nvSpPr>
          <p:spPr bwMode="auto">
            <a:xfrm>
              <a:off x="1348" y="2578"/>
              <a:ext cx="863"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5" name="Freeform 6"/>
            <p:cNvSpPr>
              <a:spLocks/>
            </p:cNvSpPr>
            <p:nvPr/>
          </p:nvSpPr>
          <p:spPr bwMode="auto">
            <a:xfrm>
              <a:off x="1362" y="2591"/>
              <a:ext cx="836" cy="1096"/>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7"/>
            <p:cNvSpPr>
              <a:spLocks/>
            </p:cNvSpPr>
            <p:nvPr/>
          </p:nvSpPr>
          <p:spPr bwMode="auto">
            <a:xfrm>
              <a:off x="1362" y="2591"/>
              <a:ext cx="836" cy="1096"/>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 name="Freeform 8"/>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9"/>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 name="Freeform 10"/>
            <p:cNvSpPr>
              <a:spLocks/>
            </p:cNvSpPr>
            <p:nvPr/>
          </p:nvSpPr>
          <p:spPr bwMode="auto">
            <a:xfrm>
              <a:off x="1414" y="3039"/>
              <a:ext cx="732" cy="150"/>
            </a:xfrm>
            <a:custGeom>
              <a:avLst/>
              <a:gdLst>
                <a:gd name="T0" fmla="*/ 0 w 732"/>
                <a:gd name="T1" fmla="*/ 0 h 150"/>
                <a:gd name="T2" fmla="*/ 732 w 732"/>
                <a:gd name="T3" fmla="*/ 0 h 150"/>
                <a:gd name="T4" fmla="*/ 732 w 732"/>
                <a:gd name="T5" fmla="*/ 100 h 150"/>
                <a:gd name="T6" fmla="*/ 470 w 732"/>
                <a:gd name="T7" fmla="*/ 100 h 150"/>
                <a:gd name="T8" fmla="*/ 470 w 732"/>
                <a:gd name="T9" fmla="*/ 150 h 150"/>
                <a:gd name="T10" fmla="*/ 0 w 732"/>
                <a:gd name="T11" fmla="*/ 150 h 150"/>
                <a:gd name="T12" fmla="*/ 0 w 732"/>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732" h="150">
                  <a:moveTo>
                    <a:pt x="0" y="0"/>
                  </a:moveTo>
                  <a:lnTo>
                    <a:pt x="732" y="0"/>
                  </a:lnTo>
                  <a:lnTo>
                    <a:pt x="732" y="100"/>
                  </a:lnTo>
                  <a:lnTo>
                    <a:pt x="470" y="100"/>
                  </a:lnTo>
                  <a:lnTo>
                    <a:pt x="470" y="150"/>
                  </a:lnTo>
                  <a:lnTo>
                    <a:pt x="0" y="150"/>
                  </a:lnTo>
                  <a:lnTo>
                    <a:pt x="0"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Freeform 11"/>
            <p:cNvSpPr>
              <a:spLocks/>
            </p:cNvSpPr>
            <p:nvPr/>
          </p:nvSpPr>
          <p:spPr bwMode="auto">
            <a:xfrm>
              <a:off x="1414" y="3039"/>
              <a:ext cx="732" cy="150"/>
            </a:xfrm>
            <a:custGeom>
              <a:avLst/>
              <a:gdLst>
                <a:gd name="T0" fmla="*/ 0 w 732"/>
                <a:gd name="T1" fmla="*/ 0 h 150"/>
                <a:gd name="T2" fmla="*/ 732 w 732"/>
                <a:gd name="T3" fmla="*/ 0 h 150"/>
                <a:gd name="T4" fmla="*/ 732 w 732"/>
                <a:gd name="T5" fmla="*/ 100 h 150"/>
                <a:gd name="T6" fmla="*/ 470 w 732"/>
                <a:gd name="T7" fmla="*/ 100 h 150"/>
                <a:gd name="T8" fmla="*/ 470 w 732"/>
                <a:gd name="T9" fmla="*/ 150 h 150"/>
                <a:gd name="T10" fmla="*/ 0 w 732"/>
                <a:gd name="T11" fmla="*/ 150 h 150"/>
                <a:gd name="T12" fmla="*/ 0 w 732"/>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732" h="150">
                  <a:moveTo>
                    <a:pt x="0" y="0"/>
                  </a:moveTo>
                  <a:lnTo>
                    <a:pt x="732" y="0"/>
                  </a:lnTo>
                  <a:lnTo>
                    <a:pt x="732" y="100"/>
                  </a:lnTo>
                  <a:lnTo>
                    <a:pt x="470" y="100"/>
                  </a:lnTo>
                  <a:lnTo>
                    <a:pt x="470" y="150"/>
                  </a:lnTo>
                  <a:lnTo>
                    <a:pt x="0" y="15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 name="Line 14"/>
            <p:cNvSpPr>
              <a:spLocks noChangeShapeType="1"/>
            </p:cNvSpPr>
            <p:nvPr/>
          </p:nvSpPr>
          <p:spPr bwMode="auto">
            <a:xfrm>
              <a:off x="1435" y="2890"/>
              <a:ext cx="711"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 name="Line 15"/>
            <p:cNvSpPr>
              <a:spLocks noChangeShapeType="1"/>
            </p:cNvSpPr>
            <p:nvPr/>
          </p:nvSpPr>
          <p:spPr bwMode="auto">
            <a:xfrm>
              <a:off x="1435" y="2940"/>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Line 16"/>
            <p:cNvSpPr>
              <a:spLocks noChangeShapeType="1"/>
            </p:cNvSpPr>
            <p:nvPr/>
          </p:nvSpPr>
          <p:spPr bwMode="auto">
            <a:xfrm>
              <a:off x="1435" y="2990"/>
              <a:ext cx="554"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 name="Line 17"/>
            <p:cNvSpPr>
              <a:spLocks noChangeShapeType="1"/>
            </p:cNvSpPr>
            <p:nvPr/>
          </p:nvSpPr>
          <p:spPr bwMode="auto">
            <a:xfrm>
              <a:off x="1435" y="3239"/>
              <a:ext cx="60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Line 18"/>
            <p:cNvSpPr>
              <a:spLocks noChangeShapeType="1"/>
            </p:cNvSpPr>
            <p:nvPr/>
          </p:nvSpPr>
          <p:spPr bwMode="auto">
            <a:xfrm>
              <a:off x="1435" y="3288"/>
              <a:ext cx="397"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 name="Line 19"/>
            <p:cNvSpPr>
              <a:spLocks noChangeShapeType="1"/>
            </p:cNvSpPr>
            <p:nvPr/>
          </p:nvSpPr>
          <p:spPr bwMode="auto">
            <a:xfrm>
              <a:off x="1435" y="2840"/>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20"/>
            <p:cNvSpPr>
              <a:spLocks noChangeShapeType="1"/>
            </p:cNvSpPr>
            <p:nvPr/>
          </p:nvSpPr>
          <p:spPr bwMode="auto">
            <a:xfrm>
              <a:off x="1414" y="3407"/>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21"/>
            <p:cNvSpPr>
              <a:spLocks noChangeShapeType="1"/>
            </p:cNvSpPr>
            <p:nvPr/>
          </p:nvSpPr>
          <p:spPr bwMode="auto">
            <a:xfrm>
              <a:off x="1414" y="3339"/>
              <a:ext cx="554"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6" name="Group 23"/>
          <p:cNvGrpSpPr>
            <a:grpSpLocks noChangeAspect="1"/>
          </p:cNvGrpSpPr>
          <p:nvPr/>
        </p:nvGrpSpPr>
        <p:grpSpPr bwMode="auto">
          <a:xfrm>
            <a:off x="7450931" y="4123894"/>
            <a:ext cx="1368425" cy="1781175"/>
            <a:chOff x="3424" y="2704"/>
            <a:chExt cx="862" cy="1122"/>
          </a:xfrm>
        </p:grpSpPr>
        <p:sp>
          <p:nvSpPr>
            <p:cNvPr id="24" name="AutoShape 24"/>
            <p:cNvSpPr>
              <a:spLocks noChangeAspect="1" noChangeArrowheads="1"/>
            </p:cNvSpPr>
            <p:nvPr/>
          </p:nvSpPr>
          <p:spPr bwMode="auto">
            <a:xfrm>
              <a:off x="3424" y="2704"/>
              <a:ext cx="86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5" name="Freeform 25"/>
            <p:cNvSpPr>
              <a:spLocks/>
            </p:cNvSpPr>
            <p:nvPr/>
          </p:nvSpPr>
          <p:spPr bwMode="auto">
            <a:xfrm>
              <a:off x="3436" y="2715"/>
              <a:ext cx="833" cy="1094"/>
            </a:xfrm>
            <a:custGeom>
              <a:avLst/>
              <a:gdLst>
                <a:gd name="T0" fmla="*/ 0 w 833"/>
                <a:gd name="T1" fmla="*/ 0 h 1094"/>
                <a:gd name="T2" fmla="*/ 0 w 833"/>
                <a:gd name="T3" fmla="*/ 1094 h 1094"/>
                <a:gd name="T4" fmla="*/ 833 w 833"/>
                <a:gd name="T5" fmla="*/ 1094 h 1094"/>
                <a:gd name="T6" fmla="*/ 833 w 833"/>
                <a:gd name="T7" fmla="*/ 199 h 1094"/>
                <a:gd name="T8" fmla="*/ 624 w 833"/>
                <a:gd name="T9" fmla="*/ 0 h 1094"/>
                <a:gd name="T10" fmla="*/ 0 w 833"/>
                <a:gd name="T11" fmla="*/ 0 h 1094"/>
              </a:gdLst>
              <a:ahLst/>
              <a:cxnLst>
                <a:cxn ang="0">
                  <a:pos x="T0" y="T1"/>
                </a:cxn>
                <a:cxn ang="0">
                  <a:pos x="T2" y="T3"/>
                </a:cxn>
                <a:cxn ang="0">
                  <a:pos x="T4" y="T5"/>
                </a:cxn>
                <a:cxn ang="0">
                  <a:pos x="T6" y="T7"/>
                </a:cxn>
                <a:cxn ang="0">
                  <a:pos x="T8" y="T9"/>
                </a:cxn>
                <a:cxn ang="0">
                  <a:pos x="T10" y="T11"/>
                </a:cxn>
              </a:cxnLst>
              <a:rect l="0" t="0" r="r" b="b"/>
              <a:pathLst>
                <a:path w="833" h="1094">
                  <a:moveTo>
                    <a:pt x="0" y="0"/>
                  </a:moveTo>
                  <a:lnTo>
                    <a:pt x="0" y="1094"/>
                  </a:lnTo>
                  <a:lnTo>
                    <a:pt x="833" y="1094"/>
                  </a:lnTo>
                  <a:lnTo>
                    <a:pt x="833" y="199"/>
                  </a:lnTo>
                  <a:lnTo>
                    <a:pt x="624" y="0"/>
                  </a:lnTo>
                  <a:lnTo>
                    <a:pt x="0" y="0"/>
                  </a:lnTo>
                  <a:close/>
                </a:path>
              </a:pathLst>
            </a:custGeom>
            <a:solidFill>
              <a:srgbClr val="FFFFFF"/>
            </a:solidFill>
            <a:ln w="9525">
              <a:solidFill>
                <a:srgbClr val="000000"/>
              </a:solidFill>
              <a:prstDash val="solid"/>
              <a:round/>
              <a:headEnd/>
              <a:tailEnd/>
            </a:ln>
          </p:spPr>
          <p:txBody>
            <a:bodyPr/>
            <a:lstStyle/>
            <a:p>
              <a:endParaRPr lang="ja-JP" altLang="en-US"/>
            </a:p>
          </p:txBody>
        </p:sp>
        <p:sp>
          <p:nvSpPr>
            <p:cNvPr id="26" name="Freeform 26"/>
            <p:cNvSpPr>
              <a:spLocks/>
            </p:cNvSpPr>
            <p:nvPr/>
          </p:nvSpPr>
          <p:spPr bwMode="auto">
            <a:xfrm>
              <a:off x="4060" y="2715"/>
              <a:ext cx="209" cy="199"/>
            </a:xfrm>
            <a:custGeom>
              <a:avLst/>
              <a:gdLst>
                <a:gd name="T0" fmla="*/ 0 w 209"/>
                <a:gd name="T1" fmla="*/ 0 h 199"/>
                <a:gd name="T2" fmla="*/ 209 w 209"/>
                <a:gd name="T3" fmla="*/ 199 h 199"/>
                <a:gd name="T4" fmla="*/ 0 w 209"/>
                <a:gd name="T5" fmla="*/ 199 h 199"/>
                <a:gd name="T6" fmla="*/ 0 w 209"/>
                <a:gd name="T7" fmla="*/ 0 h 199"/>
              </a:gdLst>
              <a:ahLst/>
              <a:cxnLst>
                <a:cxn ang="0">
                  <a:pos x="T0" y="T1"/>
                </a:cxn>
                <a:cxn ang="0">
                  <a:pos x="T2" y="T3"/>
                </a:cxn>
                <a:cxn ang="0">
                  <a:pos x="T4" y="T5"/>
                </a:cxn>
                <a:cxn ang="0">
                  <a:pos x="T6" y="T7"/>
                </a:cxn>
              </a:cxnLst>
              <a:rect l="0" t="0" r="r" b="b"/>
              <a:pathLst>
                <a:path w="209" h="199">
                  <a:moveTo>
                    <a:pt x="0" y="0"/>
                  </a:moveTo>
                  <a:lnTo>
                    <a:pt x="209" y="199"/>
                  </a:lnTo>
                  <a:lnTo>
                    <a:pt x="0" y="199"/>
                  </a:lnTo>
                  <a:lnTo>
                    <a:pt x="0" y="0"/>
                  </a:lnTo>
                  <a:close/>
                </a:path>
              </a:pathLst>
            </a:custGeom>
            <a:solidFill>
              <a:srgbClr val="FFFFFF"/>
            </a:solidFill>
            <a:ln w="9525">
              <a:solidFill>
                <a:srgbClr val="000000"/>
              </a:solidFill>
              <a:prstDash val="solid"/>
              <a:round/>
              <a:headEnd/>
              <a:tailEnd/>
            </a:ln>
          </p:spPr>
          <p:txBody>
            <a:bodyPr/>
            <a:lstStyle/>
            <a:p>
              <a:endParaRPr lang="ja-JP" altLang="en-US"/>
            </a:p>
          </p:txBody>
        </p:sp>
        <p:sp>
          <p:nvSpPr>
            <p:cNvPr id="27" name="Freeform 27"/>
            <p:cNvSpPr>
              <a:spLocks/>
            </p:cNvSpPr>
            <p:nvPr/>
          </p:nvSpPr>
          <p:spPr bwMode="auto">
            <a:xfrm>
              <a:off x="3488" y="3014"/>
              <a:ext cx="729" cy="149"/>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29" h="149">
                  <a:moveTo>
                    <a:pt x="0" y="0"/>
                  </a:moveTo>
                  <a:lnTo>
                    <a:pt x="729" y="0"/>
                  </a:lnTo>
                  <a:lnTo>
                    <a:pt x="729" y="99"/>
                  </a:lnTo>
                  <a:lnTo>
                    <a:pt x="468" y="99"/>
                  </a:lnTo>
                  <a:lnTo>
                    <a:pt x="468" y="149"/>
                  </a:lnTo>
                  <a:lnTo>
                    <a:pt x="0" y="149"/>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sp>
          <p:nvSpPr>
            <p:cNvPr id="28" name="Line 28"/>
            <p:cNvSpPr>
              <a:spLocks noChangeShapeType="1"/>
            </p:cNvSpPr>
            <p:nvPr/>
          </p:nvSpPr>
          <p:spPr bwMode="auto">
            <a:xfrm>
              <a:off x="3488" y="3262"/>
              <a:ext cx="70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 name="Line 29"/>
            <p:cNvSpPr>
              <a:spLocks noChangeShapeType="1"/>
            </p:cNvSpPr>
            <p:nvPr/>
          </p:nvSpPr>
          <p:spPr bwMode="auto">
            <a:xfrm>
              <a:off x="3488" y="3312"/>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Line 30"/>
            <p:cNvSpPr>
              <a:spLocks noChangeShapeType="1"/>
            </p:cNvSpPr>
            <p:nvPr/>
          </p:nvSpPr>
          <p:spPr bwMode="auto">
            <a:xfrm>
              <a:off x="3488" y="3362"/>
              <a:ext cx="5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31"/>
            <p:cNvSpPr>
              <a:spLocks noChangeShapeType="1"/>
            </p:cNvSpPr>
            <p:nvPr/>
          </p:nvSpPr>
          <p:spPr bwMode="auto">
            <a:xfrm>
              <a:off x="3488" y="3212"/>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 name="Line 32"/>
            <p:cNvSpPr>
              <a:spLocks noChangeShapeType="1"/>
            </p:cNvSpPr>
            <p:nvPr/>
          </p:nvSpPr>
          <p:spPr bwMode="auto">
            <a:xfrm>
              <a:off x="3488" y="2914"/>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 name="Line 33"/>
            <p:cNvSpPr>
              <a:spLocks noChangeShapeType="1"/>
            </p:cNvSpPr>
            <p:nvPr/>
          </p:nvSpPr>
          <p:spPr bwMode="auto">
            <a:xfrm>
              <a:off x="3488" y="2964"/>
              <a:ext cx="5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0" name="曲折矢印 19"/>
          <p:cNvSpPr/>
          <p:nvPr/>
        </p:nvSpPr>
        <p:spPr>
          <a:xfrm rot="2991296">
            <a:off x="6346998" y="3927402"/>
            <a:ext cx="1321164" cy="1042835"/>
          </a:xfrm>
          <a:prstGeom prst="bentArrow">
            <a:avLst>
              <a:gd name="adj1" fmla="val 17649"/>
              <a:gd name="adj2" fmla="val 21073"/>
              <a:gd name="adj3" fmla="val 27609"/>
              <a:gd name="adj4" fmla="val 638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テキスト ボックス 50"/>
          <p:cNvSpPr txBox="1"/>
          <p:nvPr/>
        </p:nvSpPr>
        <p:spPr>
          <a:xfrm>
            <a:off x="4985302" y="5394724"/>
            <a:ext cx="1966291" cy="369332"/>
          </a:xfrm>
          <a:prstGeom prst="rect">
            <a:avLst/>
          </a:prstGeom>
          <a:noFill/>
        </p:spPr>
        <p:txBody>
          <a:bodyPr wrap="none" rtlCol="0">
            <a:spAutoFit/>
          </a:bodyPr>
          <a:lstStyle/>
          <a:p>
            <a:r>
              <a:rPr lang="en-US" altLang="ja-JP" dirty="0" smtClean="0"/>
              <a:t>X</a:t>
            </a:r>
            <a:r>
              <a:rPr kumimoji="1" lang="ja-JP" altLang="en-US" dirty="0" smtClean="0"/>
              <a:t>さんのプログラム</a:t>
            </a:r>
            <a:endParaRPr kumimoji="1" lang="ja-JP" altLang="en-US" dirty="0"/>
          </a:p>
        </p:txBody>
      </p:sp>
      <p:sp>
        <p:nvSpPr>
          <p:cNvPr id="52" name="テキスト ボックス 51"/>
          <p:cNvSpPr txBox="1"/>
          <p:nvPr/>
        </p:nvSpPr>
        <p:spPr>
          <a:xfrm>
            <a:off x="7177709" y="5878082"/>
            <a:ext cx="1958965" cy="369332"/>
          </a:xfrm>
          <a:prstGeom prst="rect">
            <a:avLst/>
          </a:prstGeom>
          <a:noFill/>
        </p:spPr>
        <p:txBody>
          <a:bodyPr wrap="none" rtlCol="0">
            <a:spAutoFit/>
          </a:bodyPr>
          <a:lstStyle/>
          <a:p>
            <a:r>
              <a:rPr lang="en-US" altLang="ja-JP" dirty="0"/>
              <a:t>Y</a:t>
            </a:r>
            <a:r>
              <a:rPr kumimoji="1" lang="ja-JP" altLang="en-US" dirty="0" smtClean="0"/>
              <a:t>さんのプログラム</a:t>
            </a:r>
            <a:endParaRPr kumimoji="1" lang="ja-JP" altLang="en-US" dirty="0"/>
          </a:p>
        </p:txBody>
      </p:sp>
    </p:spTree>
    <p:extLst>
      <p:ext uri="{BB962C8B-B14F-4D97-AF65-F5344CB8AC3E}">
        <p14:creationId xmlns:p14="http://schemas.microsoft.com/office/powerpoint/2010/main" val="836592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ケーススタディ – </a:t>
            </a:r>
            <a:r>
              <a:rPr lang="ja-JP" altLang="en-US" dirty="0" smtClean="0"/>
              <a:t>準備</a:t>
            </a:r>
            <a:r>
              <a:rPr lang="en-US" altLang="ja-JP" dirty="0" smtClean="0"/>
              <a:t> (1/2)</a:t>
            </a:r>
            <a:endParaRPr kumimoji="1" lang="ja-JP" altLang="en-US" dirty="0"/>
          </a:p>
        </p:txBody>
      </p:sp>
      <p:sp>
        <p:nvSpPr>
          <p:cNvPr id="3" name="コンテンツ プレースホルダー 2"/>
          <p:cNvSpPr>
            <a:spLocks noGrp="1"/>
          </p:cNvSpPr>
          <p:nvPr>
            <p:ph idx="1"/>
          </p:nvPr>
        </p:nvSpPr>
        <p:spPr>
          <a:xfrm>
            <a:off x="457199" y="1600201"/>
            <a:ext cx="8686801" cy="4617004"/>
          </a:xfrm>
        </p:spPr>
        <p:txBody>
          <a:bodyPr/>
          <a:lstStyle/>
          <a:p>
            <a:r>
              <a:rPr lang="ja-JP" altLang="en-US" sz="2800" dirty="0" smtClean="0"/>
              <a:t>目的</a:t>
            </a:r>
            <a:endParaRPr lang="en-US" altLang="ja-JP" sz="2800" dirty="0" smtClean="0"/>
          </a:p>
          <a:p>
            <a:pPr marL="914400" lvl="1" indent="-457200">
              <a:buFont typeface="+mj-ea"/>
              <a:buAutoNum type="circleNumDbPlain"/>
            </a:pPr>
            <a:r>
              <a:rPr lang="ja-JP" altLang="en-US" sz="2400" dirty="0" smtClean="0"/>
              <a:t>難読化前後で同一のコンポーネントを識別できるか．</a:t>
            </a:r>
            <a:endParaRPr lang="en-US" altLang="ja-JP" sz="2400" dirty="0" smtClean="0"/>
          </a:p>
          <a:p>
            <a:pPr marL="914400" lvl="1" indent="-457200">
              <a:buFont typeface="+mj-lt"/>
              <a:buAutoNum type="circleNumDbPlain"/>
            </a:pPr>
            <a:r>
              <a:rPr lang="ja-JP" altLang="en-US" sz="2400" dirty="0" smtClean="0"/>
              <a:t>再利用事例を確認できるか．</a:t>
            </a:r>
            <a:endParaRPr lang="en-US" altLang="ja-JP" sz="2400" dirty="0" smtClean="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19</a:t>
            </a:fld>
            <a:endParaRPr kumimoji="1" lang="ja-JP" altLang="en-US"/>
          </a:p>
        </p:txBody>
      </p:sp>
      <p:sp>
        <p:nvSpPr>
          <p:cNvPr id="5" name="テキスト ボックス 4"/>
          <p:cNvSpPr txBox="1"/>
          <p:nvPr/>
        </p:nvSpPr>
        <p:spPr>
          <a:xfrm>
            <a:off x="1003675" y="3497103"/>
            <a:ext cx="492443" cy="461665"/>
          </a:xfrm>
          <a:prstGeom prst="rect">
            <a:avLst/>
          </a:prstGeom>
          <a:noFill/>
        </p:spPr>
        <p:txBody>
          <a:bodyPr wrap="none" rtlCol="0">
            <a:spAutoFit/>
          </a:bodyPr>
          <a:lstStyle/>
          <a:p>
            <a:r>
              <a:rPr kumimoji="1" lang="en-US" altLang="ja-JP" sz="2400" dirty="0" smtClean="0"/>
              <a:t>①</a:t>
            </a:r>
            <a:endParaRPr kumimoji="1" lang="ja-JP" altLang="en-US" sz="2400" dirty="0"/>
          </a:p>
        </p:txBody>
      </p:sp>
      <p:grpSp>
        <p:nvGrpSpPr>
          <p:cNvPr id="30" name="図形グループ 29"/>
          <p:cNvGrpSpPr/>
          <p:nvPr/>
        </p:nvGrpSpPr>
        <p:grpSpPr>
          <a:xfrm>
            <a:off x="1515568" y="3691997"/>
            <a:ext cx="2252714" cy="1226923"/>
            <a:chOff x="882419" y="3467516"/>
            <a:chExt cx="2397778" cy="1400218"/>
          </a:xfrm>
        </p:grpSpPr>
        <p:grpSp>
          <p:nvGrpSpPr>
            <p:cNvPr id="12" name="図形グループ 11"/>
            <p:cNvGrpSpPr/>
            <p:nvPr/>
          </p:nvGrpSpPr>
          <p:grpSpPr>
            <a:xfrm>
              <a:off x="882419" y="3706355"/>
              <a:ext cx="643178" cy="1161379"/>
              <a:chOff x="585976" y="3423421"/>
              <a:chExt cx="914400" cy="1767386"/>
            </a:xfrm>
          </p:grpSpPr>
          <p:sp>
            <p:nvSpPr>
              <p:cNvPr id="13" name="角丸四角形 12"/>
              <p:cNvSpPr/>
              <p:nvPr/>
            </p:nvSpPr>
            <p:spPr>
              <a:xfrm>
                <a:off x="585976" y="3423421"/>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763426" y="4495918"/>
                <a:ext cx="538998" cy="694889"/>
              </a:xfrm>
              <a:prstGeom prst="rect">
                <a:avLst/>
              </a:prstGeom>
              <a:noFill/>
            </p:spPr>
            <p:txBody>
              <a:bodyPr wrap="none" rtlCol="0">
                <a:spAutoFit/>
              </a:bodyPr>
              <a:lstStyle/>
              <a:p>
                <a:pPr algn="ctr"/>
                <a:r>
                  <a:rPr kumimoji="1" lang="en-US" altLang="ja-JP" sz="2000" dirty="0" smtClean="0"/>
                  <a:t>A</a:t>
                </a:r>
                <a:endParaRPr kumimoji="1" lang="ja-JP" altLang="en-US" sz="2000" dirty="0"/>
              </a:p>
            </p:txBody>
          </p:sp>
        </p:grpSp>
        <p:grpSp>
          <p:nvGrpSpPr>
            <p:cNvPr id="19" name="図形グループ 18"/>
            <p:cNvGrpSpPr/>
            <p:nvPr/>
          </p:nvGrpSpPr>
          <p:grpSpPr>
            <a:xfrm>
              <a:off x="2614289" y="3706357"/>
              <a:ext cx="665908" cy="1161226"/>
              <a:chOff x="1747599" y="3582219"/>
              <a:chExt cx="841775" cy="1313372"/>
            </a:xfrm>
          </p:grpSpPr>
          <p:grpSp>
            <p:nvGrpSpPr>
              <p:cNvPr id="15" name="図形グループ 14"/>
              <p:cNvGrpSpPr/>
              <p:nvPr/>
            </p:nvGrpSpPr>
            <p:grpSpPr>
              <a:xfrm>
                <a:off x="1776795" y="3582219"/>
                <a:ext cx="782830" cy="1313372"/>
                <a:chOff x="727075" y="4549608"/>
                <a:chExt cx="914400" cy="1766037"/>
              </a:xfrm>
            </p:grpSpPr>
            <p:sp>
              <p:nvSpPr>
                <p:cNvPr id="16" name="角丸四角形 15"/>
                <p:cNvSpPr/>
                <p:nvPr/>
              </p:nvSpPr>
              <p:spPr>
                <a:xfrm>
                  <a:off x="727075" y="4549608"/>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868564" y="5621195"/>
                  <a:ext cx="620567" cy="694450"/>
                </a:xfrm>
                <a:prstGeom prst="rect">
                  <a:avLst/>
                </a:prstGeom>
                <a:noFill/>
              </p:spPr>
              <p:txBody>
                <a:bodyPr wrap="none" rtlCol="0">
                  <a:spAutoFit/>
                </a:bodyPr>
                <a:lstStyle/>
                <a:p>
                  <a:pPr algn="ctr"/>
                  <a:r>
                    <a:rPr kumimoji="1" lang="en-US" altLang="ja-JP" sz="2000" dirty="0" smtClean="0"/>
                    <a:t>A’</a:t>
                  </a:r>
                  <a:endParaRPr kumimoji="1" lang="ja-JP" altLang="en-US" sz="2000" dirty="0"/>
                </a:p>
              </p:txBody>
            </p:sp>
          </p:grpSp>
          <p:pic>
            <p:nvPicPr>
              <p:cNvPr id="18" name="図 17" descr="ifn00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599" y="3654475"/>
                <a:ext cx="841775" cy="673419"/>
              </a:xfrm>
              <a:prstGeom prst="rect">
                <a:avLst/>
              </a:prstGeom>
            </p:spPr>
          </p:pic>
        </p:grpSp>
        <p:sp>
          <p:nvSpPr>
            <p:cNvPr id="28" name="左右矢印 27"/>
            <p:cNvSpPr/>
            <p:nvPr/>
          </p:nvSpPr>
          <p:spPr>
            <a:xfrm>
              <a:off x="1627785" y="3836848"/>
              <a:ext cx="926915" cy="33660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778985" y="3467516"/>
              <a:ext cx="646331" cy="369332"/>
            </a:xfrm>
            <a:prstGeom prst="rect">
              <a:avLst/>
            </a:prstGeom>
            <a:noFill/>
          </p:spPr>
          <p:txBody>
            <a:bodyPr wrap="none" rtlCol="0">
              <a:spAutoFit/>
            </a:bodyPr>
            <a:lstStyle/>
            <a:p>
              <a:r>
                <a:rPr kumimoji="1" lang="ja-JP" altLang="en-US" dirty="0" smtClean="0"/>
                <a:t>比較</a:t>
              </a:r>
              <a:endParaRPr kumimoji="1" lang="ja-JP" altLang="en-US" dirty="0"/>
            </a:p>
          </p:txBody>
        </p:sp>
      </p:grpSp>
      <p:grpSp>
        <p:nvGrpSpPr>
          <p:cNvPr id="31" name="図形グループ 30"/>
          <p:cNvGrpSpPr/>
          <p:nvPr/>
        </p:nvGrpSpPr>
        <p:grpSpPr>
          <a:xfrm>
            <a:off x="1515568" y="5046361"/>
            <a:ext cx="2252714" cy="1226924"/>
            <a:chOff x="882419" y="3467516"/>
            <a:chExt cx="2397778" cy="1400218"/>
          </a:xfrm>
        </p:grpSpPr>
        <p:grpSp>
          <p:nvGrpSpPr>
            <p:cNvPr id="32" name="図形グループ 31"/>
            <p:cNvGrpSpPr/>
            <p:nvPr/>
          </p:nvGrpSpPr>
          <p:grpSpPr>
            <a:xfrm>
              <a:off x="882419" y="3706355"/>
              <a:ext cx="643178" cy="1161379"/>
              <a:chOff x="585976" y="3423421"/>
              <a:chExt cx="914400" cy="1767386"/>
            </a:xfrm>
          </p:grpSpPr>
          <p:sp>
            <p:nvSpPr>
              <p:cNvPr id="40" name="角丸四角形 39"/>
              <p:cNvSpPr/>
              <p:nvPr/>
            </p:nvSpPr>
            <p:spPr>
              <a:xfrm>
                <a:off x="585976" y="3423421"/>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763426" y="4495919"/>
                <a:ext cx="538998" cy="694888"/>
              </a:xfrm>
              <a:prstGeom prst="rect">
                <a:avLst/>
              </a:prstGeom>
              <a:noFill/>
            </p:spPr>
            <p:txBody>
              <a:bodyPr wrap="none" rtlCol="0">
                <a:spAutoFit/>
              </a:bodyPr>
              <a:lstStyle/>
              <a:p>
                <a:pPr algn="ctr"/>
                <a:r>
                  <a:rPr lang="en-US" altLang="ja-JP" sz="2000" dirty="0"/>
                  <a:t>B</a:t>
                </a:r>
                <a:endParaRPr kumimoji="1" lang="ja-JP" altLang="en-US" sz="2000" dirty="0"/>
              </a:p>
            </p:txBody>
          </p:sp>
        </p:grpSp>
        <p:grpSp>
          <p:nvGrpSpPr>
            <p:cNvPr id="33" name="図形グループ 32"/>
            <p:cNvGrpSpPr/>
            <p:nvPr/>
          </p:nvGrpSpPr>
          <p:grpSpPr>
            <a:xfrm>
              <a:off x="2614289" y="3706355"/>
              <a:ext cx="665908" cy="1161224"/>
              <a:chOff x="1747599" y="3582217"/>
              <a:chExt cx="841775" cy="1313370"/>
            </a:xfrm>
          </p:grpSpPr>
          <p:grpSp>
            <p:nvGrpSpPr>
              <p:cNvPr id="36" name="図形グループ 35"/>
              <p:cNvGrpSpPr/>
              <p:nvPr/>
            </p:nvGrpSpPr>
            <p:grpSpPr>
              <a:xfrm>
                <a:off x="1776795" y="3582217"/>
                <a:ext cx="782830" cy="1313370"/>
                <a:chOff x="727075" y="4549608"/>
                <a:chExt cx="914400" cy="1766035"/>
              </a:xfrm>
            </p:grpSpPr>
            <p:sp>
              <p:nvSpPr>
                <p:cNvPr id="38" name="角丸四角形 37"/>
                <p:cNvSpPr/>
                <p:nvPr/>
              </p:nvSpPr>
              <p:spPr>
                <a:xfrm>
                  <a:off x="727075" y="4549608"/>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9" name="テキスト ボックス 38"/>
                <p:cNvSpPr txBox="1"/>
                <p:nvPr/>
              </p:nvSpPr>
              <p:spPr>
                <a:xfrm>
                  <a:off x="853600" y="5621194"/>
                  <a:ext cx="650496" cy="694449"/>
                </a:xfrm>
                <a:prstGeom prst="rect">
                  <a:avLst/>
                </a:prstGeom>
                <a:noFill/>
              </p:spPr>
              <p:txBody>
                <a:bodyPr wrap="none" rtlCol="0">
                  <a:spAutoFit/>
                </a:bodyPr>
                <a:lstStyle/>
                <a:p>
                  <a:pPr algn="ctr"/>
                  <a:r>
                    <a:rPr lang="en-US" altLang="ja-JP" sz="2000" dirty="0"/>
                    <a:t>B</a:t>
                  </a:r>
                  <a:r>
                    <a:rPr kumimoji="1" lang="en-US" altLang="ja-JP" sz="2000" dirty="0" smtClean="0"/>
                    <a:t>’</a:t>
                  </a:r>
                  <a:endParaRPr kumimoji="1" lang="ja-JP" altLang="en-US" sz="2000" dirty="0"/>
                </a:p>
              </p:txBody>
            </p:sp>
          </p:grpSp>
          <p:pic>
            <p:nvPicPr>
              <p:cNvPr id="37" name="図 36" descr="ifn00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599" y="3654475"/>
                <a:ext cx="841775" cy="673419"/>
              </a:xfrm>
              <a:prstGeom prst="rect">
                <a:avLst/>
              </a:prstGeom>
            </p:spPr>
          </p:pic>
        </p:grpSp>
        <p:sp>
          <p:nvSpPr>
            <p:cNvPr id="34" name="左右矢印 33"/>
            <p:cNvSpPr/>
            <p:nvPr/>
          </p:nvSpPr>
          <p:spPr>
            <a:xfrm>
              <a:off x="1627785" y="3836848"/>
              <a:ext cx="926915" cy="33660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778985" y="3467516"/>
              <a:ext cx="646331" cy="369332"/>
            </a:xfrm>
            <a:prstGeom prst="rect">
              <a:avLst/>
            </a:prstGeom>
            <a:noFill/>
          </p:spPr>
          <p:txBody>
            <a:bodyPr wrap="none" rtlCol="0">
              <a:spAutoFit/>
            </a:bodyPr>
            <a:lstStyle/>
            <a:p>
              <a:r>
                <a:rPr kumimoji="1" lang="ja-JP" altLang="en-US" dirty="0" smtClean="0"/>
                <a:t>比較</a:t>
              </a:r>
              <a:endParaRPr kumimoji="1" lang="ja-JP" altLang="en-US" dirty="0"/>
            </a:p>
          </p:txBody>
        </p:sp>
      </p:grpSp>
      <p:sp>
        <p:nvSpPr>
          <p:cNvPr id="42" name="テキスト ボックス 41"/>
          <p:cNvSpPr txBox="1"/>
          <p:nvPr/>
        </p:nvSpPr>
        <p:spPr>
          <a:xfrm>
            <a:off x="4770355" y="3517823"/>
            <a:ext cx="492443" cy="461665"/>
          </a:xfrm>
          <a:prstGeom prst="rect">
            <a:avLst/>
          </a:prstGeom>
          <a:noFill/>
        </p:spPr>
        <p:txBody>
          <a:bodyPr wrap="none" rtlCol="0">
            <a:spAutoFit/>
          </a:bodyPr>
          <a:lstStyle/>
          <a:p>
            <a:r>
              <a:rPr lang="en-US" altLang="ja-JP" sz="2400" dirty="0" smtClean="0"/>
              <a:t>②</a:t>
            </a:r>
            <a:endParaRPr kumimoji="1" lang="ja-JP" altLang="en-US" sz="2400" dirty="0"/>
          </a:p>
        </p:txBody>
      </p:sp>
      <p:grpSp>
        <p:nvGrpSpPr>
          <p:cNvPr id="43" name="図形グループ 42"/>
          <p:cNvGrpSpPr/>
          <p:nvPr/>
        </p:nvGrpSpPr>
        <p:grpSpPr>
          <a:xfrm>
            <a:off x="5345311" y="3322438"/>
            <a:ext cx="2183470" cy="1172031"/>
            <a:chOff x="882419" y="3467516"/>
            <a:chExt cx="2374244" cy="1432686"/>
          </a:xfrm>
        </p:grpSpPr>
        <p:grpSp>
          <p:nvGrpSpPr>
            <p:cNvPr id="44" name="図形グループ 43"/>
            <p:cNvGrpSpPr/>
            <p:nvPr/>
          </p:nvGrpSpPr>
          <p:grpSpPr>
            <a:xfrm>
              <a:off x="882419" y="3706354"/>
              <a:ext cx="643178" cy="1193848"/>
              <a:chOff x="585976" y="3423421"/>
              <a:chExt cx="914400" cy="1816798"/>
            </a:xfrm>
          </p:grpSpPr>
          <p:sp>
            <p:nvSpPr>
              <p:cNvPr id="52" name="角丸四角形 51"/>
              <p:cNvSpPr/>
              <p:nvPr/>
            </p:nvSpPr>
            <p:spPr>
              <a:xfrm>
                <a:off x="585976" y="3423421"/>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3" name="テキスト ボックス 52"/>
              <p:cNvSpPr txBox="1"/>
              <p:nvPr/>
            </p:nvSpPr>
            <p:spPr>
              <a:xfrm>
                <a:off x="757607" y="4495918"/>
                <a:ext cx="550633" cy="744301"/>
              </a:xfrm>
              <a:prstGeom prst="rect">
                <a:avLst/>
              </a:prstGeom>
              <a:noFill/>
            </p:spPr>
            <p:txBody>
              <a:bodyPr wrap="none" rtlCol="0">
                <a:spAutoFit/>
              </a:bodyPr>
              <a:lstStyle/>
              <a:p>
                <a:pPr algn="ctr"/>
                <a:r>
                  <a:rPr kumimoji="1" lang="en-US" altLang="ja-JP" sz="2000" dirty="0" smtClean="0"/>
                  <a:t>A</a:t>
                </a:r>
                <a:endParaRPr kumimoji="1" lang="ja-JP" altLang="en-US" sz="2000" dirty="0"/>
              </a:p>
            </p:txBody>
          </p:sp>
        </p:grpSp>
        <p:grpSp>
          <p:nvGrpSpPr>
            <p:cNvPr id="48" name="図形グループ 47"/>
            <p:cNvGrpSpPr/>
            <p:nvPr/>
          </p:nvGrpSpPr>
          <p:grpSpPr>
            <a:xfrm>
              <a:off x="2637385" y="3706355"/>
              <a:ext cx="619278" cy="1193695"/>
              <a:chOff x="727075" y="4549608"/>
              <a:chExt cx="914400" cy="1815418"/>
            </a:xfrm>
          </p:grpSpPr>
          <p:sp>
            <p:nvSpPr>
              <p:cNvPr id="50" name="角丸四角形 49"/>
              <p:cNvSpPr/>
              <p:nvPr/>
            </p:nvSpPr>
            <p:spPr>
              <a:xfrm>
                <a:off x="727075" y="4549608"/>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テキスト ボックス 50"/>
              <p:cNvSpPr txBox="1"/>
              <p:nvPr/>
            </p:nvSpPr>
            <p:spPr>
              <a:xfrm>
                <a:off x="892906" y="5621194"/>
                <a:ext cx="571884" cy="743832"/>
              </a:xfrm>
              <a:prstGeom prst="rect">
                <a:avLst/>
              </a:prstGeom>
              <a:noFill/>
            </p:spPr>
            <p:txBody>
              <a:bodyPr wrap="none" rtlCol="0">
                <a:spAutoFit/>
              </a:bodyPr>
              <a:lstStyle/>
              <a:p>
                <a:pPr algn="ctr"/>
                <a:r>
                  <a:rPr lang="en-US" altLang="ja-JP" sz="2000" dirty="0"/>
                  <a:t>B</a:t>
                </a:r>
                <a:endParaRPr kumimoji="1" lang="ja-JP" altLang="en-US" sz="2000" dirty="0"/>
              </a:p>
            </p:txBody>
          </p:sp>
        </p:grpSp>
        <p:sp>
          <p:nvSpPr>
            <p:cNvPr id="46" name="左右矢印 45"/>
            <p:cNvSpPr/>
            <p:nvPr/>
          </p:nvSpPr>
          <p:spPr>
            <a:xfrm>
              <a:off x="1627785" y="3836848"/>
              <a:ext cx="926915" cy="33660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778985" y="3467516"/>
              <a:ext cx="646331" cy="369332"/>
            </a:xfrm>
            <a:prstGeom prst="rect">
              <a:avLst/>
            </a:prstGeom>
            <a:noFill/>
          </p:spPr>
          <p:txBody>
            <a:bodyPr wrap="none" rtlCol="0">
              <a:spAutoFit/>
            </a:bodyPr>
            <a:lstStyle/>
            <a:p>
              <a:r>
                <a:rPr kumimoji="1" lang="ja-JP" altLang="en-US" dirty="0" smtClean="0"/>
                <a:t>比較</a:t>
              </a:r>
              <a:endParaRPr kumimoji="1" lang="ja-JP" altLang="en-US" dirty="0"/>
            </a:p>
          </p:txBody>
        </p:sp>
      </p:grpSp>
      <p:grpSp>
        <p:nvGrpSpPr>
          <p:cNvPr id="54" name="図形グループ 53"/>
          <p:cNvGrpSpPr/>
          <p:nvPr/>
        </p:nvGrpSpPr>
        <p:grpSpPr>
          <a:xfrm>
            <a:off x="5347201" y="4417628"/>
            <a:ext cx="2205113" cy="1172033"/>
            <a:chOff x="882419" y="3467516"/>
            <a:chExt cx="2397778" cy="1432688"/>
          </a:xfrm>
        </p:grpSpPr>
        <p:grpSp>
          <p:nvGrpSpPr>
            <p:cNvPr id="55" name="図形グループ 54"/>
            <p:cNvGrpSpPr/>
            <p:nvPr/>
          </p:nvGrpSpPr>
          <p:grpSpPr>
            <a:xfrm>
              <a:off x="882419" y="3706356"/>
              <a:ext cx="643178" cy="1193848"/>
              <a:chOff x="585976" y="3423421"/>
              <a:chExt cx="914400" cy="1816797"/>
            </a:xfrm>
          </p:grpSpPr>
          <p:sp>
            <p:nvSpPr>
              <p:cNvPr id="63" name="角丸四角形 62"/>
              <p:cNvSpPr/>
              <p:nvPr/>
            </p:nvSpPr>
            <p:spPr>
              <a:xfrm>
                <a:off x="585976" y="3423421"/>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4" name="テキスト ボックス 63"/>
              <p:cNvSpPr txBox="1"/>
              <p:nvPr/>
            </p:nvSpPr>
            <p:spPr>
              <a:xfrm>
                <a:off x="757609" y="4495917"/>
                <a:ext cx="550633" cy="744301"/>
              </a:xfrm>
              <a:prstGeom prst="rect">
                <a:avLst/>
              </a:prstGeom>
              <a:noFill/>
            </p:spPr>
            <p:txBody>
              <a:bodyPr wrap="none" rtlCol="0">
                <a:spAutoFit/>
              </a:bodyPr>
              <a:lstStyle/>
              <a:p>
                <a:pPr algn="ctr"/>
                <a:r>
                  <a:rPr lang="en-US" altLang="ja-JP" sz="2000" dirty="0" smtClean="0"/>
                  <a:t>A</a:t>
                </a:r>
                <a:endParaRPr kumimoji="1" lang="ja-JP" altLang="en-US" sz="2000" dirty="0"/>
              </a:p>
            </p:txBody>
          </p:sp>
        </p:grpSp>
        <p:grpSp>
          <p:nvGrpSpPr>
            <p:cNvPr id="56" name="図形グループ 55"/>
            <p:cNvGrpSpPr/>
            <p:nvPr/>
          </p:nvGrpSpPr>
          <p:grpSpPr>
            <a:xfrm>
              <a:off x="2614289" y="3706355"/>
              <a:ext cx="665908" cy="1193694"/>
              <a:chOff x="1747599" y="3582216"/>
              <a:chExt cx="841775" cy="1350094"/>
            </a:xfrm>
          </p:grpSpPr>
          <p:grpSp>
            <p:nvGrpSpPr>
              <p:cNvPr id="59" name="図形グループ 58"/>
              <p:cNvGrpSpPr/>
              <p:nvPr/>
            </p:nvGrpSpPr>
            <p:grpSpPr>
              <a:xfrm>
                <a:off x="1776795" y="3582216"/>
                <a:ext cx="782830" cy="1350094"/>
                <a:chOff x="727075" y="4549608"/>
                <a:chExt cx="914400" cy="1815417"/>
              </a:xfrm>
            </p:grpSpPr>
            <p:sp>
              <p:nvSpPr>
                <p:cNvPr id="61" name="角丸四角形 60"/>
                <p:cNvSpPr/>
                <p:nvPr/>
              </p:nvSpPr>
              <p:spPr>
                <a:xfrm>
                  <a:off x="727075" y="4549608"/>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2" name="テキスト ボックス 61"/>
                <p:cNvSpPr txBox="1"/>
                <p:nvPr/>
              </p:nvSpPr>
              <p:spPr>
                <a:xfrm>
                  <a:off x="846579" y="5621194"/>
                  <a:ext cx="664538" cy="743831"/>
                </a:xfrm>
                <a:prstGeom prst="rect">
                  <a:avLst/>
                </a:prstGeom>
                <a:noFill/>
              </p:spPr>
              <p:txBody>
                <a:bodyPr wrap="none" rtlCol="0">
                  <a:spAutoFit/>
                </a:bodyPr>
                <a:lstStyle/>
                <a:p>
                  <a:pPr algn="ctr"/>
                  <a:r>
                    <a:rPr lang="en-US" altLang="ja-JP" sz="2000" dirty="0"/>
                    <a:t>B</a:t>
                  </a:r>
                  <a:r>
                    <a:rPr kumimoji="1" lang="en-US" altLang="ja-JP" sz="2000" dirty="0" smtClean="0"/>
                    <a:t>’</a:t>
                  </a:r>
                  <a:endParaRPr kumimoji="1" lang="ja-JP" altLang="en-US" sz="2000" dirty="0"/>
                </a:p>
              </p:txBody>
            </p:sp>
          </p:grpSp>
          <p:pic>
            <p:nvPicPr>
              <p:cNvPr id="60" name="図 59" descr="ifn00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599" y="3654475"/>
                <a:ext cx="841775" cy="673419"/>
              </a:xfrm>
              <a:prstGeom prst="rect">
                <a:avLst/>
              </a:prstGeom>
            </p:spPr>
          </p:pic>
        </p:grpSp>
        <p:sp>
          <p:nvSpPr>
            <p:cNvPr id="57" name="左右矢印 56"/>
            <p:cNvSpPr/>
            <p:nvPr/>
          </p:nvSpPr>
          <p:spPr>
            <a:xfrm>
              <a:off x="1627785" y="3836848"/>
              <a:ext cx="926915" cy="33660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1778985" y="3467516"/>
              <a:ext cx="646331" cy="369332"/>
            </a:xfrm>
            <a:prstGeom prst="rect">
              <a:avLst/>
            </a:prstGeom>
            <a:noFill/>
          </p:spPr>
          <p:txBody>
            <a:bodyPr wrap="none" rtlCol="0">
              <a:spAutoFit/>
            </a:bodyPr>
            <a:lstStyle/>
            <a:p>
              <a:r>
                <a:rPr kumimoji="1" lang="ja-JP" altLang="en-US" dirty="0" smtClean="0"/>
                <a:t>比較</a:t>
              </a:r>
              <a:endParaRPr kumimoji="1" lang="ja-JP" altLang="en-US" dirty="0"/>
            </a:p>
          </p:txBody>
        </p:sp>
      </p:grpSp>
      <p:grpSp>
        <p:nvGrpSpPr>
          <p:cNvPr id="65" name="図形グループ 64"/>
          <p:cNvGrpSpPr/>
          <p:nvPr/>
        </p:nvGrpSpPr>
        <p:grpSpPr>
          <a:xfrm>
            <a:off x="5322753" y="5529189"/>
            <a:ext cx="2204375" cy="1172033"/>
            <a:chOff x="859689" y="3467516"/>
            <a:chExt cx="2396975" cy="1432688"/>
          </a:xfrm>
        </p:grpSpPr>
        <p:grpSp>
          <p:nvGrpSpPr>
            <p:cNvPr id="66" name="図形グループ 65"/>
            <p:cNvGrpSpPr/>
            <p:nvPr/>
          </p:nvGrpSpPr>
          <p:grpSpPr>
            <a:xfrm>
              <a:off x="882419" y="3706356"/>
              <a:ext cx="643178" cy="1193848"/>
              <a:chOff x="585976" y="3423421"/>
              <a:chExt cx="914400" cy="1816797"/>
            </a:xfrm>
          </p:grpSpPr>
          <p:sp>
            <p:nvSpPr>
              <p:cNvPr id="74" name="角丸四角形 73"/>
              <p:cNvSpPr/>
              <p:nvPr/>
            </p:nvSpPr>
            <p:spPr>
              <a:xfrm>
                <a:off x="585976" y="3423421"/>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5" name="テキスト ボックス 74"/>
              <p:cNvSpPr txBox="1"/>
              <p:nvPr/>
            </p:nvSpPr>
            <p:spPr>
              <a:xfrm>
                <a:off x="727722" y="4495917"/>
                <a:ext cx="610405" cy="744301"/>
              </a:xfrm>
              <a:prstGeom prst="rect">
                <a:avLst/>
              </a:prstGeom>
              <a:noFill/>
            </p:spPr>
            <p:txBody>
              <a:bodyPr wrap="none" rtlCol="0">
                <a:spAutoFit/>
              </a:bodyPr>
              <a:lstStyle/>
              <a:p>
                <a:pPr algn="ctr"/>
                <a:r>
                  <a:rPr lang="en-US" altLang="ja-JP" sz="2000" dirty="0" smtClean="0"/>
                  <a:t>A’</a:t>
                </a:r>
                <a:endParaRPr kumimoji="1" lang="ja-JP" altLang="en-US" sz="2000" dirty="0"/>
              </a:p>
            </p:txBody>
          </p:sp>
        </p:grpSp>
        <p:grpSp>
          <p:nvGrpSpPr>
            <p:cNvPr id="67" name="図形グループ 66"/>
            <p:cNvGrpSpPr/>
            <p:nvPr/>
          </p:nvGrpSpPr>
          <p:grpSpPr>
            <a:xfrm>
              <a:off x="859689" y="3706355"/>
              <a:ext cx="2396975" cy="1193694"/>
              <a:chOff x="-470393" y="3582216"/>
              <a:chExt cx="3030018" cy="1350094"/>
            </a:xfrm>
          </p:grpSpPr>
          <p:grpSp>
            <p:nvGrpSpPr>
              <p:cNvPr id="70" name="図形グループ 69"/>
              <p:cNvGrpSpPr/>
              <p:nvPr/>
            </p:nvGrpSpPr>
            <p:grpSpPr>
              <a:xfrm>
                <a:off x="1776795" y="3582216"/>
                <a:ext cx="782830" cy="1350094"/>
                <a:chOff x="727075" y="4549608"/>
                <a:chExt cx="914400" cy="1815417"/>
              </a:xfrm>
            </p:grpSpPr>
            <p:sp>
              <p:nvSpPr>
                <p:cNvPr id="72" name="角丸四角形 71"/>
                <p:cNvSpPr/>
                <p:nvPr/>
              </p:nvSpPr>
              <p:spPr>
                <a:xfrm>
                  <a:off x="727075" y="4549608"/>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3" name="テキスト ボックス 72"/>
                <p:cNvSpPr txBox="1"/>
                <p:nvPr/>
              </p:nvSpPr>
              <p:spPr>
                <a:xfrm>
                  <a:off x="892906" y="5621194"/>
                  <a:ext cx="571884" cy="743831"/>
                </a:xfrm>
                <a:prstGeom prst="rect">
                  <a:avLst/>
                </a:prstGeom>
                <a:noFill/>
              </p:spPr>
              <p:txBody>
                <a:bodyPr wrap="none" rtlCol="0">
                  <a:spAutoFit/>
                </a:bodyPr>
                <a:lstStyle/>
                <a:p>
                  <a:pPr algn="ctr"/>
                  <a:r>
                    <a:rPr lang="en-US" altLang="ja-JP" sz="2000" dirty="0" smtClean="0"/>
                    <a:t>B</a:t>
                  </a:r>
                  <a:endParaRPr kumimoji="1" lang="ja-JP" altLang="en-US" sz="2000" dirty="0"/>
                </a:p>
              </p:txBody>
            </p:sp>
          </p:grpSp>
          <p:pic>
            <p:nvPicPr>
              <p:cNvPr id="71" name="図 70" descr="ifn00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3" y="3654475"/>
                <a:ext cx="841775" cy="673420"/>
              </a:xfrm>
              <a:prstGeom prst="rect">
                <a:avLst/>
              </a:prstGeom>
            </p:spPr>
          </p:pic>
        </p:grpSp>
        <p:sp>
          <p:nvSpPr>
            <p:cNvPr id="68" name="左右矢印 67"/>
            <p:cNvSpPr/>
            <p:nvPr/>
          </p:nvSpPr>
          <p:spPr>
            <a:xfrm>
              <a:off x="1627785" y="3836848"/>
              <a:ext cx="926915" cy="33660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1778985" y="3467516"/>
              <a:ext cx="646331" cy="369332"/>
            </a:xfrm>
            <a:prstGeom prst="rect">
              <a:avLst/>
            </a:prstGeom>
            <a:noFill/>
          </p:spPr>
          <p:txBody>
            <a:bodyPr wrap="none" rtlCol="0">
              <a:spAutoFit/>
            </a:bodyPr>
            <a:lstStyle/>
            <a:p>
              <a:r>
                <a:rPr kumimoji="1" lang="ja-JP" altLang="en-US" dirty="0" smtClean="0"/>
                <a:t>比較</a:t>
              </a:r>
              <a:endParaRPr kumimoji="1" lang="ja-JP" altLang="en-US" dirty="0"/>
            </a:p>
          </p:txBody>
        </p:sp>
      </p:grpSp>
    </p:spTree>
    <p:extLst>
      <p:ext uri="{BB962C8B-B14F-4D97-AF65-F5344CB8AC3E}">
        <p14:creationId xmlns:p14="http://schemas.microsoft.com/office/powerpoint/2010/main" val="508894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ケーススタディ – </a:t>
            </a:r>
            <a:r>
              <a:rPr lang="ja-JP" altLang="en-US" dirty="0" smtClean="0"/>
              <a:t>準備</a:t>
            </a:r>
            <a:r>
              <a:rPr lang="en-US" altLang="ja-JP" dirty="0" smtClean="0"/>
              <a:t> (2/2)</a:t>
            </a:r>
            <a:endParaRPr kumimoji="1" lang="ja-JP" altLang="en-US" dirty="0"/>
          </a:p>
        </p:txBody>
      </p:sp>
      <p:sp>
        <p:nvSpPr>
          <p:cNvPr id="3" name="コンテンツ プレースホルダー 2"/>
          <p:cNvSpPr>
            <a:spLocks noGrp="1"/>
          </p:cNvSpPr>
          <p:nvPr>
            <p:ph idx="1"/>
          </p:nvPr>
        </p:nvSpPr>
        <p:spPr>
          <a:xfrm>
            <a:off x="457199" y="1600201"/>
            <a:ext cx="8686801" cy="4617004"/>
          </a:xfrm>
        </p:spPr>
        <p:txBody>
          <a:bodyPr/>
          <a:lstStyle/>
          <a:p>
            <a:r>
              <a:rPr lang="ja-JP" altLang="en-US" sz="2800" dirty="0"/>
              <a:t>対象</a:t>
            </a:r>
            <a:endParaRPr lang="en-US" altLang="ja-JP" sz="2800" dirty="0"/>
          </a:p>
          <a:p>
            <a:pPr lvl="1"/>
            <a:r>
              <a:rPr lang="en-US" altLang="ja-JP" sz="2400" dirty="0"/>
              <a:t>ICCA [4]: </a:t>
            </a:r>
            <a:r>
              <a:rPr lang="ja-JP" altLang="en-US" sz="2400" dirty="0"/>
              <a:t>統合コードクローン分析環境</a:t>
            </a:r>
            <a:endParaRPr lang="en-US" altLang="ja-JP" sz="2400" dirty="0"/>
          </a:p>
          <a:p>
            <a:pPr lvl="2"/>
            <a:r>
              <a:rPr lang="en-US" altLang="ja-JP" sz="2000" dirty="0"/>
              <a:t>Gemini</a:t>
            </a:r>
            <a:r>
              <a:rPr lang="ja-JP" altLang="en-US" sz="2000" dirty="0"/>
              <a:t>コンポーネント</a:t>
            </a:r>
            <a:endParaRPr lang="en-US" altLang="ja-JP" sz="2000" dirty="0"/>
          </a:p>
          <a:p>
            <a:pPr lvl="3"/>
            <a:r>
              <a:rPr lang="en-US" altLang="ja-JP" sz="1600" dirty="0" smtClean="0"/>
              <a:t>Java</a:t>
            </a:r>
            <a:r>
              <a:rPr lang="ja-JP" altLang="en-US" sz="1600" dirty="0" smtClean="0"/>
              <a:t>ファイル数</a:t>
            </a:r>
            <a:r>
              <a:rPr lang="en-US" altLang="ja-JP" sz="1600" dirty="0"/>
              <a:t>: 120</a:t>
            </a:r>
          </a:p>
          <a:p>
            <a:pPr lvl="3"/>
            <a:r>
              <a:rPr lang="ja-JP" altLang="en-US" sz="1600" dirty="0"/>
              <a:t>実行系列長</a:t>
            </a:r>
            <a:r>
              <a:rPr lang="en-US" altLang="ja-JP" sz="1600" dirty="0"/>
              <a:t>: 21560(</a:t>
            </a:r>
            <a:r>
              <a:rPr lang="ja-JP" altLang="en-US" sz="1600" dirty="0"/>
              <a:t>難読化前</a:t>
            </a:r>
            <a:r>
              <a:rPr lang="en-US" altLang="ja-JP" sz="1600" dirty="0"/>
              <a:t>)</a:t>
            </a:r>
            <a:r>
              <a:rPr lang="ja-JP" altLang="en-US" sz="1600" dirty="0"/>
              <a:t>、</a:t>
            </a:r>
            <a:r>
              <a:rPr lang="en-US" altLang="ja-JP" sz="1600" dirty="0"/>
              <a:t>21294(</a:t>
            </a:r>
            <a:r>
              <a:rPr lang="ja-JP" altLang="en-US" sz="1600" dirty="0"/>
              <a:t>難読化後</a:t>
            </a:r>
            <a:r>
              <a:rPr lang="en-US" altLang="ja-JP" sz="1600" dirty="0"/>
              <a:t>)</a:t>
            </a:r>
          </a:p>
          <a:p>
            <a:pPr lvl="3"/>
            <a:r>
              <a:rPr lang="ja-JP" altLang="en-US" sz="1600" dirty="0"/>
              <a:t>ファイルに保存したクローン情報からクローン解析を行う．</a:t>
            </a:r>
            <a:endParaRPr lang="en-US" altLang="ja-JP" sz="1600" dirty="0"/>
          </a:p>
          <a:p>
            <a:pPr lvl="2"/>
            <a:r>
              <a:rPr lang="en-US" altLang="ja-JP" sz="2000" dirty="0"/>
              <a:t>Virgo</a:t>
            </a:r>
            <a:r>
              <a:rPr lang="ja-JP" altLang="en-US" sz="2000" dirty="0"/>
              <a:t>コンポーネント</a:t>
            </a:r>
            <a:endParaRPr lang="en-US" altLang="ja-JP" sz="2000" dirty="0"/>
          </a:p>
          <a:p>
            <a:pPr lvl="3"/>
            <a:r>
              <a:rPr lang="en-US" altLang="ja-JP" sz="1600" dirty="0" smtClean="0"/>
              <a:t>Java</a:t>
            </a:r>
            <a:r>
              <a:rPr lang="ja-JP" altLang="en-US" sz="1600" dirty="0" smtClean="0"/>
              <a:t>ファイル数</a:t>
            </a:r>
            <a:r>
              <a:rPr lang="en-US" altLang="ja-JP" sz="1600" dirty="0"/>
              <a:t>: 26</a:t>
            </a:r>
          </a:p>
          <a:p>
            <a:pPr lvl="3"/>
            <a:r>
              <a:rPr lang="ja-JP" altLang="en-US" sz="1600" dirty="0"/>
              <a:t>実行系列長</a:t>
            </a:r>
            <a:r>
              <a:rPr lang="en-US" altLang="ja-JP" sz="1600" dirty="0"/>
              <a:t>: 15686(</a:t>
            </a:r>
            <a:r>
              <a:rPr lang="ja-JP" altLang="en-US" sz="1600" dirty="0"/>
              <a:t>難読化前</a:t>
            </a:r>
            <a:r>
              <a:rPr lang="en-US" altLang="ja-JP" sz="1600" dirty="0"/>
              <a:t>)</a:t>
            </a:r>
            <a:r>
              <a:rPr lang="ja-JP" altLang="en-US" sz="1600" dirty="0"/>
              <a:t>、</a:t>
            </a:r>
            <a:r>
              <a:rPr lang="en-US" altLang="ja-JP" sz="1600" dirty="0"/>
              <a:t>15676(</a:t>
            </a:r>
            <a:r>
              <a:rPr lang="ja-JP" altLang="en-US" sz="1600" dirty="0"/>
              <a:t>難読化後</a:t>
            </a:r>
            <a:r>
              <a:rPr lang="en-US" altLang="ja-JP" sz="1600" dirty="0"/>
              <a:t>)</a:t>
            </a:r>
          </a:p>
          <a:p>
            <a:pPr lvl="3"/>
            <a:r>
              <a:rPr lang="ja-JP" altLang="en-US" sz="1600" dirty="0"/>
              <a:t>クローンセット情報からクローン解析を行う</a:t>
            </a:r>
            <a:r>
              <a:rPr lang="ja-JP" altLang="en-US" sz="1600" dirty="0" smtClean="0"/>
              <a:t>．</a:t>
            </a:r>
            <a:endParaRPr lang="en-US" altLang="ja-JP" sz="2800" dirty="0" smtClean="0"/>
          </a:p>
          <a:p>
            <a:r>
              <a:rPr lang="ja-JP" altLang="en-US" sz="2800" dirty="0" smtClean="0"/>
              <a:t>難読化ツール</a:t>
            </a:r>
            <a:endParaRPr lang="en-US" altLang="ja-JP" sz="2800" dirty="0" smtClean="0"/>
          </a:p>
          <a:p>
            <a:pPr lvl="1"/>
            <a:r>
              <a:rPr lang="en-US" altLang="ja-JP" sz="2400" dirty="0" err="1" smtClean="0"/>
              <a:t>ProGuard</a:t>
            </a:r>
            <a:r>
              <a:rPr lang="en-US" altLang="ja-JP" sz="2400" dirty="0" smtClean="0"/>
              <a:t> [5] </a:t>
            </a:r>
            <a:r>
              <a:rPr lang="ja-JP" altLang="en-US" sz="2400" dirty="0" smtClean="0"/>
              <a:t>を標準設定で使用</a:t>
            </a:r>
            <a:endParaRPr lang="en-US" altLang="ja-JP" sz="2400" dirty="0" smtClean="0"/>
          </a:p>
          <a:p>
            <a:endParaRPr lang="en-US" altLang="ja-JP" sz="2800" dirty="0" smtClean="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20</a:t>
            </a:fld>
            <a:endParaRPr kumimoji="1" lang="ja-JP" altLang="en-US"/>
          </a:p>
        </p:txBody>
      </p:sp>
      <p:sp>
        <p:nvSpPr>
          <p:cNvPr id="8" name="正方形/長方形 7"/>
          <p:cNvSpPr/>
          <p:nvPr/>
        </p:nvSpPr>
        <p:spPr>
          <a:xfrm>
            <a:off x="1617974" y="6041949"/>
            <a:ext cx="5019517" cy="646331"/>
          </a:xfrm>
          <a:prstGeom prst="rect">
            <a:avLst/>
          </a:prstGeom>
          <a:solidFill>
            <a:schemeClr val="bg1"/>
          </a:solidFill>
        </p:spPr>
        <p:txBody>
          <a:bodyPr wrap="square">
            <a:spAutoFit/>
          </a:bodyPr>
          <a:lstStyle/>
          <a:p>
            <a:r>
              <a:rPr lang="en-US" altLang="ja-JP" dirty="0"/>
              <a:t>[4] ICCA:        http://</a:t>
            </a:r>
            <a:r>
              <a:rPr lang="en-US" altLang="ja-JP" dirty="0" err="1"/>
              <a:t>sel.ist.osaka-u.ac.jp</a:t>
            </a:r>
            <a:r>
              <a:rPr lang="en-US" altLang="ja-JP" dirty="0"/>
              <a:t>/</a:t>
            </a:r>
            <a:r>
              <a:rPr lang="en-US" altLang="ja-JP" dirty="0" err="1"/>
              <a:t>icca</a:t>
            </a:r>
            <a:r>
              <a:rPr lang="en-US" altLang="ja-JP" dirty="0" smtClean="0"/>
              <a:t>/</a:t>
            </a:r>
          </a:p>
          <a:p>
            <a:r>
              <a:rPr lang="en-US" altLang="ja-JP" dirty="0" smtClean="0"/>
              <a:t>[5] </a:t>
            </a:r>
            <a:r>
              <a:rPr lang="en-US" altLang="ja-JP" dirty="0" err="1" smtClean="0"/>
              <a:t>ProGuard</a:t>
            </a:r>
            <a:r>
              <a:rPr lang="en-US" altLang="ja-JP" dirty="0" smtClean="0"/>
              <a:t>: http://</a:t>
            </a:r>
            <a:r>
              <a:rPr lang="en-US" altLang="ja-JP" dirty="0" err="1" smtClean="0"/>
              <a:t>proguard.sourceforge.net</a:t>
            </a:r>
            <a:r>
              <a:rPr lang="en-US" altLang="ja-JP" dirty="0" smtClean="0"/>
              <a:t>/</a:t>
            </a:r>
            <a:endParaRPr lang="en-US" altLang="ja-JP" dirty="0"/>
          </a:p>
        </p:txBody>
      </p:sp>
    </p:spTree>
    <p:extLst>
      <p:ext uri="{BB962C8B-B14F-4D97-AF65-F5344CB8AC3E}">
        <p14:creationId xmlns:p14="http://schemas.microsoft.com/office/powerpoint/2010/main" val="2650527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a:t>ケーススタディ</a:t>
            </a:r>
            <a:r>
              <a:rPr lang="ja-JP" altLang="en-US" dirty="0"/>
              <a:t>①</a:t>
            </a:r>
            <a:r>
              <a:rPr lang="en-US" altLang="ja-JP" dirty="0"/>
              <a:t> – </a:t>
            </a:r>
            <a:r>
              <a:rPr lang="ja-JP" altLang="en-US" dirty="0"/>
              <a:t>概要</a:t>
            </a:r>
            <a:endParaRPr kumimoji="1" lang="ja-JP" altLang="en-US" dirty="0"/>
          </a:p>
        </p:txBody>
      </p:sp>
      <p:sp>
        <p:nvSpPr>
          <p:cNvPr id="3" name="コンテンツ プレースホルダー 2"/>
          <p:cNvSpPr>
            <a:spLocks noGrp="1"/>
          </p:cNvSpPr>
          <p:nvPr>
            <p:ph idx="1"/>
          </p:nvPr>
        </p:nvSpPr>
        <p:spPr>
          <a:xfrm>
            <a:off x="457199" y="1600200"/>
            <a:ext cx="8448666" cy="4525963"/>
          </a:xfrm>
        </p:spPr>
        <p:txBody>
          <a:bodyPr/>
          <a:lstStyle/>
          <a:p>
            <a:r>
              <a:rPr kumimoji="1" lang="en-US" altLang="ja-JP" dirty="0" smtClean="0"/>
              <a:t>Gemini</a:t>
            </a:r>
            <a:r>
              <a:rPr kumimoji="1" lang="ja-JP" altLang="en-US" dirty="0" smtClean="0"/>
              <a:t>コンポーネントと</a:t>
            </a:r>
            <a:r>
              <a:rPr kumimoji="1" lang="en-US" altLang="ja-JP" dirty="0" smtClean="0"/>
              <a:t>Virgo</a:t>
            </a:r>
            <a:r>
              <a:rPr kumimoji="1" lang="ja-JP" altLang="en-US" dirty="0" smtClean="0"/>
              <a:t>コンポーネントの難読化前後の</a:t>
            </a:r>
            <a:r>
              <a:rPr kumimoji="1" lang="ja-JP" altLang="en-US" dirty="0" smtClean="0"/>
              <a:t>類似度を計測</a:t>
            </a:r>
            <a:endParaRPr kumimoji="1" lang="en-US" altLang="ja-JP" dirty="0" smtClean="0"/>
          </a:p>
          <a:p>
            <a:pPr lvl="1"/>
            <a:r>
              <a:rPr lang="ja-JP" altLang="en-US" dirty="0" smtClean="0"/>
              <a:t>ソフトウェア</a:t>
            </a:r>
            <a:r>
              <a:rPr lang="en-US" altLang="ja-JP" dirty="0" smtClean="0"/>
              <a:t>α</a:t>
            </a:r>
            <a:r>
              <a:rPr lang="ja-JP" altLang="en-US" dirty="0" smtClean="0"/>
              <a:t>のクラス</a:t>
            </a:r>
            <a:r>
              <a:rPr lang="en-US" altLang="ja-JP" dirty="0" smtClean="0"/>
              <a:t>A</a:t>
            </a:r>
            <a:r>
              <a:rPr lang="ja-JP" altLang="en-US" dirty="0" smtClean="0"/>
              <a:t>，ソフトウェア</a:t>
            </a:r>
            <a:r>
              <a:rPr lang="en-US" altLang="ja-JP" dirty="0" smtClean="0"/>
              <a:t>β</a:t>
            </a:r>
            <a:r>
              <a:rPr lang="ja-JP" altLang="en-US" dirty="0" smtClean="0"/>
              <a:t>のクラス</a:t>
            </a:r>
            <a:r>
              <a:rPr lang="en-US" altLang="ja-JP" dirty="0" smtClean="0"/>
              <a:t>B</a:t>
            </a:r>
            <a:r>
              <a:rPr lang="ja-JP" altLang="en-US" dirty="0" smtClean="0"/>
              <a:t>の類似度</a:t>
            </a:r>
            <a:endParaRPr lang="en-US" altLang="ja-JP" dirty="0" smtClean="0"/>
          </a:p>
          <a:p>
            <a:endParaRPr kumimoji="1" lang="en-US" altLang="ja-JP" dirty="0" smtClean="0"/>
          </a:p>
          <a:p>
            <a:endParaRPr kumimoji="1" lang="en-US" altLang="ja-JP" dirty="0"/>
          </a:p>
          <a:p>
            <a:pPr lvl="1"/>
            <a:r>
              <a:rPr lang="ja-JP" altLang="en-US" dirty="0" smtClean="0"/>
              <a:t>メソッド</a:t>
            </a:r>
            <a:r>
              <a:rPr lang="en-US" altLang="ja-JP" dirty="0" smtClean="0"/>
              <a:t>A</a:t>
            </a:r>
            <a:r>
              <a:rPr lang="ja-JP" altLang="en-US" dirty="0" smtClean="0"/>
              <a:t>，メソッド</a:t>
            </a:r>
            <a:r>
              <a:rPr lang="en-US" altLang="ja-JP" dirty="0" smtClean="0"/>
              <a:t>B</a:t>
            </a:r>
            <a:r>
              <a:rPr lang="ja-JP" altLang="en-US" dirty="0" smtClean="0"/>
              <a:t>の類似度</a:t>
            </a:r>
            <a:endParaRPr lang="en-US" altLang="ja-JP" dirty="0" smtClean="0"/>
          </a:p>
          <a:p>
            <a:pPr lvl="2"/>
            <a:r>
              <a:rPr kumimoji="1" lang="ja-JP" altLang="en-US" dirty="0" smtClean="0"/>
              <a:t>上の式のクラス</a:t>
            </a:r>
            <a:r>
              <a:rPr kumimoji="1" lang="en-US" altLang="ja-JP" dirty="0" smtClean="0"/>
              <a:t>A</a:t>
            </a:r>
            <a:r>
              <a:rPr kumimoji="1" lang="ja-JP" altLang="en-US" dirty="0" smtClean="0"/>
              <a:t>，</a:t>
            </a:r>
            <a:r>
              <a:rPr kumimoji="1" lang="en-US" altLang="ja-JP" dirty="0" smtClean="0"/>
              <a:t>B</a:t>
            </a:r>
            <a:r>
              <a:rPr kumimoji="1" lang="ja-JP" altLang="en-US" dirty="0" smtClean="0"/>
              <a:t>をメソッド</a:t>
            </a:r>
            <a:r>
              <a:rPr kumimoji="1" lang="en-US" altLang="ja-JP" dirty="0" smtClean="0"/>
              <a:t>A</a:t>
            </a:r>
            <a:r>
              <a:rPr kumimoji="1" lang="ja-JP" altLang="en-US" dirty="0" smtClean="0"/>
              <a:t>，</a:t>
            </a:r>
            <a:r>
              <a:rPr kumimoji="1" lang="en-US" altLang="ja-JP" dirty="0" smtClean="0"/>
              <a:t>B</a:t>
            </a:r>
            <a:r>
              <a:rPr kumimoji="1" lang="ja-JP" altLang="en-US" dirty="0" smtClean="0"/>
              <a:t>に置き換えた式</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21</a:t>
            </a:fld>
            <a:endParaRPr kumimoji="1" lang="ja-JP" altLang="en-US"/>
          </a:p>
        </p:txBody>
      </p:sp>
      <p:pic>
        <p:nvPicPr>
          <p:cNvPr id="6" name="図 5" descr="s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84" y="3697194"/>
            <a:ext cx="8075296" cy="977053"/>
          </a:xfrm>
          <a:prstGeom prst="rect">
            <a:avLst/>
          </a:prstGeom>
        </p:spPr>
      </p:pic>
    </p:spTree>
    <p:extLst>
      <p:ext uri="{BB962C8B-B14F-4D97-AF65-F5344CB8AC3E}">
        <p14:creationId xmlns:p14="http://schemas.microsoft.com/office/powerpoint/2010/main" val="3943752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a:t>ケーススタディ</a:t>
            </a:r>
            <a:r>
              <a:rPr lang="ja-JP" altLang="en-US" dirty="0" smtClean="0"/>
              <a:t>①</a:t>
            </a:r>
            <a:r>
              <a:rPr kumimoji="1" lang="en-US" altLang="ja-JP" dirty="0" smtClean="0"/>
              <a:t> – </a:t>
            </a:r>
            <a:r>
              <a:rPr kumimoji="1" lang="ja-JP" altLang="en-US" dirty="0" smtClean="0"/>
              <a:t>結果</a:t>
            </a:r>
            <a:r>
              <a:rPr kumimoji="1" lang="en-US" altLang="ja-JP" dirty="0" smtClean="0"/>
              <a:t> (1/2)</a:t>
            </a:r>
            <a:endParaRPr kumimoji="1" lang="ja-JP" altLang="en-US" dirty="0"/>
          </a:p>
        </p:txBody>
      </p:sp>
      <p:sp>
        <p:nvSpPr>
          <p:cNvPr id="3" name="コンテンツ プレースホルダー 2"/>
          <p:cNvSpPr>
            <a:spLocks noGrp="1"/>
          </p:cNvSpPr>
          <p:nvPr>
            <p:ph idx="1"/>
          </p:nvPr>
        </p:nvSpPr>
        <p:spPr>
          <a:xfrm>
            <a:off x="457200" y="1600200"/>
            <a:ext cx="8686800" cy="4525963"/>
          </a:xfrm>
        </p:spPr>
        <p:txBody>
          <a:bodyPr/>
          <a:lstStyle/>
          <a:p>
            <a:r>
              <a:rPr lang="ja-JP" altLang="en-US" dirty="0" smtClean="0"/>
              <a:t>クラス・メソッド間の類似度の累積グラフ</a:t>
            </a:r>
            <a:endParaRPr lang="en-US" altLang="ja-JP" dirty="0" smtClean="0"/>
          </a:p>
          <a:p>
            <a:pPr lvl="1"/>
            <a:r>
              <a:rPr lang="ja-JP" altLang="en-US" dirty="0" smtClean="0"/>
              <a:t>クラス・メソッド</a:t>
            </a:r>
            <a:r>
              <a:rPr kumimoji="1" lang="ja-JP" altLang="en-US" dirty="0" smtClean="0"/>
              <a:t>間の類似度が高いものが多い．</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22</a:t>
            </a:fld>
            <a:endParaRPr kumimoji="1" lang="ja-JP" altLang="en-US"/>
          </a:p>
        </p:txBody>
      </p:sp>
      <p:pic>
        <p:nvPicPr>
          <p:cNvPr id="6" name="図 5" descr="sim_grap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218" y="2840332"/>
            <a:ext cx="5839579" cy="3468393"/>
          </a:xfrm>
          <a:prstGeom prst="rect">
            <a:avLst/>
          </a:prstGeom>
        </p:spPr>
      </p:pic>
      <p:sp>
        <p:nvSpPr>
          <p:cNvPr id="7" name="四角形吹き出し 6"/>
          <p:cNvSpPr/>
          <p:nvPr/>
        </p:nvSpPr>
        <p:spPr>
          <a:xfrm>
            <a:off x="6691017" y="5173506"/>
            <a:ext cx="2338755" cy="774481"/>
          </a:xfrm>
          <a:prstGeom prst="wedgeRectCallout">
            <a:avLst>
              <a:gd name="adj1" fmla="val -73487"/>
              <a:gd name="adj2" fmla="val -69302"/>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dirty="0" smtClean="0"/>
              <a:t>類似度</a:t>
            </a:r>
            <a:r>
              <a:rPr kumimoji="1" lang="en-US" altLang="ja-JP" dirty="0" smtClean="0"/>
              <a:t>0.9</a:t>
            </a:r>
            <a:r>
              <a:rPr kumimoji="1" lang="ja-JP" altLang="en-US" dirty="0" smtClean="0"/>
              <a:t>以下のものが約</a:t>
            </a:r>
            <a:r>
              <a:rPr kumimoji="1" lang="en-US" altLang="ja-JP" dirty="0" smtClean="0"/>
              <a:t>30%</a:t>
            </a:r>
            <a:r>
              <a:rPr lang="ja-JP" altLang="en-US" dirty="0"/>
              <a:t>のみ</a:t>
            </a:r>
            <a:endParaRPr kumimoji="1" lang="ja-JP" altLang="en-US" dirty="0"/>
          </a:p>
        </p:txBody>
      </p:sp>
      <p:sp>
        <p:nvSpPr>
          <p:cNvPr id="9" name="ドーナツ 8"/>
          <p:cNvSpPr/>
          <p:nvPr/>
        </p:nvSpPr>
        <p:spPr>
          <a:xfrm>
            <a:off x="5930888" y="4801776"/>
            <a:ext cx="285198" cy="287999"/>
          </a:xfrm>
          <a:prstGeom prst="donut">
            <a:avLst>
              <a:gd name="adj" fmla="val 1130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235728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a:t>ケーススタディ</a:t>
            </a:r>
            <a:r>
              <a:rPr lang="ja-JP" altLang="en-US" dirty="0" smtClean="0"/>
              <a:t>①</a:t>
            </a:r>
            <a:r>
              <a:rPr kumimoji="1" lang="en-US" altLang="ja-JP" dirty="0" smtClean="0"/>
              <a:t> – </a:t>
            </a:r>
            <a:r>
              <a:rPr lang="en-US" altLang="en-US" dirty="0" smtClean="0"/>
              <a:t>結果 (2/2)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Virgo</a:t>
            </a:r>
            <a:r>
              <a:rPr kumimoji="1" lang="ja-JP" altLang="en-US" dirty="0" smtClean="0"/>
              <a:t>コンポーネントについて，クラス・メソッド間の対応付けがすべて正しいことを確認</a:t>
            </a:r>
            <a:endParaRPr kumimoji="1" lang="en-US" altLang="ja-JP" dirty="0" smtClean="0"/>
          </a:p>
          <a:p>
            <a:pPr marL="0" lvl="1" indent="0">
              <a:buNone/>
            </a:pPr>
            <a:r>
              <a:rPr lang="en-US" altLang="ja-JP" dirty="0"/>
              <a:t>→ </a:t>
            </a:r>
            <a:r>
              <a:rPr lang="ja-JP" altLang="en-US" dirty="0"/>
              <a:t>難読化前後で同一コンポーネントを識別</a:t>
            </a:r>
            <a:r>
              <a:rPr lang="ja-JP" altLang="en-US" dirty="0" smtClean="0"/>
              <a:t>できた．</a:t>
            </a:r>
            <a:endParaRPr lang="ja-JP" altLang="en-US" dirty="0"/>
          </a:p>
          <a:p>
            <a:pPr marL="0" indent="0">
              <a:buNone/>
            </a:pPr>
            <a:endParaRPr kumimoji="1" lang="en-US" altLang="ja-JP" dirty="0" smtClean="0"/>
          </a:p>
          <a:p>
            <a:r>
              <a:rPr kumimoji="1" lang="ja-JP" altLang="en-US" dirty="0" smtClean="0"/>
              <a:t>クラス・メソッド間の類似度があまり高くないものは，難読化によるインライン化等の影響</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23</a:t>
            </a:fld>
            <a:endParaRPr kumimoji="1" lang="ja-JP" altLang="en-US"/>
          </a:p>
        </p:txBody>
      </p:sp>
    </p:spTree>
    <p:extLst>
      <p:ext uri="{BB962C8B-B14F-4D97-AF65-F5344CB8AC3E}">
        <p14:creationId xmlns:p14="http://schemas.microsoft.com/office/powerpoint/2010/main" val="2025906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a:t>ケーススタディ</a:t>
            </a:r>
            <a:r>
              <a:rPr kumimoji="1" lang="ja-JP" altLang="en-US" dirty="0" smtClean="0"/>
              <a:t>② </a:t>
            </a:r>
            <a:r>
              <a:rPr lang="en-US" altLang="ja-JP" dirty="0"/>
              <a:t>–</a:t>
            </a:r>
            <a:r>
              <a:rPr kumimoji="1" lang="en-US" altLang="ja-JP" dirty="0" smtClean="0"/>
              <a:t> </a:t>
            </a:r>
            <a:r>
              <a:rPr kumimoji="1" lang="ja-JP" altLang="en-US" dirty="0" smtClean="0"/>
              <a:t>概要</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3</a:t>
            </a:r>
            <a:r>
              <a:rPr lang="ja-JP" altLang="en-US" dirty="0" err="1" smtClean="0"/>
              <a:t>つの</a:t>
            </a:r>
            <a:r>
              <a:rPr lang="ja-JP" altLang="en-US" dirty="0" smtClean="0"/>
              <a:t>ケースでフェイズ間の類似度を調査</a:t>
            </a:r>
            <a:endParaRPr lang="en-US" altLang="ja-JP" dirty="0" smtClean="0"/>
          </a:p>
          <a:p>
            <a:pPr marL="457200" lvl="1" indent="0">
              <a:buNone/>
            </a:pPr>
            <a:r>
              <a:rPr kumimoji="1" lang="ja-JP" altLang="en-US" sz="2400" dirty="0" smtClean="0"/>
              <a:t>ケース</a:t>
            </a:r>
            <a:r>
              <a:rPr kumimoji="1" lang="en-US" altLang="ja-JP" sz="2400" dirty="0" smtClean="0"/>
              <a:t>1: Gemini</a:t>
            </a:r>
            <a:r>
              <a:rPr kumimoji="1" lang="ja-JP" altLang="en-US" sz="2400" dirty="0" smtClean="0"/>
              <a:t>コンポーネントと</a:t>
            </a:r>
            <a:r>
              <a:rPr kumimoji="1" lang="en-US" altLang="ja-JP" sz="2400" dirty="0" smtClean="0"/>
              <a:t>Virgo</a:t>
            </a:r>
            <a:r>
              <a:rPr kumimoji="1" lang="ja-JP" altLang="en-US" sz="2400" dirty="0" smtClean="0"/>
              <a:t>コンポーネント</a:t>
            </a:r>
            <a:endParaRPr kumimoji="1" lang="en-US" altLang="ja-JP" sz="2400" dirty="0" smtClean="0"/>
          </a:p>
          <a:p>
            <a:pPr marL="457200" lvl="1" indent="0">
              <a:buNone/>
            </a:pPr>
            <a:r>
              <a:rPr lang="ja-JP" altLang="en-US" sz="2400" dirty="0" smtClean="0"/>
              <a:t>ケース</a:t>
            </a:r>
            <a:r>
              <a:rPr lang="en-US" altLang="ja-JP" sz="2400" dirty="0" smtClean="0"/>
              <a:t>2: Gemini</a:t>
            </a:r>
            <a:r>
              <a:rPr lang="ja-JP" altLang="en-US" sz="2400" dirty="0" smtClean="0"/>
              <a:t>コンポーネントと</a:t>
            </a:r>
            <a:r>
              <a:rPr lang="en-US" altLang="ja-JP" sz="2400" dirty="0" smtClean="0"/>
              <a:t>Virgo</a:t>
            </a:r>
            <a:r>
              <a:rPr lang="ja-JP" altLang="en-US" sz="2400" dirty="0" smtClean="0"/>
              <a:t>コンポーネントを難</a:t>
            </a:r>
            <a:r>
              <a:rPr lang="en-US" altLang="ja-JP" sz="2400" dirty="0" smtClean="0"/>
              <a:t>	         </a:t>
            </a:r>
            <a:r>
              <a:rPr lang="ja-JP" altLang="en-US" sz="2400" dirty="0" smtClean="0"/>
              <a:t>読化したもの</a:t>
            </a:r>
            <a:endParaRPr lang="en-US" altLang="ja-JP" sz="2400" dirty="0" smtClean="0"/>
          </a:p>
          <a:p>
            <a:pPr marL="457200" lvl="1" indent="0">
              <a:buNone/>
            </a:pPr>
            <a:r>
              <a:rPr kumimoji="1" lang="ja-JP" altLang="en-US" sz="2400" dirty="0" smtClean="0"/>
              <a:t>ケース</a:t>
            </a:r>
            <a:r>
              <a:rPr kumimoji="1" lang="en-US" altLang="ja-JP" sz="2400" dirty="0" smtClean="0"/>
              <a:t>3: Gemini</a:t>
            </a:r>
            <a:r>
              <a:rPr kumimoji="1" lang="ja-JP" altLang="en-US" sz="2400" dirty="0" smtClean="0"/>
              <a:t>コンポーネントを難読化したものと</a:t>
            </a:r>
            <a:r>
              <a:rPr kumimoji="1" lang="en-US" altLang="ja-JP" sz="2400" dirty="0" smtClean="0"/>
              <a:t>Virgo</a:t>
            </a:r>
            <a:r>
              <a:rPr kumimoji="1" lang="ja-JP" altLang="en-US" sz="2400" dirty="0" smtClean="0"/>
              <a:t>コ</a:t>
            </a:r>
            <a:r>
              <a:rPr kumimoji="1" lang="en-US" altLang="ja-JP" sz="2400" dirty="0" smtClean="0"/>
              <a:t>	         </a:t>
            </a:r>
            <a:r>
              <a:rPr kumimoji="1" lang="ja-JP" altLang="en-US" sz="2400" dirty="0" smtClean="0"/>
              <a:t>ンポーネント</a:t>
            </a:r>
            <a:endParaRPr kumimoji="1" lang="ja-JP" altLang="en-US" sz="2400"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24</a:t>
            </a:fld>
            <a:endParaRPr kumimoji="1" lang="ja-JP" altLang="en-US"/>
          </a:p>
        </p:txBody>
      </p:sp>
    </p:spTree>
    <p:extLst>
      <p:ext uri="{BB962C8B-B14F-4D97-AF65-F5344CB8AC3E}">
        <p14:creationId xmlns:p14="http://schemas.microsoft.com/office/powerpoint/2010/main" val="1716297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a:t>ケーススタディ</a:t>
            </a:r>
            <a:r>
              <a:rPr lang="ja-JP" altLang="en-US" dirty="0" smtClean="0"/>
              <a:t>② </a:t>
            </a:r>
            <a:r>
              <a:rPr lang="en-US" altLang="ja-JP" dirty="0" smtClean="0"/>
              <a:t>– </a:t>
            </a:r>
            <a:r>
              <a:rPr lang="ja-JP" altLang="en-US" dirty="0" smtClean="0"/>
              <a:t>結果 </a:t>
            </a:r>
            <a:r>
              <a:rPr lang="en-US" altLang="ja-JP" dirty="0" smtClean="0"/>
              <a:t>(1/2)</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各ケースにおける，類似フェイズの検出結果</a:t>
            </a:r>
            <a:endParaRPr lang="en-US" altLang="ja-JP" dirty="0" smtClean="0"/>
          </a:p>
          <a:p>
            <a:pPr marL="457200" lvl="1" indent="0">
              <a:buNone/>
            </a:pPr>
            <a:r>
              <a:rPr lang="ja-JP" altLang="en-US" sz="2400" dirty="0"/>
              <a:t>ケース</a:t>
            </a:r>
            <a:r>
              <a:rPr lang="en-US" altLang="ja-JP" sz="2400" dirty="0"/>
              <a:t>1: Gemini</a:t>
            </a:r>
            <a:r>
              <a:rPr lang="ja-JP" altLang="en-US" sz="2400" dirty="0"/>
              <a:t>コンポーネントと</a:t>
            </a:r>
            <a:r>
              <a:rPr lang="en-US" altLang="ja-JP" sz="2400" dirty="0"/>
              <a:t>Virgo</a:t>
            </a:r>
            <a:r>
              <a:rPr lang="ja-JP" altLang="en-US" sz="2400" dirty="0" smtClean="0"/>
              <a:t>コンポーネント</a:t>
            </a:r>
            <a:endParaRPr lang="en-US" altLang="ja-JP" sz="2400" dirty="0"/>
          </a:p>
          <a:p>
            <a:pPr marL="457200" lvl="1" indent="0">
              <a:buNone/>
            </a:pPr>
            <a:r>
              <a:rPr lang="ja-JP" altLang="en-US" sz="2400" dirty="0"/>
              <a:t>ケース</a:t>
            </a:r>
            <a:r>
              <a:rPr lang="en-US" altLang="ja-JP" sz="2400" dirty="0"/>
              <a:t>2: Gemini</a:t>
            </a:r>
            <a:r>
              <a:rPr lang="ja-JP" altLang="en-US" sz="2400" dirty="0"/>
              <a:t>コンポーネントと</a:t>
            </a:r>
            <a:r>
              <a:rPr lang="en-US" altLang="ja-JP" sz="2400" dirty="0"/>
              <a:t>Virgo</a:t>
            </a:r>
            <a:r>
              <a:rPr lang="ja-JP" altLang="en-US" sz="2400" dirty="0" smtClean="0"/>
              <a:t>コンポーネント</a:t>
            </a:r>
            <a:r>
              <a:rPr lang="ja-JP" altLang="en-US" sz="2400" dirty="0"/>
              <a:t>を</a:t>
            </a:r>
            <a:r>
              <a:rPr lang="ja-JP" altLang="en-US" sz="2400" dirty="0" smtClean="0"/>
              <a:t>難</a:t>
            </a:r>
            <a:r>
              <a:rPr lang="en-US" altLang="ja-JP" sz="2400" dirty="0" smtClean="0"/>
              <a:t>	         </a:t>
            </a:r>
            <a:r>
              <a:rPr lang="ja-JP" altLang="en-US" sz="2400" dirty="0" smtClean="0"/>
              <a:t>読化</a:t>
            </a:r>
            <a:r>
              <a:rPr lang="ja-JP" altLang="en-US" sz="2400" dirty="0"/>
              <a:t>したもの</a:t>
            </a:r>
            <a:endParaRPr lang="en-US" altLang="ja-JP" sz="2400" dirty="0"/>
          </a:p>
          <a:p>
            <a:pPr marL="457200" lvl="1" indent="0">
              <a:buNone/>
            </a:pPr>
            <a:r>
              <a:rPr lang="ja-JP" altLang="en-US" sz="2400" dirty="0"/>
              <a:t>ケース</a:t>
            </a:r>
            <a:r>
              <a:rPr lang="en-US" altLang="ja-JP" sz="2400" dirty="0"/>
              <a:t>3: Gemini</a:t>
            </a:r>
            <a:r>
              <a:rPr lang="ja-JP" altLang="en-US" sz="2400" dirty="0"/>
              <a:t>コンポーネントを難読化したもの</a:t>
            </a:r>
            <a:r>
              <a:rPr lang="ja-JP" altLang="en-US" sz="2400" dirty="0" smtClean="0"/>
              <a:t>と</a:t>
            </a:r>
            <a:r>
              <a:rPr lang="en-US" altLang="ja-JP" sz="2400" dirty="0" smtClean="0"/>
              <a:t>Virgo</a:t>
            </a:r>
            <a:r>
              <a:rPr lang="ja-JP" altLang="en-US" sz="2400" dirty="0" smtClean="0"/>
              <a:t>コ</a:t>
            </a:r>
            <a:r>
              <a:rPr lang="en-US" altLang="ja-JP" sz="2400" dirty="0" smtClean="0"/>
              <a:t>	         </a:t>
            </a:r>
            <a:r>
              <a:rPr lang="ja-JP" altLang="en-US" sz="2400" dirty="0" smtClean="0"/>
              <a:t>ンポーネント</a:t>
            </a:r>
            <a:endParaRPr lang="ja-JP" altLang="en-US" sz="2400"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25</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858822043"/>
              </p:ext>
            </p:extLst>
          </p:nvPr>
        </p:nvGraphicFramePr>
        <p:xfrm>
          <a:off x="1069428" y="4642803"/>
          <a:ext cx="7005145" cy="1483360"/>
        </p:xfrm>
        <a:graphic>
          <a:graphicData uri="http://schemas.openxmlformats.org/drawingml/2006/table">
            <a:tbl>
              <a:tblPr firstRow="1" bandRow="1">
                <a:tableStyleId>{5C22544A-7EE6-4342-B048-85BDC9FD1C3A}</a:tableStyleId>
              </a:tblPr>
              <a:tblGrid>
                <a:gridCol w="1401029"/>
                <a:gridCol w="1401029"/>
                <a:gridCol w="1401029"/>
                <a:gridCol w="1401029"/>
                <a:gridCol w="1401029"/>
              </a:tblGrid>
              <a:tr h="370840">
                <a:tc>
                  <a:txBody>
                    <a:bodyPr/>
                    <a:lstStyle/>
                    <a:p>
                      <a:pPr algn="ctr"/>
                      <a:endParaRPr kumimoji="1" lang="ja-JP" altLang="en-US" dirty="0"/>
                    </a:p>
                  </a:txBody>
                  <a:tcPr/>
                </a:tc>
                <a:tc>
                  <a:txBody>
                    <a:bodyPr/>
                    <a:lstStyle/>
                    <a:p>
                      <a:pPr algn="ctr"/>
                      <a:r>
                        <a:rPr kumimoji="1" lang="ja-JP" altLang="en-US" dirty="0" smtClean="0"/>
                        <a:t>検出数</a:t>
                      </a:r>
                      <a:endParaRPr kumimoji="1" lang="ja-JP" altLang="en-US" dirty="0"/>
                    </a:p>
                  </a:txBody>
                  <a:tcPr/>
                </a:tc>
                <a:tc>
                  <a:txBody>
                    <a:bodyPr/>
                    <a:lstStyle/>
                    <a:p>
                      <a:pPr algn="ctr"/>
                      <a:r>
                        <a:rPr kumimoji="1" lang="ja-JP" altLang="en-US" dirty="0" smtClean="0"/>
                        <a:t>最大類似度</a:t>
                      </a:r>
                      <a:endParaRPr kumimoji="1" lang="ja-JP" altLang="en-US" dirty="0"/>
                    </a:p>
                  </a:txBody>
                  <a:tcPr/>
                </a:tc>
                <a:tc>
                  <a:txBody>
                    <a:bodyPr/>
                    <a:lstStyle/>
                    <a:p>
                      <a:pPr algn="ctr"/>
                      <a:r>
                        <a:rPr kumimoji="1" lang="ja-JP" altLang="en-US" dirty="0" smtClean="0"/>
                        <a:t>最小類似度</a:t>
                      </a:r>
                      <a:endParaRPr kumimoji="1" lang="ja-JP" altLang="en-US" dirty="0"/>
                    </a:p>
                  </a:txBody>
                  <a:tcPr/>
                </a:tc>
                <a:tc>
                  <a:txBody>
                    <a:bodyPr/>
                    <a:lstStyle/>
                    <a:p>
                      <a:pPr algn="ctr"/>
                      <a:r>
                        <a:rPr kumimoji="1" lang="ja-JP" altLang="en-US" dirty="0" smtClean="0"/>
                        <a:t>平均類似度</a:t>
                      </a:r>
                      <a:endParaRPr kumimoji="1" lang="ja-JP" altLang="en-US" dirty="0"/>
                    </a:p>
                  </a:txBody>
                  <a:tcPr/>
                </a:tc>
              </a:tr>
              <a:tr h="370840">
                <a:tc>
                  <a:txBody>
                    <a:bodyPr/>
                    <a:lstStyle/>
                    <a:p>
                      <a:pPr algn="ctr"/>
                      <a:r>
                        <a:rPr kumimoji="1" lang="ja-JP" altLang="en-US" dirty="0" smtClean="0"/>
                        <a:t>ケース</a:t>
                      </a:r>
                      <a:r>
                        <a:rPr kumimoji="1" lang="en-US" altLang="ja-JP" dirty="0" smtClean="0"/>
                        <a:t>1</a:t>
                      </a:r>
                      <a:endParaRPr kumimoji="1" lang="ja-JP" altLang="en-US" dirty="0"/>
                    </a:p>
                  </a:txBody>
                  <a:tcPr/>
                </a:tc>
                <a:tc>
                  <a:txBody>
                    <a:bodyPr/>
                    <a:lstStyle/>
                    <a:p>
                      <a:pPr algn="ctr"/>
                      <a:r>
                        <a:rPr kumimoji="1" lang="en-US" altLang="ja-JP" dirty="0" smtClean="0"/>
                        <a:t>75</a:t>
                      </a:r>
                      <a:endParaRPr kumimoji="1" lang="ja-JP" altLang="en-US" dirty="0"/>
                    </a:p>
                  </a:txBody>
                  <a:tcPr/>
                </a:tc>
                <a:tc>
                  <a:txBody>
                    <a:bodyPr/>
                    <a:lstStyle/>
                    <a:p>
                      <a:pPr algn="ctr"/>
                      <a:r>
                        <a:rPr kumimoji="1" lang="en-US" altLang="ja-JP" dirty="0" smtClean="0"/>
                        <a:t>1.00</a:t>
                      </a:r>
                      <a:endParaRPr kumimoji="1" lang="ja-JP" altLang="en-US" dirty="0"/>
                    </a:p>
                  </a:txBody>
                  <a:tcPr/>
                </a:tc>
                <a:tc>
                  <a:txBody>
                    <a:bodyPr/>
                    <a:lstStyle/>
                    <a:p>
                      <a:pPr algn="ctr"/>
                      <a:r>
                        <a:rPr kumimoji="1" lang="en-US" altLang="ja-JP" dirty="0" smtClean="0"/>
                        <a:t>0.227</a:t>
                      </a:r>
                      <a:endParaRPr kumimoji="1" lang="ja-JP" altLang="en-US" dirty="0"/>
                    </a:p>
                  </a:txBody>
                  <a:tcPr/>
                </a:tc>
                <a:tc>
                  <a:txBody>
                    <a:bodyPr/>
                    <a:lstStyle/>
                    <a:p>
                      <a:pPr algn="ctr"/>
                      <a:r>
                        <a:rPr kumimoji="1" lang="en-US" altLang="ja-JP" dirty="0" smtClean="0"/>
                        <a:t>0.612</a:t>
                      </a:r>
                      <a:endParaRPr kumimoji="1" lang="ja-JP" altLang="en-US" dirty="0"/>
                    </a:p>
                  </a:txBody>
                  <a:tcPr/>
                </a:tc>
              </a:tr>
              <a:tr h="370840">
                <a:tc>
                  <a:txBody>
                    <a:bodyPr/>
                    <a:lstStyle/>
                    <a:p>
                      <a:pPr algn="ctr"/>
                      <a:r>
                        <a:rPr kumimoji="1" lang="ja-JP" altLang="en-US" dirty="0" smtClean="0"/>
                        <a:t>ケース</a:t>
                      </a:r>
                      <a:r>
                        <a:rPr kumimoji="1" lang="en-US" altLang="ja-JP" dirty="0" smtClean="0"/>
                        <a:t>2</a:t>
                      </a:r>
                      <a:endParaRPr kumimoji="1" lang="ja-JP" altLang="en-US" dirty="0"/>
                    </a:p>
                  </a:txBody>
                  <a:tcPr/>
                </a:tc>
                <a:tc>
                  <a:txBody>
                    <a:bodyPr/>
                    <a:lstStyle/>
                    <a:p>
                      <a:pPr algn="ctr"/>
                      <a:r>
                        <a:rPr kumimoji="1" lang="en-US" altLang="ja-JP" dirty="0" smtClean="0"/>
                        <a:t>75</a:t>
                      </a:r>
                      <a:endParaRPr kumimoji="1" lang="ja-JP" altLang="en-US" dirty="0"/>
                    </a:p>
                  </a:txBody>
                  <a:tcPr/>
                </a:tc>
                <a:tc>
                  <a:txBody>
                    <a:bodyPr/>
                    <a:lstStyle/>
                    <a:p>
                      <a:pPr algn="ctr"/>
                      <a:r>
                        <a:rPr kumimoji="1" lang="en-US" altLang="ja-JP" dirty="0" smtClean="0"/>
                        <a:t>1.00</a:t>
                      </a:r>
                      <a:endParaRPr kumimoji="1" lang="ja-JP" altLang="en-US" dirty="0"/>
                    </a:p>
                  </a:txBody>
                  <a:tcPr/>
                </a:tc>
                <a:tc>
                  <a:txBody>
                    <a:bodyPr/>
                    <a:lstStyle/>
                    <a:p>
                      <a:pPr algn="ctr"/>
                      <a:r>
                        <a:rPr kumimoji="1" lang="en-US" altLang="ja-JP" dirty="0" smtClean="0"/>
                        <a:t>0.192</a:t>
                      </a:r>
                      <a:endParaRPr kumimoji="1" lang="ja-JP" altLang="en-US" dirty="0"/>
                    </a:p>
                  </a:txBody>
                  <a:tcPr/>
                </a:tc>
                <a:tc>
                  <a:txBody>
                    <a:bodyPr/>
                    <a:lstStyle/>
                    <a:p>
                      <a:pPr algn="ctr"/>
                      <a:r>
                        <a:rPr kumimoji="1" lang="en-US" altLang="ja-JP" dirty="0" smtClean="0"/>
                        <a:t>0.612</a:t>
                      </a:r>
                      <a:endParaRPr kumimoji="1" lang="ja-JP" altLang="en-US" dirty="0"/>
                    </a:p>
                  </a:txBody>
                  <a:tcPr/>
                </a:tc>
              </a:tr>
              <a:tr h="370840">
                <a:tc>
                  <a:txBody>
                    <a:bodyPr/>
                    <a:lstStyle/>
                    <a:p>
                      <a:pPr algn="ctr"/>
                      <a:r>
                        <a:rPr kumimoji="1" lang="ja-JP" altLang="en-US" dirty="0" smtClean="0"/>
                        <a:t>ケース</a:t>
                      </a:r>
                      <a:r>
                        <a:rPr kumimoji="1" lang="en-US" altLang="ja-JP" dirty="0" smtClean="0"/>
                        <a:t>3</a:t>
                      </a:r>
                      <a:endParaRPr kumimoji="1" lang="ja-JP" altLang="en-US" dirty="0"/>
                    </a:p>
                  </a:txBody>
                  <a:tcPr/>
                </a:tc>
                <a:tc>
                  <a:txBody>
                    <a:bodyPr/>
                    <a:lstStyle/>
                    <a:p>
                      <a:pPr algn="ctr"/>
                      <a:r>
                        <a:rPr kumimoji="1" lang="en-US" altLang="ja-JP" dirty="0" smtClean="0"/>
                        <a:t>61</a:t>
                      </a:r>
                      <a:endParaRPr kumimoji="1" lang="ja-JP" altLang="en-US" dirty="0"/>
                    </a:p>
                  </a:txBody>
                  <a:tcPr/>
                </a:tc>
                <a:tc>
                  <a:txBody>
                    <a:bodyPr/>
                    <a:lstStyle/>
                    <a:p>
                      <a:pPr algn="ctr"/>
                      <a:r>
                        <a:rPr kumimoji="1" lang="en-US" altLang="ja-JP" dirty="0" smtClean="0"/>
                        <a:t>1.00</a:t>
                      </a:r>
                      <a:endParaRPr kumimoji="1" lang="ja-JP" altLang="en-US" dirty="0"/>
                    </a:p>
                  </a:txBody>
                  <a:tcPr/>
                </a:tc>
                <a:tc>
                  <a:txBody>
                    <a:bodyPr/>
                    <a:lstStyle/>
                    <a:p>
                      <a:pPr algn="ctr"/>
                      <a:r>
                        <a:rPr kumimoji="1" lang="en-US" altLang="ja-JP" dirty="0" smtClean="0"/>
                        <a:t>0.048</a:t>
                      </a:r>
                      <a:endParaRPr kumimoji="1" lang="ja-JP" altLang="en-US" dirty="0"/>
                    </a:p>
                  </a:txBody>
                  <a:tcPr/>
                </a:tc>
                <a:tc>
                  <a:txBody>
                    <a:bodyPr/>
                    <a:lstStyle/>
                    <a:p>
                      <a:pPr algn="ctr"/>
                      <a:r>
                        <a:rPr kumimoji="1" lang="en-US" altLang="ja-JP" dirty="0" smtClean="0"/>
                        <a:t>0.632</a:t>
                      </a:r>
                      <a:endParaRPr kumimoji="1" lang="ja-JP" altLang="en-US" dirty="0"/>
                    </a:p>
                  </a:txBody>
                  <a:tcPr/>
                </a:tc>
              </a:tr>
            </a:tbl>
          </a:graphicData>
        </a:graphic>
      </p:graphicFrame>
    </p:spTree>
    <p:extLst>
      <p:ext uri="{BB962C8B-B14F-4D97-AF65-F5344CB8AC3E}">
        <p14:creationId xmlns:p14="http://schemas.microsoft.com/office/powerpoint/2010/main" val="782924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a:t>ケーススタディ</a:t>
            </a:r>
            <a:r>
              <a:rPr lang="ja-JP" altLang="en-US" dirty="0" smtClean="0"/>
              <a:t>② </a:t>
            </a:r>
            <a:r>
              <a:rPr lang="en-US" altLang="ja-JP" dirty="0"/>
              <a:t>– </a:t>
            </a:r>
            <a:r>
              <a:rPr lang="ja-JP" altLang="en-US" dirty="0"/>
              <a:t>結果 </a:t>
            </a:r>
            <a:r>
              <a:rPr lang="en-US" altLang="ja-JP" dirty="0" smtClean="0"/>
              <a:t>(2/2</a:t>
            </a:r>
            <a:r>
              <a:rPr lang="en-US" altLang="ja-JP" dirty="0"/>
              <a:t>)</a:t>
            </a:r>
            <a:endParaRPr kumimoji="1" lang="ja-JP" altLang="en-US" dirty="0"/>
          </a:p>
        </p:txBody>
      </p:sp>
      <p:sp>
        <p:nvSpPr>
          <p:cNvPr id="3" name="コンテンツ プレースホルダー 2"/>
          <p:cNvSpPr>
            <a:spLocks noGrp="1"/>
          </p:cNvSpPr>
          <p:nvPr>
            <p:ph idx="1"/>
          </p:nvPr>
        </p:nvSpPr>
        <p:spPr>
          <a:xfrm>
            <a:off x="222332" y="1600200"/>
            <a:ext cx="8921668" cy="4525963"/>
          </a:xfrm>
        </p:spPr>
        <p:txBody>
          <a:bodyPr/>
          <a:lstStyle/>
          <a:p>
            <a:r>
              <a:rPr lang="ja-JP" altLang="en-US" sz="2400" smtClean="0"/>
              <a:t>共通</a:t>
            </a:r>
            <a:r>
              <a:rPr lang="ja-JP" altLang="en-US" sz="2400"/>
              <a:t>ライブラリ</a:t>
            </a:r>
            <a:r>
              <a:rPr kumimoji="1" lang="ja-JP" altLang="en-US" sz="2400" smtClean="0"/>
              <a:t>内</a:t>
            </a:r>
            <a:r>
              <a:rPr kumimoji="1" lang="ja-JP" altLang="en-US" sz="2400" dirty="0" smtClean="0"/>
              <a:t>のメソッド</a:t>
            </a:r>
            <a:r>
              <a:rPr lang="ja-JP" altLang="en-US" sz="2400" dirty="0" smtClean="0"/>
              <a:t>のみで構成されるフェイズを</a:t>
            </a:r>
            <a:r>
              <a:rPr lang="ja-JP" altLang="en-US" sz="2400" smtClean="0"/>
              <a:t>除外して，類似</a:t>
            </a:r>
            <a:r>
              <a:rPr lang="ja-JP" altLang="en-US" sz="2400" dirty="0" smtClean="0"/>
              <a:t>フェイズを調査</a:t>
            </a:r>
            <a:endParaRPr kumimoji="1" lang="ja-JP" altLang="en-US" sz="2000"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26</a:t>
            </a:fld>
            <a:endParaRPr kumimoji="1" lang="ja-JP" altLang="en-US"/>
          </a:p>
        </p:txBody>
      </p:sp>
      <p:pic>
        <p:nvPicPr>
          <p:cNvPr id="9" name="図 8" descr="phas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31" y="2781748"/>
            <a:ext cx="4624538" cy="4227431"/>
          </a:xfrm>
          <a:prstGeom prst="rect">
            <a:avLst/>
          </a:prstGeom>
        </p:spPr>
      </p:pic>
      <p:sp>
        <p:nvSpPr>
          <p:cNvPr id="10" name="テキスト ボックス 9"/>
          <p:cNvSpPr txBox="1"/>
          <p:nvPr/>
        </p:nvSpPr>
        <p:spPr>
          <a:xfrm>
            <a:off x="2044856" y="2482051"/>
            <a:ext cx="2069797" cy="338554"/>
          </a:xfrm>
          <a:prstGeom prst="rect">
            <a:avLst/>
          </a:prstGeom>
          <a:noFill/>
        </p:spPr>
        <p:txBody>
          <a:bodyPr wrap="none" rtlCol="0">
            <a:spAutoFit/>
          </a:bodyPr>
          <a:lstStyle/>
          <a:p>
            <a:r>
              <a:rPr kumimoji="1" lang="en-US" altLang="ja-JP" sz="1600" dirty="0" smtClean="0"/>
              <a:t>Gemini</a:t>
            </a:r>
            <a:r>
              <a:rPr kumimoji="1" lang="ja-JP" altLang="en-US" sz="1600" dirty="0" smtClean="0"/>
              <a:t>コンポーネント</a:t>
            </a:r>
            <a:endParaRPr kumimoji="1" lang="ja-JP" altLang="en-US" sz="1600" dirty="0"/>
          </a:p>
        </p:txBody>
      </p:sp>
      <p:sp>
        <p:nvSpPr>
          <p:cNvPr id="11" name="テキスト ボックス 10"/>
          <p:cNvSpPr txBox="1"/>
          <p:nvPr/>
        </p:nvSpPr>
        <p:spPr>
          <a:xfrm>
            <a:off x="4430246" y="2482051"/>
            <a:ext cx="2646478" cy="338554"/>
          </a:xfrm>
          <a:prstGeom prst="rect">
            <a:avLst/>
          </a:prstGeom>
          <a:noFill/>
        </p:spPr>
        <p:txBody>
          <a:bodyPr wrap="none" rtlCol="0">
            <a:spAutoFit/>
          </a:bodyPr>
          <a:lstStyle/>
          <a:p>
            <a:r>
              <a:rPr kumimoji="1" lang="en-US" altLang="ja-JP" sz="1600" dirty="0" smtClean="0"/>
              <a:t>Virgo</a:t>
            </a:r>
            <a:r>
              <a:rPr kumimoji="1" lang="ja-JP" altLang="en-US" sz="1600" dirty="0" smtClean="0"/>
              <a:t>コンポーネント</a:t>
            </a:r>
            <a:r>
              <a:rPr kumimoji="1" lang="en-US" altLang="ja-JP" sz="1600" dirty="0" smtClean="0"/>
              <a:t>(</a:t>
            </a:r>
            <a:r>
              <a:rPr kumimoji="1" lang="ja-JP" altLang="en-US" sz="1600" dirty="0" smtClean="0"/>
              <a:t>難読化</a:t>
            </a:r>
            <a:r>
              <a:rPr kumimoji="1" lang="en-US" altLang="ja-JP" sz="1600" dirty="0" smtClean="0"/>
              <a:t>)</a:t>
            </a:r>
            <a:endParaRPr kumimoji="1" lang="ja-JP" altLang="en-US" sz="1600" dirty="0"/>
          </a:p>
        </p:txBody>
      </p:sp>
      <p:sp>
        <p:nvSpPr>
          <p:cNvPr id="12" name="正方形/長方形 11"/>
          <p:cNvSpPr/>
          <p:nvPr/>
        </p:nvSpPr>
        <p:spPr>
          <a:xfrm>
            <a:off x="4349281" y="2630568"/>
            <a:ext cx="80965" cy="42274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33672" y="5569527"/>
            <a:ext cx="3492790" cy="10760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dirty="0"/>
              <a:t>Virgo</a:t>
            </a:r>
            <a:r>
              <a:rPr lang="ja-JP" altLang="en-US" dirty="0"/>
              <a:t>コンポーネントは，</a:t>
            </a:r>
            <a:r>
              <a:rPr lang="en-US" altLang="ja-JP" dirty="0"/>
              <a:t>Gemini</a:t>
            </a:r>
            <a:r>
              <a:rPr lang="ja-JP" altLang="en-US" dirty="0"/>
              <a:t>コンポーネントより後に</a:t>
            </a:r>
            <a:r>
              <a:rPr lang="ja-JP" altLang="en-US" dirty="0" smtClean="0"/>
              <a:t>開発</a:t>
            </a:r>
            <a:endParaRPr lang="en-US" altLang="ja-JP" dirty="0" smtClean="0"/>
          </a:p>
          <a:p>
            <a:r>
              <a:rPr kumimoji="1" lang="ja-JP" altLang="en-US" dirty="0" smtClean="0"/>
              <a:t>→ 再利用</a:t>
            </a:r>
            <a:endParaRPr kumimoji="1" lang="ja-JP" altLang="en-US" dirty="0"/>
          </a:p>
        </p:txBody>
      </p:sp>
      <p:sp>
        <p:nvSpPr>
          <p:cNvPr id="15" name="角丸四角形吹き出し 14"/>
          <p:cNvSpPr/>
          <p:nvPr/>
        </p:nvSpPr>
        <p:spPr>
          <a:xfrm>
            <a:off x="6849495" y="3300863"/>
            <a:ext cx="2294505" cy="1049183"/>
          </a:xfrm>
          <a:prstGeom prst="wedgeRoundRectCallout">
            <a:avLst>
              <a:gd name="adj1" fmla="val -60818"/>
              <a:gd name="adj2" fmla="val 8470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クローンセット</a:t>
            </a:r>
            <a:r>
              <a:rPr lang="ja-JP" altLang="en-US" dirty="0" smtClean="0"/>
              <a:t>から</a:t>
            </a:r>
            <a:endParaRPr lang="en-US" altLang="ja-JP" dirty="0" smtClean="0"/>
          </a:p>
          <a:p>
            <a:pPr algn="ctr"/>
            <a:r>
              <a:rPr lang="ja-JP" altLang="en-US" dirty="0" smtClean="0"/>
              <a:t>クローン</a:t>
            </a:r>
            <a:r>
              <a:rPr lang="ja-JP" altLang="en-US" dirty="0"/>
              <a:t>情報を</a:t>
            </a:r>
            <a:endParaRPr lang="en-US" altLang="ja-JP" dirty="0"/>
          </a:p>
          <a:p>
            <a:pPr algn="ctr"/>
            <a:r>
              <a:rPr lang="ja-JP" altLang="en-US" dirty="0"/>
              <a:t>取得して解析</a:t>
            </a:r>
          </a:p>
        </p:txBody>
      </p:sp>
      <p:sp>
        <p:nvSpPr>
          <p:cNvPr id="16" name="角丸四角形吹き出し 15"/>
          <p:cNvSpPr/>
          <p:nvPr/>
        </p:nvSpPr>
        <p:spPr>
          <a:xfrm flipH="1">
            <a:off x="0" y="3300863"/>
            <a:ext cx="2044856" cy="1049183"/>
          </a:xfrm>
          <a:prstGeom prst="wedgeRoundRectCallout">
            <a:avLst>
              <a:gd name="adj1" fmla="val -60818"/>
              <a:gd name="adj2" fmla="val 8470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ファイルから</a:t>
            </a:r>
            <a:endParaRPr lang="en-US" altLang="ja-JP" dirty="0"/>
          </a:p>
          <a:p>
            <a:pPr algn="ctr"/>
            <a:r>
              <a:rPr lang="ja-JP" altLang="en-US" dirty="0"/>
              <a:t>クローン情報</a:t>
            </a:r>
            <a:r>
              <a:rPr lang="ja-JP" altLang="en-US" dirty="0" smtClean="0"/>
              <a:t>を</a:t>
            </a:r>
            <a:endParaRPr lang="en-US" altLang="ja-JP" dirty="0" smtClean="0"/>
          </a:p>
          <a:p>
            <a:pPr algn="ctr"/>
            <a:r>
              <a:rPr lang="ja-JP" altLang="en-US" dirty="0" smtClean="0"/>
              <a:t>取得</a:t>
            </a:r>
            <a:r>
              <a:rPr lang="ja-JP" altLang="en-US" dirty="0"/>
              <a:t>して解析</a:t>
            </a:r>
          </a:p>
        </p:txBody>
      </p:sp>
      <p:sp>
        <p:nvSpPr>
          <p:cNvPr id="14" name="正方形/長方形 13"/>
          <p:cNvSpPr/>
          <p:nvPr/>
        </p:nvSpPr>
        <p:spPr>
          <a:xfrm>
            <a:off x="806160" y="2502983"/>
            <a:ext cx="1238696" cy="4208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dirty="0" smtClean="0"/>
              <a:t>類似度</a:t>
            </a:r>
            <a:r>
              <a:rPr lang="en-US" altLang="ja-JP" dirty="0" smtClean="0"/>
              <a:t>1</a:t>
            </a:r>
            <a:r>
              <a:rPr lang="ja-JP" altLang="en-US" dirty="0" smtClean="0"/>
              <a:t>位</a:t>
            </a:r>
            <a:endParaRPr kumimoji="1" lang="ja-JP" altLang="en-US" dirty="0"/>
          </a:p>
        </p:txBody>
      </p:sp>
    </p:spTree>
    <p:extLst>
      <p:ext uri="{BB962C8B-B14F-4D97-AF65-F5344CB8AC3E}">
        <p14:creationId xmlns:p14="http://schemas.microsoft.com/office/powerpoint/2010/main" val="160797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関連研究</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岡本らが提案した動的バースマーク</a:t>
            </a:r>
            <a:r>
              <a:rPr kumimoji="1" lang="en-US" altLang="ja-JP" dirty="0" smtClean="0"/>
              <a:t> [6]</a:t>
            </a:r>
          </a:p>
          <a:p>
            <a:pPr lvl="1"/>
            <a:r>
              <a:rPr lang="ja-JP" altLang="en-US" dirty="0" smtClean="0"/>
              <a:t>プログラムの</a:t>
            </a:r>
            <a:r>
              <a:rPr lang="en-US" altLang="ja-JP" dirty="0" smtClean="0"/>
              <a:t>API</a:t>
            </a:r>
            <a:r>
              <a:rPr lang="ja-JP" altLang="en-US" dirty="0" smtClean="0"/>
              <a:t>呼び出しの系列や頻度を比較</a:t>
            </a:r>
            <a:endParaRPr lang="en-US" altLang="ja-JP" dirty="0" smtClean="0"/>
          </a:p>
          <a:p>
            <a:pPr lvl="1"/>
            <a:r>
              <a:rPr kumimoji="1" lang="ja-JP" altLang="en-US" dirty="0" smtClean="0"/>
              <a:t>アプリケーション単位の剽窃を検出</a:t>
            </a:r>
            <a:endParaRPr kumimoji="1" lang="en-US" altLang="ja-JP" dirty="0" smtClean="0"/>
          </a:p>
          <a:p>
            <a:pPr lvl="2"/>
            <a:r>
              <a:rPr lang="en-US" altLang="en-US" dirty="0" smtClean="0"/>
              <a:t>アプリケーション単位の検出</a:t>
            </a:r>
            <a:r>
              <a:rPr lang="ja-JP" altLang="en-US" dirty="0" smtClean="0"/>
              <a:t>が主流</a:t>
            </a:r>
            <a:endParaRPr lang="en-US" altLang="ja-JP" dirty="0" smtClean="0"/>
          </a:p>
          <a:p>
            <a:r>
              <a:rPr lang="ja-JP" altLang="en-US" dirty="0" smtClean="0"/>
              <a:t>本研究では，</a:t>
            </a:r>
            <a:endParaRPr lang="en-US" altLang="ja-JP" dirty="0" smtClean="0"/>
          </a:p>
          <a:p>
            <a:pPr lvl="1"/>
            <a:r>
              <a:rPr lang="ja-JP" altLang="en-US" dirty="0" smtClean="0"/>
              <a:t>メソッド単位の剽窃を検出可能</a:t>
            </a:r>
            <a:endParaRPr lang="en-US" altLang="ja-JP" dirty="0"/>
          </a:p>
          <a:p>
            <a:pPr lvl="1"/>
            <a:r>
              <a:rPr lang="ja-JP" altLang="en-US" dirty="0" smtClean="0"/>
              <a:t>類似実行系列を特定可能</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27</a:t>
            </a:fld>
            <a:endParaRPr kumimoji="1" lang="ja-JP" altLang="en-US"/>
          </a:p>
        </p:txBody>
      </p:sp>
      <p:sp>
        <p:nvSpPr>
          <p:cNvPr id="5" name="正方形/長方形 4"/>
          <p:cNvSpPr/>
          <p:nvPr/>
        </p:nvSpPr>
        <p:spPr>
          <a:xfrm>
            <a:off x="1689646" y="5995116"/>
            <a:ext cx="6010320" cy="646331"/>
          </a:xfrm>
          <a:prstGeom prst="rect">
            <a:avLst/>
          </a:prstGeom>
          <a:solidFill>
            <a:schemeClr val="bg1"/>
          </a:solidFill>
        </p:spPr>
        <p:txBody>
          <a:bodyPr wrap="square">
            <a:spAutoFit/>
          </a:bodyPr>
          <a:lstStyle/>
          <a:p>
            <a:r>
              <a:rPr lang="en-US" altLang="ja-JP" dirty="0" smtClean="0"/>
              <a:t>[</a:t>
            </a:r>
            <a:r>
              <a:rPr lang="en-US" altLang="ja-JP" dirty="0"/>
              <a:t>6</a:t>
            </a:r>
            <a:r>
              <a:rPr lang="en-US" altLang="ja-JP" dirty="0" smtClean="0"/>
              <a:t>] </a:t>
            </a:r>
            <a:r>
              <a:rPr lang="ja-JP" altLang="en-US" dirty="0" smtClean="0"/>
              <a:t>岡本ら</a:t>
            </a:r>
            <a:r>
              <a:rPr lang="en-US" altLang="ja-JP" dirty="0" smtClean="0"/>
              <a:t>: </a:t>
            </a:r>
            <a:r>
              <a:rPr lang="en-US" altLang="ja-JP" dirty="0"/>
              <a:t>API </a:t>
            </a:r>
            <a:r>
              <a:rPr lang="ja-JP" altLang="en-US" dirty="0"/>
              <a:t>呼び出しを用いた動的バースマーク</a:t>
            </a:r>
            <a:r>
              <a:rPr lang="en-US" altLang="ja-JP" dirty="0"/>
              <a:t>. </a:t>
            </a:r>
            <a:endParaRPr lang="en-US" altLang="ja-JP" dirty="0" smtClean="0"/>
          </a:p>
          <a:p>
            <a:r>
              <a:rPr lang="en-US" altLang="ja-JP" dirty="0"/>
              <a:t> </a:t>
            </a:r>
            <a:r>
              <a:rPr lang="en-US" altLang="ja-JP" dirty="0" smtClean="0"/>
              <a:t>    </a:t>
            </a:r>
            <a:r>
              <a:rPr lang="ja-JP" altLang="en-US" dirty="0" smtClean="0"/>
              <a:t>電子情報</a:t>
            </a:r>
            <a:r>
              <a:rPr lang="ja-JP" altLang="en-US" dirty="0"/>
              <a:t>通信学会論文誌</a:t>
            </a:r>
            <a:r>
              <a:rPr lang="en-US" altLang="ja-JP" dirty="0"/>
              <a:t>, </a:t>
            </a:r>
            <a:r>
              <a:rPr lang="en-US" altLang="ja-JP" dirty="0" smtClean="0"/>
              <a:t>2006</a:t>
            </a:r>
            <a:r>
              <a:rPr lang="ja-JP" altLang="en-US" dirty="0" smtClean="0"/>
              <a:t>．</a:t>
            </a:r>
            <a:endParaRPr lang="ja-JP" altLang="en-US" dirty="0"/>
          </a:p>
        </p:txBody>
      </p:sp>
    </p:spTree>
    <p:extLst>
      <p:ext uri="{BB962C8B-B14F-4D97-AF65-F5344CB8AC3E}">
        <p14:creationId xmlns:p14="http://schemas.microsoft.com/office/powerpoint/2010/main" val="2093723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まとめと今後の課題</a:t>
            </a:r>
            <a:endParaRPr kumimoji="1" lang="ja-JP" altLang="en-US" dirty="0"/>
          </a:p>
        </p:txBody>
      </p:sp>
      <p:sp>
        <p:nvSpPr>
          <p:cNvPr id="3" name="コンテンツ プレースホルダー 2"/>
          <p:cNvSpPr>
            <a:spLocks noGrp="1"/>
          </p:cNvSpPr>
          <p:nvPr>
            <p:ph idx="1"/>
          </p:nvPr>
        </p:nvSpPr>
        <p:spPr/>
        <p:txBody>
          <a:bodyPr/>
          <a:lstStyle/>
          <a:p>
            <a:r>
              <a:rPr lang="ja-JP" altLang="en-US" dirty="0"/>
              <a:t>プログラム実行履歴を</a:t>
            </a:r>
            <a:r>
              <a:rPr lang="ja-JP" altLang="en-US" dirty="0" smtClean="0"/>
              <a:t>用いたコードクローン検出手法の提案</a:t>
            </a:r>
            <a:endParaRPr lang="en-US" altLang="ja-JP" dirty="0" smtClean="0"/>
          </a:p>
          <a:p>
            <a:pPr marL="457200" lvl="1" indent="0">
              <a:buNone/>
            </a:pPr>
            <a:r>
              <a:rPr kumimoji="1" lang="ja-JP" altLang="en-US" dirty="0" smtClean="0"/>
              <a:t>手順</a:t>
            </a:r>
            <a:r>
              <a:rPr kumimoji="1" lang="en-US" altLang="ja-JP" dirty="0" smtClean="0"/>
              <a:t>1. </a:t>
            </a:r>
            <a:r>
              <a:rPr kumimoji="1" lang="ja-JP" altLang="en-US" dirty="0" smtClean="0"/>
              <a:t>フェイズ分割</a:t>
            </a:r>
            <a:endParaRPr kumimoji="1" lang="en-US" altLang="ja-JP" dirty="0" smtClean="0"/>
          </a:p>
          <a:p>
            <a:pPr marL="457200" lvl="1" indent="0">
              <a:buNone/>
            </a:pPr>
            <a:r>
              <a:rPr lang="ja-JP" altLang="en-US" dirty="0" smtClean="0"/>
              <a:t>手順</a:t>
            </a:r>
            <a:r>
              <a:rPr lang="en-US" altLang="ja-JP" dirty="0" smtClean="0"/>
              <a:t>2. </a:t>
            </a:r>
            <a:r>
              <a:rPr lang="ja-JP" altLang="en-US" dirty="0" smtClean="0"/>
              <a:t>正規化</a:t>
            </a:r>
            <a:endParaRPr lang="en-US" altLang="ja-JP" dirty="0" smtClean="0"/>
          </a:p>
          <a:p>
            <a:pPr marL="457200" lvl="1" indent="0">
              <a:buNone/>
            </a:pPr>
            <a:r>
              <a:rPr lang="ja-JP" altLang="en-US" dirty="0" smtClean="0"/>
              <a:t>手順</a:t>
            </a:r>
            <a:r>
              <a:rPr lang="en-US" altLang="ja-JP" dirty="0" smtClean="0"/>
              <a:t>3. </a:t>
            </a:r>
            <a:r>
              <a:rPr kumimoji="1" lang="ja-JP" altLang="en-US" dirty="0" smtClean="0"/>
              <a:t>フェイズ比較</a:t>
            </a:r>
            <a:endParaRPr kumimoji="1" lang="en-US" altLang="ja-JP" dirty="0" smtClean="0"/>
          </a:p>
          <a:p>
            <a:r>
              <a:rPr kumimoji="1" lang="ja-JP" altLang="en-US" dirty="0" smtClean="0"/>
              <a:t>今後の課題</a:t>
            </a:r>
          </a:p>
          <a:p>
            <a:pPr lvl="1"/>
            <a:r>
              <a:rPr lang="ja-JP" altLang="en-US" dirty="0" smtClean="0"/>
              <a:t>追加実験</a:t>
            </a:r>
            <a:endParaRPr lang="en-US" altLang="ja-JP" dirty="0" smtClean="0"/>
          </a:p>
          <a:p>
            <a:pPr lvl="2"/>
            <a:r>
              <a:rPr lang="ja-JP" altLang="en-US" smtClean="0"/>
              <a:t>類似アプリケーション</a:t>
            </a:r>
            <a:endParaRPr lang="en-US" altLang="ja-JP" dirty="0" smtClean="0"/>
          </a:p>
          <a:p>
            <a:pPr lvl="2"/>
            <a:r>
              <a:rPr lang="ja-JP" altLang="en-US" dirty="0" smtClean="0"/>
              <a:t>剽窃の事例</a:t>
            </a:r>
            <a:endParaRPr lang="en-US" altLang="ja-JP"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28</a:t>
            </a:fld>
            <a:endParaRPr kumimoji="1" lang="ja-JP" altLang="en-US"/>
          </a:p>
        </p:txBody>
      </p:sp>
    </p:spTree>
    <p:extLst>
      <p:ext uri="{BB962C8B-B14F-4D97-AF65-F5344CB8AC3E}">
        <p14:creationId xmlns:p14="http://schemas.microsoft.com/office/powerpoint/2010/main" val="2437738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剽窃の検出</a:t>
            </a:r>
            <a:r>
              <a:rPr kumimoji="1" lang="en-US" altLang="ja-JP" dirty="0" smtClean="0"/>
              <a:t> (</a:t>
            </a:r>
            <a:r>
              <a:rPr kumimoji="1" lang="ja-JP" altLang="en-US" dirty="0" smtClean="0"/>
              <a:t>コードクローンベース</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コードクローンとは，ソースコード中</a:t>
            </a:r>
            <a:r>
              <a:rPr lang="ja-JP" altLang="en-US" dirty="0"/>
              <a:t>に存在する一致または類似したコード片</a:t>
            </a:r>
            <a:endParaRPr lang="en-US" altLang="ja-JP" dirty="0"/>
          </a:p>
          <a:p>
            <a:r>
              <a:rPr kumimoji="1" lang="ja-JP" altLang="en-US" dirty="0" smtClean="0"/>
              <a:t>ソースコード中のコードクローンを検出することで，剽窃をチェック</a:t>
            </a:r>
            <a:r>
              <a:rPr lang="ja-JP" altLang="en-US" dirty="0" smtClean="0"/>
              <a:t>可能</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2</a:t>
            </a:fld>
            <a:endParaRPr kumimoji="1" lang="ja-JP" altLang="en-US"/>
          </a:p>
        </p:txBody>
      </p:sp>
      <p:grpSp>
        <p:nvGrpSpPr>
          <p:cNvPr id="44" name="図形グループ 43"/>
          <p:cNvGrpSpPr/>
          <p:nvPr/>
        </p:nvGrpSpPr>
        <p:grpSpPr>
          <a:xfrm>
            <a:off x="2025967" y="3956216"/>
            <a:ext cx="5278172" cy="2752853"/>
            <a:chOff x="2025967" y="3956216"/>
            <a:chExt cx="5278172" cy="2752853"/>
          </a:xfrm>
        </p:grpSpPr>
        <p:grpSp>
          <p:nvGrpSpPr>
            <p:cNvPr id="5" name="Group 4"/>
            <p:cNvGrpSpPr>
              <a:grpSpLocks noChangeAspect="1"/>
            </p:cNvGrpSpPr>
            <p:nvPr/>
          </p:nvGrpSpPr>
          <p:grpSpPr bwMode="auto">
            <a:xfrm>
              <a:off x="2370524" y="4385524"/>
              <a:ext cx="1370013" cy="1781175"/>
              <a:chOff x="1348" y="2578"/>
              <a:chExt cx="863" cy="1122"/>
            </a:xfrm>
          </p:grpSpPr>
          <p:sp>
            <p:nvSpPr>
              <p:cNvPr id="6" name="AutoShape 5"/>
              <p:cNvSpPr>
                <a:spLocks noChangeAspect="1" noChangeArrowheads="1"/>
              </p:cNvSpPr>
              <p:nvPr/>
            </p:nvSpPr>
            <p:spPr bwMode="auto">
              <a:xfrm>
                <a:off x="1348" y="2578"/>
                <a:ext cx="863"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 name="Freeform 6"/>
              <p:cNvSpPr>
                <a:spLocks/>
              </p:cNvSpPr>
              <p:nvPr/>
            </p:nvSpPr>
            <p:spPr bwMode="auto">
              <a:xfrm>
                <a:off x="1362" y="2591"/>
                <a:ext cx="836" cy="1096"/>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7"/>
              <p:cNvSpPr>
                <a:spLocks/>
              </p:cNvSpPr>
              <p:nvPr/>
            </p:nvSpPr>
            <p:spPr bwMode="auto">
              <a:xfrm>
                <a:off x="1362" y="2591"/>
                <a:ext cx="836" cy="1096"/>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8"/>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9"/>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0"/>
              <p:cNvSpPr>
                <a:spLocks/>
              </p:cNvSpPr>
              <p:nvPr/>
            </p:nvSpPr>
            <p:spPr bwMode="auto">
              <a:xfrm>
                <a:off x="1414" y="3039"/>
                <a:ext cx="732" cy="150"/>
              </a:xfrm>
              <a:custGeom>
                <a:avLst/>
                <a:gdLst>
                  <a:gd name="T0" fmla="*/ 0 w 732"/>
                  <a:gd name="T1" fmla="*/ 0 h 150"/>
                  <a:gd name="T2" fmla="*/ 732 w 732"/>
                  <a:gd name="T3" fmla="*/ 0 h 150"/>
                  <a:gd name="T4" fmla="*/ 732 w 732"/>
                  <a:gd name="T5" fmla="*/ 100 h 150"/>
                  <a:gd name="T6" fmla="*/ 470 w 732"/>
                  <a:gd name="T7" fmla="*/ 100 h 150"/>
                  <a:gd name="T8" fmla="*/ 470 w 732"/>
                  <a:gd name="T9" fmla="*/ 150 h 150"/>
                  <a:gd name="T10" fmla="*/ 0 w 732"/>
                  <a:gd name="T11" fmla="*/ 150 h 150"/>
                  <a:gd name="T12" fmla="*/ 0 w 732"/>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732" h="150">
                    <a:moveTo>
                      <a:pt x="0" y="0"/>
                    </a:moveTo>
                    <a:lnTo>
                      <a:pt x="732" y="0"/>
                    </a:lnTo>
                    <a:lnTo>
                      <a:pt x="732" y="100"/>
                    </a:lnTo>
                    <a:lnTo>
                      <a:pt x="470" y="100"/>
                    </a:lnTo>
                    <a:lnTo>
                      <a:pt x="470" y="150"/>
                    </a:lnTo>
                    <a:lnTo>
                      <a:pt x="0" y="150"/>
                    </a:lnTo>
                    <a:lnTo>
                      <a:pt x="0"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1"/>
              <p:cNvSpPr>
                <a:spLocks/>
              </p:cNvSpPr>
              <p:nvPr/>
            </p:nvSpPr>
            <p:spPr bwMode="auto">
              <a:xfrm>
                <a:off x="1414" y="3039"/>
                <a:ext cx="732" cy="150"/>
              </a:xfrm>
              <a:custGeom>
                <a:avLst/>
                <a:gdLst>
                  <a:gd name="T0" fmla="*/ 0 w 732"/>
                  <a:gd name="T1" fmla="*/ 0 h 150"/>
                  <a:gd name="T2" fmla="*/ 732 w 732"/>
                  <a:gd name="T3" fmla="*/ 0 h 150"/>
                  <a:gd name="T4" fmla="*/ 732 w 732"/>
                  <a:gd name="T5" fmla="*/ 100 h 150"/>
                  <a:gd name="T6" fmla="*/ 470 w 732"/>
                  <a:gd name="T7" fmla="*/ 100 h 150"/>
                  <a:gd name="T8" fmla="*/ 470 w 732"/>
                  <a:gd name="T9" fmla="*/ 150 h 150"/>
                  <a:gd name="T10" fmla="*/ 0 w 732"/>
                  <a:gd name="T11" fmla="*/ 150 h 150"/>
                  <a:gd name="T12" fmla="*/ 0 w 732"/>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732" h="150">
                    <a:moveTo>
                      <a:pt x="0" y="0"/>
                    </a:moveTo>
                    <a:lnTo>
                      <a:pt x="732" y="0"/>
                    </a:lnTo>
                    <a:lnTo>
                      <a:pt x="732" y="100"/>
                    </a:lnTo>
                    <a:lnTo>
                      <a:pt x="470" y="100"/>
                    </a:lnTo>
                    <a:lnTo>
                      <a:pt x="470" y="150"/>
                    </a:lnTo>
                    <a:lnTo>
                      <a:pt x="0" y="15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2"/>
              <p:cNvSpPr>
                <a:spLocks/>
              </p:cNvSpPr>
              <p:nvPr/>
            </p:nvSpPr>
            <p:spPr bwMode="auto">
              <a:xfrm>
                <a:off x="1414" y="3339"/>
                <a:ext cx="732" cy="149"/>
              </a:xfrm>
              <a:custGeom>
                <a:avLst/>
                <a:gdLst>
                  <a:gd name="T0" fmla="*/ 0 w 732"/>
                  <a:gd name="T1" fmla="*/ 0 h 149"/>
                  <a:gd name="T2" fmla="*/ 732 w 732"/>
                  <a:gd name="T3" fmla="*/ 0 h 149"/>
                  <a:gd name="T4" fmla="*/ 732 w 732"/>
                  <a:gd name="T5" fmla="*/ 99 h 149"/>
                  <a:gd name="T6" fmla="*/ 470 w 732"/>
                  <a:gd name="T7" fmla="*/ 99 h 149"/>
                  <a:gd name="T8" fmla="*/ 470 w 732"/>
                  <a:gd name="T9" fmla="*/ 149 h 149"/>
                  <a:gd name="T10" fmla="*/ 0 w 732"/>
                  <a:gd name="T11" fmla="*/ 149 h 149"/>
                  <a:gd name="T12" fmla="*/ 0 w 732"/>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32" h="149">
                    <a:moveTo>
                      <a:pt x="0" y="0"/>
                    </a:moveTo>
                    <a:lnTo>
                      <a:pt x="732" y="0"/>
                    </a:lnTo>
                    <a:lnTo>
                      <a:pt x="732" y="99"/>
                    </a:lnTo>
                    <a:lnTo>
                      <a:pt x="470" y="99"/>
                    </a:lnTo>
                    <a:lnTo>
                      <a:pt x="470" y="149"/>
                    </a:lnTo>
                    <a:lnTo>
                      <a:pt x="0" y="149"/>
                    </a:lnTo>
                    <a:lnTo>
                      <a:pt x="0" y="0"/>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3"/>
              <p:cNvSpPr>
                <a:spLocks/>
              </p:cNvSpPr>
              <p:nvPr/>
            </p:nvSpPr>
            <p:spPr bwMode="auto">
              <a:xfrm>
                <a:off x="1414" y="3339"/>
                <a:ext cx="732" cy="149"/>
              </a:xfrm>
              <a:custGeom>
                <a:avLst/>
                <a:gdLst>
                  <a:gd name="T0" fmla="*/ 0 w 732"/>
                  <a:gd name="T1" fmla="*/ 0 h 149"/>
                  <a:gd name="T2" fmla="*/ 732 w 732"/>
                  <a:gd name="T3" fmla="*/ 0 h 149"/>
                  <a:gd name="T4" fmla="*/ 732 w 732"/>
                  <a:gd name="T5" fmla="*/ 99 h 149"/>
                  <a:gd name="T6" fmla="*/ 470 w 732"/>
                  <a:gd name="T7" fmla="*/ 99 h 149"/>
                  <a:gd name="T8" fmla="*/ 470 w 732"/>
                  <a:gd name="T9" fmla="*/ 149 h 149"/>
                  <a:gd name="T10" fmla="*/ 0 w 732"/>
                  <a:gd name="T11" fmla="*/ 149 h 149"/>
                  <a:gd name="T12" fmla="*/ 0 w 732"/>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32" h="149">
                    <a:moveTo>
                      <a:pt x="0" y="0"/>
                    </a:moveTo>
                    <a:lnTo>
                      <a:pt x="732" y="0"/>
                    </a:lnTo>
                    <a:lnTo>
                      <a:pt x="732" y="99"/>
                    </a:lnTo>
                    <a:lnTo>
                      <a:pt x="470" y="99"/>
                    </a:lnTo>
                    <a:lnTo>
                      <a:pt x="470" y="149"/>
                    </a:lnTo>
                    <a:lnTo>
                      <a:pt x="0" y="149"/>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Line 14"/>
              <p:cNvSpPr>
                <a:spLocks noChangeShapeType="1"/>
              </p:cNvSpPr>
              <p:nvPr/>
            </p:nvSpPr>
            <p:spPr bwMode="auto">
              <a:xfrm>
                <a:off x="1435" y="2890"/>
                <a:ext cx="711"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15"/>
              <p:cNvSpPr>
                <a:spLocks noChangeShapeType="1"/>
              </p:cNvSpPr>
              <p:nvPr/>
            </p:nvSpPr>
            <p:spPr bwMode="auto">
              <a:xfrm>
                <a:off x="1435" y="2940"/>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Line 16"/>
              <p:cNvSpPr>
                <a:spLocks noChangeShapeType="1"/>
              </p:cNvSpPr>
              <p:nvPr/>
            </p:nvSpPr>
            <p:spPr bwMode="auto">
              <a:xfrm>
                <a:off x="1435" y="2990"/>
                <a:ext cx="554"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7"/>
              <p:cNvSpPr>
                <a:spLocks noChangeShapeType="1"/>
              </p:cNvSpPr>
              <p:nvPr/>
            </p:nvSpPr>
            <p:spPr bwMode="auto">
              <a:xfrm>
                <a:off x="1435" y="3239"/>
                <a:ext cx="60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 name="Line 18"/>
              <p:cNvSpPr>
                <a:spLocks noChangeShapeType="1"/>
              </p:cNvSpPr>
              <p:nvPr/>
            </p:nvSpPr>
            <p:spPr bwMode="auto">
              <a:xfrm>
                <a:off x="1435" y="3288"/>
                <a:ext cx="397"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Line 19"/>
              <p:cNvSpPr>
                <a:spLocks noChangeShapeType="1"/>
              </p:cNvSpPr>
              <p:nvPr/>
            </p:nvSpPr>
            <p:spPr bwMode="auto">
              <a:xfrm>
                <a:off x="1435" y="2840"/>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 name="Line 20"/>
              <p:cNvSpPr>
                <a:spLocks noChangeShapeType="1"/>
              </p:cNvSpPr>
              <p:nvPr/>
            </p:nvSpPr>
            <p:spPr bwMode="auto">
              <a:xfrm>
                <a:off x="1414" y="3538"/>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21"/>
              <p:cNvSpPr>
                <a:spLocks noChangeShapeType="1"/>
              </p:cNvSpPr>
              <p:nvPr/>
            </p:nvSpPr>
            <p:spPr bwMode="auto">
              <a:xfrm>
                <a:off x="1414" y="3587"/>
                <a:ext cx="554"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cxnSp>
          <p:nvCxnSpPr>
            <p:cNvPr id="23" name="AutoShape 22"/>
            <p:cNvCxnSpPr>
              <a:cxnSpLocks noChangeShapeType="1"/>
            </p:cNvCxnSpPr>
            <p:nvPr/>
          </p:nvCxnSpPr>
          <p:spPr bwMode="auto">
            <a:xfrm rot="10800000" flipH="1" flipV="1">
              <a:off x="2475299" y="5241282"/>
              <a:ext cx="1588" cy="476250"/>
            </a:xfrm>
            <a:prstGeom prst="curvedConnector3">
              <a:avLst>
                <a:gd name="adj1" fmla="val -14400000"/>
              </a:avLst>
            </a:prstGeom>
            <a:noFill/>
            <a:ln w="127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nvGrpSpPr>
            <p:cNvPr id="24" name="Group 23"/>
            <p:cNvGrpSpPr>
              <a:grpSpLocks noChangeAspect="1"/>
            </p:cNvGrpSpPr>
            <p:nvPr/>
          </p:nvGrpSpPr>
          <p:grpSpPr bwMode="auto">
            <a:xfrm>
              <a:off x="5666174" y="4585549"/>
              <a:ext cx="1368425" cy="1781175"/>
              <a:chOff x="3424" y="2704"/>
              <a:chExt cx="862" cy="1122"/>
            </a:xfrm>
          </p:grpSpPr>
          <p:sp>
            <p:nvSpPr>
              <p:cNvPr id="25" name="AutoShape 24"/>
              <p:cNvSpPr>
                <a:spLocks noChangeAspect="1" noChangeArrowheads="1"/>
              </p:cNvSpPr>
              <p:nvPr/>
            </p:nvSpPr>
            <p:spPr bwMode="auto">
              <a:xfrm>
                <a:off x="3424" y="2704"/>
                <a:ext cx="86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6" name="Freeform 25"/>
              <p:cNvSpPr>
                <a:spLocks/>
              </p:cNvSpPr>
              <p:nvPr/>
            </p:nvSpPr>
            <p:spPr bwMode="auto">
              <a:xfrm>
                <a:off x="3436" y="2715"/>
                <a:ext cx="833" cy="1094"/>
              </a:xfrm>
              <a:custGeom>
                <a:avLst/>
                <a:gdLst>
                  <a:gd name="T0" fmla="*/ 0 w 833"/>
                  <a:gd name="T1" fmla="*/ 0 h 1094"/>
                  <a:gd name="T2" fmla="*/ 0 w 833"/>
                  <a:gd name="T3" fmla="*/ 1094 h 1094"/>
                  <a:gd name="T4" fmla="*/ 833 w 833"/>
                  <a:gd name="T5" fmla="*/ 1094 h 1094"/>
                  <a:gd name="T6" fmla="*/ 833 w 833"/>
                  <a:gd name="T7" fmla="*/ 199 h 1094"/>
                  <a:gd name="T8" fmla="*/ 624 w 833"/>
                  <a:gd name="T9" fmla="*/ 0 h 1094"/>
                  <a:gd name="T10" fmla="*/ 0 w 833"/>
                  <a:gd name="T11" fmla="*/ 0 h 1094"/>
                </a:gdLst>
                <a:ahLst/>
                <a:cxnLst>
                  <a:cxn ang="0">
                    <a:pos x="T0" y="T1"/>
                  </a:cxn>
                  <a:cxn ang="0">
                    <a:pos x="T2" y="T3"/>
                  </a:cxn>
                  <a:cxn ang="0">
                    <a:pos x="T4" y="T5"/>
                  </a:cxn>
                  <a:cxn ang="0">
                    <a:pos x="T6" y="T7"/>
                  </a:cxn>
                  <a:cxn ang="0">
                    <a:pos x="T8" y="T9"/>
                  </a:cxn>
                  <a:cxn ang="0">
                    <a:pos x="T10" y="T11"/>
                  </a:cxn>
                </a:cxnLst>
                <a:rect l="0" t="0" r="r" b="b"/>
                <a:pathLst>
                  <a:path w="833" h="1094">
                    <a:moveTo>
                      <a:pt x="0" y="0"/>
                    </a:moveTo>
                    <a:lnTo>
                      <a:pt x="0" y="1094"/>
                    </a:lnTo>
                    <a:lnTo>
                      <a:pt x="833" y="1094"/>
                    </a:lnTo>
                    <a:lnTo>
                      <a:pt x="833" y="199"/>
                    </a:lnTo>
                    <a:lnTo>
                      <a:pt x="624" y="0"/>
                    </a:lnTo>
                    <a:lnTo>
                      <a:pt x="0" y="0"/>
                    </a:lnTo>
                    <a:close/>
                  </a:path>
                </a:pathLst>
              </a:custGeom>
              <a:solidFill>
                <a:srgbClr val="FFFFFF"/>
              </a:solidFill>
              <a:ln w="9525">
                <a:solidFill>
                  <a:srgbClr val="000000"/>
                </a:solidFill>
                <a:prstDash val="solid"/>
                <a:round/>
                <a:headEnd/>
                <a:tailEnd/>
              </a:ln>
            </p:spPr>
            <p:txBody>
              <a:bodyPr/>
              <a:lstStyle/>
              <a:p>
                <a:endParaRPr lang="ja-JP" altLang="en-US"/>
              </a:p>
            </p:txBody>
          </p:sp>
          <p:sp>
            <p:nvSpPr>
              <p:cNvPr id="27" name="Freeform 26"/>
              <p:cNvSpPr>
                <a:spLocks/>
              </p:cNvSpPr>
              <p:nvPr/>
            </p:nvSpPr>
            <p:spPr bwMode="auto">
              <a:xfrm>
                <a:off x="4060" y="2715"/>
                <a:ext cx="209" cy="199"/>
              </a:xfrm>
              <a:custGeom>
                <a:avLst/>
                <a:gdLst>
                  <a:gd name="T0" fmla="*/ 0 w 209"/>
                  <a:gd name="T1" fmla="*/ 0 h 199"/>
                  <a:gd name="T2" fmla="*/ 209 w 209"/>
                  <a:gd name="T3" fmla="*/ 199 h 199"/>
                  <a:gd name="T4" fmla="*/ 0 w 209"/>
                  <a:gd name="T5" fmla="*/ 199 h 199"/>
                  <a:gd name="T6" fmla="*/ 0 w 209"/>
                  <a:gd name="T7" fmla="*/ 0 h 199"/>
                </a:gdLst>
                <a:ahLst/>
                <a:cxnLst>
                  <a:cxn ang="0">
                    <a:pos x="T0" y="T1"/>
                  </a:cxn>
                  <a:cxn ang="0">
                    <a:pos x="T2" y="T3"/>
                  </a:cxn>
                  <a:cxn ang="0">
                    <a:pos x="T4" y="T5"/>
                  </a:cxn>
                  <a:cxn ang="0">
                    <a:pos x="T6" y="T7"/>
                  </a:cxn>
                </a:cxnLst>
                <a:rect l="0" t="0" r="r" b="b"/>
                <a:pathLst>
                  <a:path w="209" h="199">
                    <a:moveTo>
                      <a:pt x="0" y="0"/>
                    </a:moveTo>
                    <a:lnTo>
                      <a:pt x="209" y="199"/>
                    </a:lnTo>
                    <a:lnTo>
                      <a:pt x="0" y="199"/>
                    </a:lnTo>
                    <a:lnTo>
                      <a:pt x="0" y="0"/>
                    </a:lnTo>
                    <a:close/>
                  </a:path>
                </a:pathLst>
              </a:custGeom>
              <a:solidFill>
                <a:srgbClr val="FFFFFF"/>
              </a:solidFill>
              <a:ln w="9525">
                <a:solidFill>
                  <a:srgbClr val="000000"/>
                </a:solidFill>
                <a:prstDash val="solid"/>
                <a:round/>
                <a:headEnd/>
                <a:tailEnd/>
              </a:ln>
            </p:spPr>
            <p:txBody>
              <a:bodyPr/>
              <a:lstStyle/>
              <a:p>
                <a:endParaRPr lang="ja-JP" altLang="en-US"/>
              </a:p>
            </p:txBody>
          </p:sp>
          <p:sp>
            <p:nvSpPr>
              <p:cNvPr id="28" name="Freeform 27"/>
              <p:cNvSpPr>
                <a:spLocks/>
              </p:cNvSpPr>
              <p:nvPr/>
            </p:nvSpPr>
            <p:spPr bwMode="auto">
              <a:xfrm>
                <a:off x="3488" y="3014"/>
                <a:ext cx="729" cy="149"/>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29" h="149">
                    <a:moveTo>
                      <a:pt x="0" y="0"/>
                    </a:moveTo>
                    <a:lnTo>
                      <a:pt x="729" y="0"/>
                    </a:lnTo>
                    <a:lnTo>
                      <a:pt x="729" y="99"/>
                    </a:lnTo>
                    <a:lnTo>
                      <a:pt x="468" y="99"/>
                    </a:lnTo>
                    <a:lnTo>
                      <a:pt x="468" y="149"/>
                    </a:lnTo>
                    <a:lnTo>
                      <a:pt x="0" y="149"/>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sp>
            <p:nvSpPr>
              <p:cNvPr id="29" name="Line 28"/>
              <p:cNvSpPr>
                <a:spLocks noChangeShapeType="1"/>
              </p:cNvSpPr>
              <p:nvPr/>
            </p:nvSpPr>
            <p:spPr bwMode="auto">
              <a:xfrm>
                <a:off x="3488" y="3262"/>
                <a:ext cx="70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Line 29"/>
              <p:cNvSpPr>
                <a:spLocks noChangeShapeType="1"/>
              </p:cNvSpPr>
              <p:nvPr/>
            </p:nvSpPr>
            <p:spPr bwMode="auto">
              <a:xfrm>
                <a:off x="3488" y="3312"/>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30"/>
              <p:cNvSpPr>
                <a:spLocks noChangeShapeType="1"/>
              </p:cNvSpPr>
              <p:nvPr/>
            </p:nvSpPr>
            <p:spPr bwMode="auto">
              <a:xfrm>
                <a:off x="3488" y="3362"/>
                <a:ext cx="5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 name="Line 31"/>
              <p:cNvSpPr>
                <a:spLocks noChangeShapeType="1"/>
              </p:cNvSpPr>
              <p:nvPr/>
            </p:nvSpPr>
            <p:spPr bwMode="auto">
              <a:xfrm>
                <a:off x="3488" y="3212"/>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 name="Line 32"/>
              <p:cNvSpPr>
                <a:spLocks noChangeShapeType="1"/>
              </p:cNvSpPr>
              <p:nvPr/>
            </p:nvSpPr>
            <p:spPr bwMode="auto">
              <a:xfrm>
                <a:off x="3488" y="2914"/>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33"/>
              <p:cNvSpPr>
                <a:spLocks noChangeShapeType="1"/>
              </p:cNvSpPr>
              <p:nvPr/>
            </p:nvSpPr>
            <p:spPr bwMode="auto">
              <a:xfrm>
                <a:off x="3488" y="2964"/>
                <a:ext cx="5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cxnSp>
          <p:nvCxnSpPr>
            <p:cNvPr id="35" name="AutoShape 34"/>
            <p:cNvCxnSpPr>
              <a:cxnSpLocks noChangeShapeType="1"/>
              <a:stCxn id="12" idx="2"/>
              <a:endCxn id="28" idx="6"/>
            </p:cNvCxnSpPr>
            <p:nvPr/>
          </p:nvCxnSpPr>
          <p:spPr bwMode="auto">
            <a:xfrm flipV="1">
              <a:off x="3637349" y="5077674"/>
              <a:ext cx="2130425" cy="198438"/>
            </a:xfrm>
            <a:prstGeom prst="curvedConnector3">
              <a:avLst>
                <a:gd name="adj1" fmla="val 50000"/>
              </a:avLst>
            </a:prstGeom>
            <a:noFill/>
            <a:ln w="127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7" name="Rectangle 36"/>
            <p:cNvSpPr>
              <a:spLocks noChangeArrowheads="1"/>
            </p:cNvSpPr>
            <p:nvPr/>
          </p:nvSpPr>
          <p:spPr bwMode="auto">
            <a:xfrm>
              <a:off x="3858080" y="5902310"/>
              <a:ext cx="164720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r>
                <a:rPr lang="ja-JP" altLang="en-US" dirty="0" smtClean="0"/>
                <a:t>コードクローン</a:t>
              </a:r>
              <a:endParaRPr lang="en-US" altLang="ja-JP" dirty="0"/>
            </a:p>
          </p:txBody>
        </p:sp>
        <p:cxnSp>
          <p:nvCxnSpPr>
            <p:cNvPr id="38" name="AutoShape 34"/>
            <p:cNvCxnSpPr>
              <a:cxnSpLocks noChangeShapeType="1"/>
              <a:stCxn id="14" idx="2"/>
              <a:endCxn id="28" idx="5"/>
            </p:cNvCxnSpPr>
            <p:nvPr/>
          </p:nvCxnSpPr>
          <p:spPr bwMode="auto">
            <a:xfrm flipV="1">
              <a:off x="3637349" y="5314212"/>
              <a:ext cx="2130425" cy="436563"/>
            </a:xfrm>
            <a:prstGeom prst="curvedConnector3">
              <a:avLst>
                <a:gd name="adj1" fmla="val 54546"/>
              </a:avLst>
            </a:prstGeom>
            <a:noFill/>
            <a:ln w="127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0" name="テキスト ボックス 39"/>
            <p:cNvSpPr txBox="1"/>
            <p:nvPr/>
          </p:nvSpPr>
          <p:spPr>
            <a:xfrm>
              <a:off x="4409372" y="3956216"/>
              <a:ext cx="697627" cy="400110"/>
            </a:xfrm>
            <a:prstGeom prst="rect">
              <a:avLst/>
            </a:prstGeom>
            <a:noFill/>
          </p:spPr>
          <p:txBody>
            <a:bodyPr wrap="none" rtlCol="0">
              <a:spAutoFit/>
            </a:bodyPr>
            <a:lstStyle/>
            <a:p>
              <a:r>
                <a:rPr lang="ja-JP" altLang="en-US" sz="2000" dirty="0" smtClean="0"/>
                <a:t>剽窃</a:t>
              </a:r>
              <a:endParaRPr kumimoji="1" lang="ja-JP" altLang="en-US" sz="2000" dirty="0"/>
            </a:p>
          </p:txBody>
        </p:sp>
        <p:sp>
          <p:nvSpPr>
            <p:cNvPr id="41" name="テキスト ボックス 40"/>
            <p:cNvSpPr txBox="1"/>
            <p:nvPr/>
          </p:nvSpPr>
          <p:spPr>
            <a:xfrm>
              <a:off x="2025967" y="6212571"/>
              <a:ext cx="1963811" cy="369332"/>
            </a:xfrm>
            <a:prstGeom prst="rect">
              <a:avLst/>
            </a:prstGeom>
            <a:noFill/>
          </p:spPr>
          <p:txBody>
            <a:bodyPr wrap="none" rtlCol="0">
              <a:spAutoFit/>
            </a:bodyPr>
            <a:lstStyle/>
            <a:p>
              <a:r>
                <a:rPr kumimoji="1" lang="en-US" altLang="ja-JP" dirty="0" smtClean="0"/>
                <a:t>A</a:t>
              </a:r>
              <a:r>
                <a:rPr kumimoji="1" lang="ja-JP" altLang="en-US" dirty="0" smtClean="0"/>
                <a:t>さんのプログラム</a:t>
              </a:r>
              <a:endParaRPr kumimoji="1" lang="ja-JP" altLang="en-US" dirty="0"/>
            </a:p>
          </p:txBody>
        </p:sp>
        <p:sp>
          <p:nvSpPr>
            <p:cNvPr id="42" name="テキスト ボックス 41"/>
            <p:cNvSpPr txBox="1"/>
            <p:nvPr/>
          </p:nvSpPr>
          <p:spPr>
            <a:xfrm>
              <a:off x="5348330" y="6339737"/>
              <a:ext cx="1955809" cy="369332"/>
            </a:xfrm>
            <a:prstGeom prst="rect">
              <a:avLst/>
            </a:prstGeom>
            <a:noFill/>
          </p:spPr>
          <p:txBody>
            <a:bodyPr wrap="none" rtlCol="0">
              <a:spAutoFit/>
            </a:bodyPr>
            <a:lstStyle/>
            <a:p>
              <a:r>
                <a:rPr lang="en-US" altLang="ja-JP" dirty="0"/>
                <a:t>B</a:t>
              </a:r>
              <a:r>
                <a:rPr kumimoji="1" lang="ja-JP" altLang="en-US" dirty="0" smtClean="0"/>
                <a:t>さんのプログラム</a:t>
              </a:r>
              <a:endParaRPr kumimoji="1" lang="ja-JP" altLang="en-US" dirty="0"/>
            </a:p>
          </p:txBody>
        </p:sp>
      </p:grpSp>
      <p:sp>
        <p:nvSpPr>
          <p:cNvPr id="43" name="曲折矢印 42"/>
          <p:cNvSpPr/>
          <p:nvPr/>
        </p:nvSpPr>
        <p:spPr>
          <a:xfrm rot="2991296">
            <a:off x="4095855" y="4090835"/>
            <a:ext cx="1272700" cy="1716554"/>
          </a:xfrm>
          <a:prstGeom prst="bentArrow">
            <a:avLst>
              <a:gd name="adj1" fmla="val 14172"/>
              <a:gd name="adj2" fmla="val 16456"/>
              <a:gd name="adj3" fmla="val 27609"/>
              <a:gd name="adj4" fmla="val 723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7785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lang="ja-JP" altLang="en-US" dirty="0" smtClean="0"/>
              <a:t>コードクローン検出手法</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sz="2400" dirty="0" smtClean="0"/>
              <a:t>コードクローン検出</a:t>
            </a:r>
            <a:r>
              <a:rPr lang="ja-JP" altLang="en-US" sz="2400" dirty="0"/>
              <a:t>に関する研究が数多く行われて</a:t>
            </a:r>
            <a:r>
              <a:rPr lang="ja-JP" altLang="en-US" sz="2400" dirty="0" smtClean="0"/>
              <a:t>いる．</a:t>
            </a:r>
            <a:endParaRPr lang="en-US" altLang="ja-JP" sz="2400" dirty="0"/>
          </a:p>
          <a:p>
            <a:pPr lvl="1"/>
            <a:r>
              <a:rPr kumimoji="1" lang="en-US" altLang="ja-JP" dirty="0" smtClean="0"/>
              <a:t>String-based</a:t>
            </a:r>
          </a:p>
          <a:p>
            <a:pPr lvl="2"/>
            <a:r>
              <a:rPr kumimoji="1" lang="ja-JP" altLang="en-US" dirty="0" smtClean="0"/>
              <a:t>文字列が連続して一致する部分を検出</a:t>
            </a:r>
            <a:endParaRPr kumimoji="1" lang="en-US" altLang="ja-JP" dirty="0" smtClean="0"/>
          </a:p>
          <a:p>
            <a:pPr lvl="1"/>
            <a:r>
              <a:rPr lang="en-US" altLang="ja-JP" dirty="0" smtClean="0"/>
              <a:t>Token-based</a:t>
            </a:r>
          </a:p>
          <a:p>
            <a:pPr lvl="2"/>
            <a:r>
              <a:rPr lang="ja-JP" altLang="en-US" dirty="0" smtClean="0"/>
              <a:t>トークン列が連続して一致する部分を検出</a:t>
            </a:r>
            <a:endParaRPr lang="en-US" altLang="ja-JP" dirty="0" smtClean="0"/>
          </a:p>
          <a:p>
            <a:pPr lvl="2"/>
            <a:r>
              <a:rPr lang="en-US" altLang="ja-JP" dirty="0" err="1" smtClean="0"/>
              <a:t>CCFinder</a:t>
            </a:r>
            <a:r>
              <a:rPr lang="en-US" altLang="ja-JP" dirty="0" smtClean="0"/>
              <a:t> [1]</a:t>
            </a:r>
          </a:p>
          <a:p>
            <a:pPr lvl="1"/>
            <a:r>
              <a:rPr kumimoji="1" lang="en-US" altLang="ja-JP" dirty="0" smtClean="0"/>
              <a:t>Tre</a:t>
            </a:r>
            <a:r>
              <a:rPr lang="en-US" altLang="ja-JP" dirty="0" smtClean="0"/>
              <a:t>e-based</a:t>
            </a:r>
          </a:p>
          <a:p>
            <a:pPr lvl="2"/>
            <a:r>
              <a:rPr lang="ja-JP" altLang="en-US" dirty="0" smtClean="0"/>
              <a:t>構文木から類似した部分木を検出</a:t>
            </a:r>
            <a:endParaRPr lang="en-US" altLang="ja-JP" dirty="0" smtClean="0"/>
          </a:p>
          <a:p>
            <a:pPr lvl="1"/>
            <a:r>
              <a:rPr kumimoji="1" lang="en-US" altLang="ja-JP" dirty="0" smtClean="0"/>
              <a:t>Semantics-based</a:t>
            </a:r>
          </a:p>
          <a:p>
            <a:pPr lvl="2"/>
            <a:r>
              <a:rPr lang="ja-JP" altLang="en-US" dirty="0" smtClean="0"/>
              <a:t>プログラム依存グラフから同形部分グラフを検出</a:t>
            </a:r>
            <a:endParaRPr kumimoji="1" lang="ja-JP" altLang="en-US" dirty="0"/>
          </a:p>
        </p:txBody>
      </p:sp>
      <p:sp>
        <p:nvSpPr>
          <p:cNvPr id="4" name="スライド番号プレースホルダー 3"/>
          <p:cNvSpPr>
            <a:spLocks noGrp="1"/>
          </p:cNvSpPr>
          <p:nvPr>
            <p:ph type="sldNum" sz="quarter" idx="12"/>
          </p:nvPr>
        </p:nvSpPr>
        <p:spPr/>
        <p:txBody>
          <a:bodyPr/>
          <a:lstStyle/>
          <a:p>
            <a:fld id="{63177B97-C38E-6B49-9829-0ADB86AF5D52}" type="slidenum">
              <a:rPr lang="ja-JP" altLang="en-US" smtClean="0"/>
              <a:pPr/>
              <a:t>3</a:t>
            </a:fld>
            <a:endParaRPr lang="ja-JP" altLang="en-US"/>
          </a:p>
        </p:txBody>
      </p:sp>
      <p:sp>
        <p:nvSpPr>
          <p:cNvPr id="5" name="AutoShape 4"/>
          <p:cNvSpPr>
            <a:spLocks noChangeArrowheads="1"/>
          </p:cNvSpPr>
          <p:nvPr/>
        </p:nvSpPr>
        <p:spPr bwMode="auto">
          <a:xfrm>
            <a:off x="8424919" y="2087880"/>
            <a:ext cx="648072" cy="4038283"/>
          </a:xfrm>
          <a:prstGeom prst="upArrow">
            <a:avLst>
              <a:gd name="adj1" fmla="val 50000"/>
              <a:gd name="adj2" fmla="val 203302"/>
            </a:avLst>
          </a:prstGeom>
          <a:gradFill flip="none" rotWithShape="1">
            <a:gsLst>
              <a:gs pos="0">
                <a:srgbClr val="FFFFCC"/>
              </a:gs>
              <a:gs pos="100000">
                <a:srgbClr val="E8AE3D"/>
              </a:gs>
            </a:gsLst>
            <a:lin ang="16200000" scaled="0"/>
            <a:tileRect/>
          </a:gradFill>
          <a:ln w="9525">
            <a:solidFill>
              <a:schemeClr val="tx1"/>
            </a:solidFill>
            <a:miter lim="800000"/>
            <a:headEnd/>
            <a:tailEnd/>
          </a:ln>
        </p:spPr>
        <p:txBody>
          <a:bodyPr vert="eaVert" wrap="none" anchor="ctr"/>
          <a:lstStyle/>
          <a:p>
            <a:pPr algn="ctr"/>
            <a:r>
              <a:rPr lang="ja-JP" altLang="en-US"/>
              <a:t>高速</a:t>
            </a:r>
          </a:p>
        </p:txBody>
      </p:sp>
      <p:sp>
        <p:nvSpPr>
          <p:cNvPr id="6" name="AutoShape 5"/>
          <p:cNvSpPr>
            <a:spLocks noChangeArrowheads="1"/>
          </p:cNvSpPr>
          <p:nvPr/>
        </p:nvSpPr>
        <p:spPr bwMode="auto">
          <a:xfrm>
            <a:off x="7822750" y="2087880"/>
            <a:ext cx="648072" cy="4038283"/>
          </a:xfrm>
          <a:prstGeom prst="downArrow">
            <a:avLst>
              <a:gd name="adj1" fmla="val 50000"/>
              <a:gd name="adj2" fmla="val 203223"/>
            </a:avLst>
          </a:prstGeom>
          <a:gradFill flip="none" rotWithShape="1">
            <a:gsLst>
              <a:gs pos="34000">
                <a:srgbClr val="3366FF"/>
              </a:gs>
              <a:gs pos="100000">
                <a:srgbClr val="FFFFFF"/>
              </a:gs>
            </a:gsLst>
            <a:lin ang="16200000" scaled="0"/>
            <a:tileRect/>
          </a:gradFill>
          <a:ln w="9525">
            <a:solidFill>
              <a:schemeClr val="tx1"/>
            </a:solidFill>
            <a:miter lim="800000"/>
            <a:headEnd/>
            <a:tailEnd/>
          </a:ln>
        </p:spPr>
        <p:txBody>
          <a:bodyPr vert="eaVert" wrap="none" anchor="ctr"/>
          <a:lstStyle/>
          <a:p>
            <a:pPr algn="ctr"/>
            <a:r>
              <a:rPr lang="ja-JP" altLang="en-US" dirty="0" smtClean="0"/>
              <a:t>多様な検出</a:t>
            </a:r>
            <a:endParaRPr lang="ja-JP" altLang="en-US" dirty="0"/>
          </a:p>
        </p:txBody>
      </p:sp>
      <p:sp>
        <p:nvSpPr>
          <p:cNvPr id="7" name="正方形/長方形 6"/>
          <p:cNvSpPr/>
          <p:nvPr/>
        </p:nvSpPr>
        <p:spPr>
          <a:xfrm>
            <a:off x="0" y="6007596"/>
            <a:ext cx="8248030" cy="646331"/>
          </a:xfrm>
          <a:prstGeom prst="rect">
            <a:avLst/>
          </a:prstGeom>
          <a:solidFill>
            <a:schemeClr val="bg1"/>
          </a:solidFill>
        </p:spPr>
        <p:txBody>
          <a:bodyPr wrap="square">
            <a:spAutoFit/>
          </a:bodyPr>
          <a:lstStyle/>
          <a:p>
            <a:r>
              <a:rPr lang="en-US" altLang="ja-JP" dirty="0" smtClean="0"/>
              <a:t>[1] </a:t>
            </a:r>
            <a:r>
              <a:rPr lang="en-US" altLang="ja-JP" dirty="0"/>
              <a:t>T. </a:t>
            </a:r>
            <a:r>
              <a:rPr lang="en-US" altLang="ja-JP" dirty="0" err="1"/>
              <a:t>Kamiya</a:t>
            </a:r>
            <a:r>
              <a:rPr lang="en-US" altLang="ja-JP" dirty="0"/>
              <a:t>, et al.: </a:t>
            </a:r>
            <a:r>
              <a:rPr lang="en-US" altLang="ja-JP" dirty="0" err="1"/>
              <a:t>CCFinder</a:t>
            </a:r>
            <a:r>
              <a:rPr lang="en-US" altLang="ja-JP" dirty="0"/>
              <a:t>: A </a:t>
            </a:r>
            <a:r>
              <a:rPr lang="en-US" altLang="ja-JP" dirty="0" err="1"/>
              <a:t>Multilinguistic</a:t>
            </a:r>
            <a:r>
              <a:rPr lang="en-US" altLang="ja-JP" dirty="0"/>
              <a:t> Token-based Code Clone Detection System for Large Scale Source Code, IEEE Trans. </a:t>
            </a:r>
            <a:r>
              <a:rPr lang="en-US" altLang="ja-JP" dirty="0" err="1"/>
              <a:t>Softw</a:t>
            </a:r>
            <a:r>
              <a:rPr lang="en-US" altLang="ja-JP" dirty="0"/>
              <a:t>. Eng., </a:t>
            </a:r>
            <a:r>
              <a:rPr lang="en-US" altLang="ja-JP" dirty="0" smtClean="0"/>
              <a:t>2002</a:t>
            </a:r>
            <a:r>
              <a:rPr lang="en-US" altLang="ja-JP" dirty="0"/>
              <a:t>. 	</a:t>
            </a:r>
          </a:p>
        </p:txBody>
      </p:sp>
    </p:spTree>
    <p:extLst>
      <p:ext uri="{BB962C8B-B14F-4D97-AF65-F5344CB8AC3E}">
        <p14:creationId xmlns:p14="http://schemas.microsoft.com/office/powerpoint/2010/main" val="71037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CCFinder</a:t>
            </a:r>
            <a:r>
              <a:rPr kumimoji="1" lang="ja-JP" altLang="en-US" dirty="0" smtClean="0"/>
              <a:t>の処理概要</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3177B97-C38E-6B49-9829-0ADB86AF5D52}" type="slidenum">
              <a:rPr lang="ja-JP" altLang="en-US" smtClean="0"/>
              <a:pPr/>
              <a:t>4</a:t>
            </a:fld>
            <a:endParaRPr lang="ja-JP" altLang="en-US"/>
          </a:p>
        </p:txBody>
      </p:sp>
      <p:grpSp>
        <p:nvGrpSpPr>
          <p:cNvPr id="5" name="Group 2"/>
          <p:cNvGrpSpPr>
            <a:grpSpLocks/>
          </p:cNvGrpSpPr>
          <p:nvPr/>
        </p:nvGrpSpPr>
        <p:grpSpPr bwMode="auto">
          <a:xfrm>
            <a:off x="6364288" y="1196752"/>
            <a:ext cx="2679700" cy="4803775"/>
            <a:chOff x="4009" y="1132"/>
            <a:chExt cx="1688" cy="3026"/>
          </a:xfrm>
        </p:grpSpPr>
        <p:sp>
          <p:nvSpPr>
            <p:cNvPr id="6" name="Rectangle 3"/>
            <p:cNvSpPr>
              <a:spLocks noChangeArrowheads="1"/>
            </p:cNvSpPr>
            <p:nvPr/>
          </p:nvSpPr>
          <p:spPr bwMode="auto">
            <a:xfrm>
              <a:off x="4009" y="1386"/>
              <a:ext cx="1688" cy="2490"/>
            </a:xfrm>
            <a:prstGeom prst="rect">
              <a:avLst/>
            </a:prstGeom>
            <a:solidFill>
              <a:schemeClr val="bg1"/>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ja-JP" altLang="ja-JP" sz="1400">
                <a:latin typeface="Tahoma" pitchFamily="34" charset="0"/>
              </a:endParaRPr>
            </a:p>
          </p:txBody>
        </p:sp>
        <p:sp>
          <p:nvSpPr>
            <p:cNvPr id="7" name="Text Box 4"/>
            <p:cNvSpPr txBox="1">
              <a:spLocks noChangeArrowheads="1"/>
            </p:cNvSpPr>
            <p:nvPr/>
          </p:nvSpPr>
          <p:spPr bwMode="auto">
            <a:xfrm>
              <a:off x="4412" y="1132"/>
              <a:ext cx="78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ja-JP" altLang="en-US" sz="1400" dirty="0" smtClean="0">
                  <a:latin typeface="Tahoma" pitchFamily="34" charset="0"/>
                </a:rPr>
                <a:t>ソースコード</a:t>
              </a:r>
              <a:endParaRPr kumimoji="1" lang="en-US" altLang="ja-JP" sz="1400" dirty="0">
                <a:latin typeface="Tahoma" pitchFamily="34" charset="0"/>
              </a:endParaRPr>
            </a:p>
          </p:txBody>
        </p:sp>
        <p:sp>
          <p:nvSpPr>
            <p:cNvPr id="8" name="Text Box 5"/>
            <p:cNvSpPr txBox="1">
              <a:spLocks noChangeArrowheads="1"/>
            </p:cNvSpPr>
            <p:nvPr/>
          </p:nvSpPr>
          <p:spPr bwMode="auto">
            <a:xfrm>
              <a:off x="4218" y="1494"/>
              <a:ext cx="1128" cy="210"/>
            </a:xfrm>
            <a:prstGeom prst="rect">
              <a:avLst/>
            </a:prstGeom>
            <a:solidFill>
              <a:schemeClr val="accent1">
                <a:alpha val="5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字句解析</a:t>
              </a:r>
            </a:p>
          </p:txBody>
        </p:sp>
        <p:sp>
          <p:nvSpPr>
            <p:cNvPr id="9" name="Text Box 6"/>
            <p:cNvSpPr txBox="1">
              <a:spLocks noChangeArrowheads="1"/>
            </p:cNvSpPr>
            <p:nvPr/>
          </p:nvSpPr>
          <p:spPr bwMode="auto">
            <a:xfrm>
              <a:off x="4220" y="2190"/>
              <a:ext cx="1128"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変換処理</a:t>
              </a:r>
            </a:p>
          </p:txBody>
        </p:sp>
        <p:sp>
          <p:nvSpPr>
            <p:cNvPr id="10" name="Rectangle 7"/>
            <p:cNvSpPr>
              <a:spLocks noChangeArrowheads="1"/>
            </p:cNvSpPr>
            <p:nvPr/>
          </p:nvSpPr>
          <p:spPr bwMode="auto">
            <a:xfrm>
              <a:off x="4534" y="1830"/>
              <a:ext cx="5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トークン列</a:t>
              </a:r>
            </a:p>
          </p:txBody>
        </p:sp>
        <p:sp>
          <p:nvSpPr>
            <p:cNvPr id="11" name="Text Box 8"/>
            <p:cNvSpPr txBox="1">
              <a:spLocks noChangeArrowheads="1"/>
            </p:cNvSpPr>
            <p:nvPr/>
          </p:nvSpPr>
          <p:spPr bwMode="auto">
            <a:xfrm>
              <a:off x="4214" y="2910"/>
              <a:ext cx="1136"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検出処理</a:t>
              </a:r>
            </a:p>
          </p:txBody>
        </p:sp>
        <p:sp>
          <p:nvSpPr>
            <p:cNvPr id="12" name="Line 9"/>
            <p:cNvSpPr>
              <a:spLocks noChangeShapeType="1"/>
            </p:cNvSpPr>
            <p:nvPr/>
          </p:nvSpPr>
          <p:spPr bwMode="auto">
            <a:xfrm>
              <a:off x="4781" y="2406"/>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 name="Rectangle 10"/>
            <p:cNvSpPr>
              <a:spLocks noChangeArrowheads="1"/>
            </p:cNvSpPr>
            <p:nvPr/>
          </p:nvSpPr>
          <p:spPr bwMode="auto">
            <a:xfrm>
              <a:off x="4406" y="2556"/>
              <a:ext cx="9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変換後トークン列</a:t>
              </a:r>
            </a:p>
          </p:txBody>
        </p:sp>
        <p:sp>
          <p:nvSpPr>
            <p:cNvPr id="14" name="Rectangle 11"/>
            <p:cNvSpPr>
              <a:spLocks noChangeArrowheads="1"/>
            </p:cNvSpPr>
            <p:nvPr/>
          </p:nvSpPr>
          <p:spPr bwMode="auto">
            <a:xfrm>
              <a:off x="4485" y="3254"/>
              <a:ext cx="7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クローン情報</a:t>
              </a:r>
            </a:p>
          </p:txBody>
        </p:sp>
        <p:sp>
          <p:nvSpPr>
            <p:cNvPr id="15" name="Text Box 12"/>
            <p:cNvSpPr txBox="1">
              <a:spLocks noChangeArrowheads="1"/>
            </p:cNvSpPr>
            <p:nvPr/>
          </p:nvSpPr>
          <p:spPr bwMode="auto">
            <a:xfrm>
              <a:off x="4237" y="3624"/>
              <a:ext cx="1104"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出力整形処理</a:t>
              </a:r>
            </a:p>
          </p:txBody>
        </p:sp>
        <p:sp>
          <p:nvSpPr>
            <p:cNvPr id="16" name="Rectangle 13"/>
            <p:cNvSpPr>
              <a:spLocks noChangeArrowheads="1"/>
            </p:cNvSpPr>
            <p:nvPr/>
          </p:nvSpPr>
          <p:spPr bwMode="auto">
            <a:xfrm>
              <a:off x="4206" y="3966"/>
              <a:ext cx="11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クローンペア位置情報</a:t>
              </a:r>
            </a:p>
          </p:txBody>
        </p:sp>
        <p:sp>
          <p:nvSpPr>
            <p:cNvPr id="17" name="Line 14"/>
            <p:cNvSpPr>
              <a:spLocks noChangeShapeType="1"/>
            </p:cNvSpPr>
            <p:nvPr/>
          </p:nvSpPr>
          <p:spPr bwMode="auto">
            <a:xfrm>
              <a:off x="4779" y="2718"/>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 name="Line 15"/>
            <p:cNvSpPr>
              <a:spLocks noChangeShapeType="1"/>
            </p:cNvSpPr>
            <p:nvPr/>
          </p:nvSpPr>
          <p:spPr bwMode="auto">
            <a:xfrm>
              <a:off x="4771" y="311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 name="Line 16"/>
            <p:cNvSpPr>
              <a:spLocks noChangeShapeType="1"/>
            </p:cNvSpPr>
            <p:nvPr/>
          </p:nvSpPr>
          <p:spPr bwMode="auto">
            <a:xfrm>
              <a:off x="4785" y="1998"/>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 name="Line 17"/>
            <p:cNvSpPr>
              <a:spLocks noChangeShapeType="1"/>
            </p:cNvSpPr>
            <p:nvPr/>
          </p:nvSpPr>
          <p:spPr bwMode="auto">
            <a:xfrm>
              <a:off x="4783" y="1698"/>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 name="Line 18"/>
            <p:cNvSpPr>
              <a:spLocks noChangeShapeType="1"/>
            </p:cNvSpPr>
            <p:nvPr/>
          </p:nvSpPr>
          <p:spPr bwMode="auto">
            <a:xfrm>
              <a:off x="4779" y="1302"/>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2" name="Line 19"/>
            <p:cNvSpPr>
              <a:spLocks noChangeShapeType="1"/>
            </p:cNvSpPr>
            <p:nvPr/>
          </p:nvSpPr>
          <p:spPr bwMode="auto">
            <a:xfrm>
              <a:off x="4773" y="3432"/>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3" name="Line 20"/>
            <p:cNvSpPr>
              <a:spLocks noChangeShapeType="1"/>
            </p:cNvSpPr>
            <p:nvPr/>
          </p:nvSpPr>
          <p:spPr bwMode="auto">
            <a:xfrm>
              <a:off x="4765" y="3832"/>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4" name="Text Box 21"/>
          <p:cNvSpPr txBox="1">
            <a:spLocks noChangeArrowheads="1"/>
          </p:cNvSpPr>
          <p:nvPr/>
        </p:nvSpPr>
        <p:spPr bwMode="auto">
          <a:xfrm>
            <a:off x="203200" y="1558702"/>
            <a:ext cx="6070600" cy="42767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ja-JP" sz="1500" dirty="0"/>
              <a:t> 1. static void </a:t>
            </a:r>
            <a:r>
              <a:rPr lang="en-US" altLang="ja-JP" sz="1500" dirty="0">
                <a:solidFill>
                  <a:srgbClr val="0000FF"/>
                </a:solidFill>
              </a:rPr>
              <a:t>foo()</a:t>
            </a:r>
            <a:r>
              <a:rPr lang="en-US" altLang="ja-JP" sz="1500" dirty="0"/>
              <a:t> throws </a:t>
            </a:r>
            <a:r>
              <a:rPr lang="en-US" altLang="ja-JP" sz="1500" dirty="0" err="1"/>
              <a:t>RESyntaxException</a:t>
            </a:r>
            <a:r>
              <a:rPr lang="en-US" altLang="ja-JP" sz="1500" dirty="0"/>
              <a:t> {</a:t>
            </a:r>
          </a:p>
          <a:p>
            <a:pPr algn="l" eaLnBrk="0" hangingPunct="0"/>
            <a:r>
              <a:rPr lang="en-US" altLang="ja-JP" sz="1500" dirty="0"/>
              <a:t> 2.    </a:t>
            </a:r>
            <a:r>
              <a:rPr lang="en-US" altLang="ja-JP" sz="1500" dirty="0">
                <a:solidFill>
                  <a:srgbClr val="0000FF"/>
                </a:solidFill>
              </a:rPr>
              <a:t>String a[] = new String [] { "123,400", "</a:t>
            </a:r>
            <a:r>
              <a:rPr lang="en-US" altLang="ja-JP" sz="1500" dirty="0" err="1">
                <a:solidFill>
                  <a:srgbClr val="0000FF"/>
                </a:solidFill>
              </a:rPr>
              <a:t>abc</a:t>
            </a:r>
            <a:r>
              <a:rPr lang="en-US" altLang="ja-JP" sz="1500" dirty="0">
                <a:solidFill>
                  <a:srgbClr val="0000FF"/>
                </a:solidFill>
              </a:rPr>
              <a:t>", "orange 100" };</a:t>
            </a:r>
          </a:p>
          <a:p>
            <a:pPr algn="l" eaLnBrk="0" hangingPunct="0"/>
            <a:r>
              <a:rPr lang="en-US" altLang="ja-JP" sz="1500" dirty="0"/>
              <a:t> 3.    </a:t>
            </a:r>
            <a:r>
              <a:rPr lang="en-US" altLang="ja-JP" sz="1500" dirty="0" err="1">
                <a:solidFill>
                  <a:srgbClr val="0000FF"/>
                </a:solidFill>
              </a:rPr>
              <a:t>org.apache.regexp.</a:t>
            </a:r>
            <a:r>
              <a:rPr lang="en-US" altLang="ja-JP" sz="1500" dirty="0" err="1"/>
              <a:t>RE</a:t>
            </a:r>
            <a:r>
              <a:rPr lang="en-US" altLang="ja-JP" sz="1500" dirty="0"/>
              <a:t> </a:t>
            </a:r>
            <a:r>
              <a:rPr lang="en-US" altLang="ja-JP" sz="1500" dirty="0">
                <a:solidFill>
                  <a:srgbClr val="0000FF"/>
                </a:solidFill>
              </a:rPr>
              <a:t>pat</a:t>
            </a:r>
            <a:r>
              <a:rPr lang="en-US" altLang="ja-JP" sz="1500" dirty="0"/>
              <a:t> = </a:t>
            </a:r>
            <a:r>
              <a:rPr lang="en-US" altLang="ja-JP" sz="1500" dirty="0">
                <a:solidFill>
                  <a:schemeClr val="hlink"/>
                </a:solidFill>
              </a:rPr>
              <a:t>new </a:t>
            </a:r>
            <a:r>
              <a:rPr lang="en-US" altLang="ja-JP" sz="1500" dirty="0" err="1">
                <a:solidFill>
                  <a:srgbClr val="0000FF"/>
                </a:solidFill>
              </a:rPr>
              <a:t>org.apache.regexp.</a:t>
            </a:r>
            <a:r>
              <a:rPr lang="en-US" altLang="ja-JP" sz="1500" dirty="0" err="1"/>
              <a:t>RE</a:t>
            </a:r>
            <a:r>
              <a:rPr lang="en-US" altLang="ja-JP" sz="1500" dirty="0"/>
              <a:t>("[0-9,]+");</a:t>
            </a:r>
          </a:p>
          <a:p>
            <a:pPr algn="l" eaLnBrk="0" hangingPunct="0"/>
            <a:r>
              <a:rPr lang="en-US" altLang="ja-JP" sz="1500" dirty="0"/>
              <a:t> 4.    </a:t>
            </a:r>
            <a:r>
              <a:rPr lang="en-US" altLang="ja-JP" sz="1500" dirty="0" err="1"/>
              <a:t>int</a:t>
            </a:r>
            <a:r>
              <a:rPr lang="en-US" altLang="ja-JP" sz="1500" dirty="0"/>
              <a:t> sum = 0;</a:t>
            </a:r>
          </a:p>
          <a:p>
            <a:pPr algn="l" eaLnBrk="0" hangingPunct="0"/>
            <a:r>
              <a:rPr lang="en-US" altLang="ja-JP" sz="1500" dirty="0"/>
              <a:t> 5.    for (</a:t>
            </a:r>
            <a:r>
              <a:rPr lang="en-US" altLang="ja-JP" sz="1500" dirty="0" err="1"/>
              <a:t>int</a:t>
            </a:r>
            <a:r>
              <a:rPr lang="en-US" altLang="ja-JP" sz="1500" dirty="0"/>
              <a:t> </a:t>
            </a:r>
            <a:r>
              <a:rPr lang="en-US" altLang="ja-JP" sz="1500" dirty="0" err="1"/>
              <a:t>i</a:t>
            </a:r>
            <a:r>
              <a:rPr lang="en-US" altLang="ja-JP" sz="1500" dirty="0"/>
              <a:t> = 0; </a:t>
            </a:r>
            <a:r>
              <a:rPr lang="en-US" altLang="ja-JP" sz="1500" dirty="0" err="1"/>
              <a:t>i</a:t>
            </a:r>
            <a:r>
              <a:rPr lang="en-US" altLang="ja-JP" sz="1500" dirty="0"/>
              <a:t> &lt; </a:t>
            </a:r>
            <a:r>
              <a:rPr lang="en-US" altLang="ja-JP" sz="1500" dirty="0" err="1"/>
              <a:t>a.length</a:t>
            </a:r>
            <a:r>
              <a:rPr lang="en-US" altLang="ja-JP" sz="1500" dirty="0"/>
              <a:t>; ++</a:t>
            </a:r>
            <a:r>
              <a:rPr lang="en-US" altLang="ja-JP" sz="1500" dirty="0" err="1"/>
              <a:t>i</a:t>
            </a:r>
            <a:r>
              <a:rPr lang="en-US" altLang="ja-JP" sz="1500" dirty="0"/>
              <a:t>)</a:t>
            </a:r>
          </a:p>
          <a:p>
            <a:pPr algn="l" eaLnBrk="0" hangingPunct="0"/>
            <a:r>
              <a:rPr lang="en-US" altLang="ja-JP" sz="1500" dirty="0"/>
              <a:t> 6.       if (</a:t>
            </a:r>
            <a:r>
              <a:rPr lang="en-US" altLang="ja-JP" sz="1500" dirty="0" err="1">
                <a:solidFill>
                  <a:srgbClr val="0000FF"/>
                </a:solidFill>
              </a:rPr>
              <a:t>pat.</a:t>
            </a:r>
            <a:r>
              <a:rPr lang="en-US" altLang="ja-JP" sz="1500" dirty="0" err="1"/>
              <a:t>match</a:t>
            </a:r>
            <a:r>
              <a:rPr lang="en-US" altLang="ja-JP" sz="1500" dirty="0"/>
              <a:t>(a[</a:t>
            </a:r>
            <a:r>
              <a:rPr lang="en-US" altLang="ja-JP" sz="1500" dirty="0" err="1"/>
              <a:t>i</a:t>
            </a:r>
            <a:r>
              <a:rPr lang="en-US" altLang="ja-JP" sz="1500" dirty="0"/>
              <a:t>]))</a:t>
            </a:r>
          </a:p>
          <a:p>
            <a:pPr algn="l" eaLnBrk="0" hangingPunct="0"/>
            <a:r>
              <a:rPr lang="en-US" altLang="ja-JP" sz="1500" dirty="0"/>
              <a:t> 7.          sum += </a:t>
            </a:r>
            <a:r>
              <a:rPr lang="en-US" altLang="ja-JP" sz="1500" dirty="0" err="1">
                <a:solidFill>
                  <a:srgbClr val="0000FF"/>
                </a:solidFill>
              </a:rPr>
              <a:t>Sample.</a:t>
            </a:r>
            <a:r>
              <a:rPr lang="en-US" altLang="ja-JP" sz="1500" dirty="0" err="1"/>
              <a:t>parseNumber</a:t>
            </a:r>
            <a:r>
              <a:rPr lang="en-US" altLang="ja-JP" sz="1500" dirty="0"/>
              <a:t>(</a:t>
            </a:r>
            <a:r>
              <a:rPr lang="en-US" altLang="ja-JP" sz="1500" dirty="0" err="1">
                <a:solidFill>
                  <a:srgbClr val="0000FF"/>
                </a:solidFill>
              </a:rPr>
              <a:t>pat.</a:t>
            </a:r>
            <a:r>
              <a:rPr lang="en-US" altLang="ja-JP" sz="1500" dirty="0" err="1"/>
              <a:t>getParen</a:t>
            </a:r>
            <a:r>
              <a:rPr lang="en-US" altLang="ja-JP" sz="1500" dirty="0"/>
              <a:t>(0));</a:t>
            </a:r>
          </a:p>
          <a:p>
            <a:pPr algn="l" eaLnBrk="0" hangingPunct="0"/>
            <a:r>
              <a:rPr lang="en-US" altLang="ja-JP" sz="1500" dirty="0"/>
              <a:t> 8.    </a:t>
            </a:r>
            <a:r>
              <a:rPr lang="en-US" altLang="ja-JP" sz="1500" dirty="0" err="1"/>
              <a:t>System.out.println</a:t>
            </a:r>
            <a:r>
              <a:rPr lang="en-US" altLang="ja-JP" sz="1500" dirty="0"/>
              <a:t>("sum = " + sum);</a:t>
            </a:r>
          </a:p>
          <a:p>
            <a:pPr algn="l" eaLnBrk="0" hangingPunct="0"/>
            <a:r>
              <a:rPr lang="en-US" altLang="ja-JP" sz="1500" dirty="0"/>
              <a:t> 9. }</a:t>
            </a:r>
          </a:p>
          <a:p>
            <a:pPr algn="l" eaLnBrk="0" hangingPunct="0"/>
            <a:r>
              <a:rPr lang="en-US" altLang="ja-JP" sz="1500" dirty="0"/>
              <a:t>10. static void </a:t>
            </a:r>
            <a:r>
              <a:rPr lang="en-US" altLang="ja-JP" sz="1500" dirty="0">
                <a:solidFill>
                  <a:srgbClr val="FF3300"/>
                </a:solidFill>
              </a:rPr>
              <a:t>goo</a:t>
            </a:r>
            <a:r>
              <a:rPr lang="en-US" altLang="ja-JP" sz="1500" dirty="0"/>
              <a:t>(</a:t>
            </a:r>
            <a:r>
              <a:rPr lang="en-US" altLang="ja-JP" sz="1500" dirty="0">
                <a:solidFill>
                  <a:srgbClr val="FF3300"/>
                </a:solidFill>
              </a:rPr>
              <a:t>String [] a</a:t>
            </a:r>
            <a:r>
              <a:rPr lang="en-US" altLang="ja-JP" sz="1500" dirty="0"/>
              <a:t>) throws </a:t>
            </a:r>
            <a:r>
              <a:rPr lang="en-US" altLang="ja-JP" sz="1500" dirty="0" err="1"/>
              <a:t>RESyntaxException</a:t>
            </a:r>
            <a:r>
              <a:rPr lang="en-US" altLang="ja-JP" sz="1500" dirty="0"/>
              <a:t> {</a:t>
            </a:r>
          </a:p>
          <a:p>
            <a:pPr algn="l" eaLnBrk="0" hangingPunct="0"/>
            <a:r>
              <a:rPr lang="en-US" altLang="ja-JP" sz="1500" dirty="0"/>
              <a:t>11.    RE </a:t>
            </a:r>
            <a:r>
              <a:rPr lang="en-US" altLang="ja-JP" sz="1500" dirty="0" err="1">
                <a:solidFill>
                  <a:srgbClr val="FF3300"/>
                </a:solidFill>
              </a:rPr>
              <a:t>exp</a:t>
            </a:r>
            <a:r>
              <a:rPr lang="en-US" altLang="ja-JP" sz="1500" dirty="0"/>
              <a:t> = new RE("[0-9,]+");</a:t>
            </a:r>
          </a:p>
          <a:p>
            <a:pPr algn="l" eaLnBrk="0" hangingPunct="0"/>
            <a:r>
              <a:rPr lang="en-US" altLang="ja-JP" sz="1500" dirty="0"/>
              <a:t>12.    </a:t>
            </a:r>
            <a:r>
              <a:rPr lang="en-US" altLang="ja-JP" sz="1500" dirty="0" err="1"/>
              <a:t>int</a:t>
            </a:r>
            <a:r>
              <a:rPr lang="en-US" altLang="ja-JP" sz="1500" dirty="0"/>
              <a:t> sum = 0;</a:t>
            </a:r>
          </a:p>
          <a:p>
            <a:pPr algn="l" eaLnBrk="0" hangingPunct="0"/>
            <a:r>
              <a:rPr lang="en-US" altLang="ja-JP" sz="1500" dirty="0"/>
              <a:t>13.    for (</a:t>
            </a:r>
            <a:r>
              <a:rPr lang="en-US" altLang="ja-JP" sz="1500" dirty="0" err="1"/>
              <a:t>int</a:t>
            </a:r>
            <a:r>
              <a:rPr lang="en-US" altLang="ja-JP" sz="1500" dirty="0"/>
              <a:t> </a:t>
            </a:r>
            <a:r>
              <a:rPr lang="en-US" altLang="ja-JP" sz="1500" dirty="0" err="1"/>
              <a:t>i</a:t>
            </a:r>
            <a:r>
              <a:rPr lang="en-US" altLang="ja-JP" sz="1500" dirty="0"/>
              <a:t> = 0; </a:t>
            </a:r>
            <a:r>
              <a:rPr lang="en-US" altLang="ja-JP" sz="1500" dirty="0" err="1"/>
              <a:t>i</a:t>
            </a:r>
            <a:r>
              <a:rPr lang="en-US" altLang="ja-JP" sz="1500" dirty="0"/>
              <a:t> &lt; </a:t>
            </a:r>
            <a:r>
              <a:rPr lang="en-US" altLang="ja-JP" sz="1500" dirty="0" err="1"/>
              <a:t>a.length</a:t>
            </a:r>
            <a:r>
              <a:rPr lang="en-US" altLang="ja-JP" sz="1500" dirty="0"/>
              <a:t>; ++</a:t>
            </a:r>
            <a:r>
              <a:rPr lang="en-US" altLang="ja-JP" sz="1500" dirty="0" err="1"/>
              <a:t>i</a:t>
            </a:r>
            <a:r>
              <a:rPr lang="en-US" altLang="ja-JP" sz="1500" dirty="0"/>
              <a:t>)</a:t>
            </a:r>
          </a:p>
          <a:p>
            <a:pPr algn="l" eaLnBrk="0" hangingPunct="0"/>
            <a:r>
              <a:rPr lang="en-US" altLang="ja-JP" sz="1500" dirty="0"/>
              <a:t>14.       if (</a:t>
            </a:r>
            <a:r>
              <a:rPr lang="en-US" altLang="ja-JP" sz="1500" dirty="0" err="1">
                <a:solidFill>
                  <a:srgbClr val="FF3300"/>
                </a:solidFill>
              </a:rPr>
              <a:t>exp</a:t>
            </a:r>
            <a:r>
              <a:rPr lang="en-US" altLang="ja-JP" sz="1500" dirty="0" err="1"/>
              <a:t>.match</a:t>
            </a:r>
            <a:r>
              <a:rPr lang="en-US" altLang="ja-JP" sz="1500" dirty="0"/>
              <a:t>(a[</a:t>
            </a:r>
            <a:r>
              <a:rPr lang="en-US" altLang="ja-JP" sz="1500" dirty="0" err="1"/>
              <a:t>i</a:t>
            </a:r>
            <a:r>
              <a:rPr lang="en-US" altLang="ja-JP" sz="1500" dirty="0"/>
              <a:t>]))</a:t>
            </a:r>
          </a:p>
          <a:p>
            <a:pPr algn="l" eaLnBrk="0" hangingPunct="0"/>
            <a:r>
              <a:rPr lang="en-US" altLang="ja-JP" sz="1500" dirty="0"/>
              <a:t>15.          sum += </a:t>
            </a:r>
            <a:r>
              <a:rPr lang="en-US" altLang="ja-JP" sz="1500" dirty="0" err="1"/>
              <a:t>parseNumber</a:t>
            </a:r>
            <a:r>
              <a:rPr lang="en-US" altLang="ja-JP" sz="1500" dirty="0"/>
              <a:t>(</a:t>
            </a:r>
            <a:r>
              <a:rPr lang="en-US" altLang="ja-JP" sz="1500" dirty="0" err="1">
                <a:solidFill>
                  <a:srgbClr val="FF3300"/>
                </a:solidFill>
              </a:rPr>
              <a:t>exp</a:t>
            </a:r>
            <a:r>
              <a:rPr lang="en-US" altLang="ja-JP" sz="1500" dirty="0" err="1"/>
              <a:t>.getParen</a:t>
            </a:r>
            <a:r>
              <a:rPr lang="en-US" altLang="ja-JP" sz="1500" dirty="0"/>
              <a:t>(0));</a:t>
            </a:r>
          </a:p>
          <a:p>
            <a:pPr algn="l" eaLnBrk="0" hangingPunct="0"/>
            <a:r>
              <a:rPr lang="en-US" altLang="ja-JP" sz="1500" dirty="0"/>
              <a:t>16.    </a:t>
            </a:r>
            <a:r>
              <a:rPr lang="en-US" altLang="ja-JP" sz="1500" dirty="0" err="1"/>
              <a:t>System.out.println</a:t>
            </a:r>
            <a:r>
              <a:rPr lang="en-US" altLang="ja-JP" sz="1500" dirty="0"/>
              <a:t>("sum = " + sum);</a:t>
            </a:r>
          </a:p>
          <a:p>
            <a:pPr algn="l" eaLnBrk="0" hangingPunct="0"/>
            <a:r>
              <a:rPr lang="en-US" altLang="ja-JP" sz="1500" dirty="0"/>
              <a:t>17. }</a:t>
            </a:r>
          </a:p>
        </p:txBody>
      </p:sp>
      <p:grpSp>
        <p:nvGrpSpPr>
          <p:cNvPr id="25" name="Group 22"/>
          <p:cNvGrpSpPr>
            <a:grpSpLocks/>
          </p:cNvGrpSpPr>
          <p:nvPr/>
        </p:nvGrpSpPr>
        <p:grpSpPr bwMode="auto">
          <a:xfrm>
            <a:off x="203200" y="1561877"/>
            <a:ext cx="6059488" cy="4303713"/>
            <a:chOff x="130" y="1357"/>
            <a:chExt cx="3817" cy="2711"/>
          </a:xfrm>
        </p:grpSpPr>
        <p:sp>
          <p:nvSpPr>
            <p:cNvPr id="26" name="Rectangle 23"/>
            <p:cNvSpPr>
              <a:spLocks noChangeArrowheads="1"/>
            </p:cNvSpPr>
            <p:nvPr/>
          </p:nvSpPr>
          <p:spPr bwMode="auto">
            <a:xfrm>
              <a:off x="130" y="1357"/>
              <a:ext cx="3817" cy="271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7"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 y="1412"/>
              <a:ext cx="2260" cy="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5"/>
          <p:cNvGrpSpPr>
            <a:grpSpLocks/>
          </p:cNvGrpSpPr>
          <p:nvPr/>
        </p:nvGrpSpPr>
        <p:grpSpPr bwMode="auto">
          <a:xfrm>
            <a:off x="204788" y="1465040"/>
            <a:ext cx="8818562" cy="4406900"/>
            <a:chOff x="133" y="1295"/>
            <a:chExt cx="5555" cy="2776"/>
          </a:xfrm>
        </p:grpSpPr>
        <p:grpSp>
          <p:nvGrpSpPr>
            <p:cNvPr id="29" name="Group 26"/>
            <p:cNvGrpSpPr>
              <a:grpSpLocks/>
            </p:cNvGrpSpPr>
            <p:nvPr/>
          </p:nvGrpSpPr>
          <p:grpSpPr bwMode="auto">
            <a:xfrm>
              <a:off x="133" y="1360"/>
              <a:ext cx="3817" cy="2711"/>
              <a:chOff x="570" y="1365"/>
              <a:chExt cx="3817" cy="2711"/>
            </a:xfrm>
          </p:grpSpPr>
          <p:sp>
            <p:nvSpPr>
              <p:cNvPr id="47" name="Rectangle 27"/>
              <p:cNvSpPr>
                <a:spLocks noChangeArrowheads="1"/>
              </p:cNvSpPr>
              <p:nvPr/>
            </p:nvSpPr>
            <p:spPr bwMode="auto">
              <a:xfrm>
                <a:off x="570" y="1365"/>
                <a:ext cx="3817" cy="271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4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 y="1430"/>
                <a:ext cx="2292" cy="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a:grpSpLocks/>
            </p:cNvGrpSpPr>
            <p:nvPr/>
          </p:nvGrpSpPr>
          <p:grpSpPr bwMode="auto">
            <a:xfrm>
              <a:off x="4000" y="1295"/>
              <a:ext cx="1688" cy="2722"/>
              <a:chOff x="3969" y="7694"/>
              <a:chExt cx="1688" cy="2722"/>
            </a:xfrm>
          </p:grpSpPr>
          <p:sp>
            <p:nvSpPr>
              <p:cNvPr id="31" name="Rectangle 30"/>
              <p:cNvSpPr>
                <a:spLocks noChangeArrowheads="1"/>
              </p:cNvSpPr>
              <p:nvPr/>
            </p:nvSpPr>
            <p:spPr bwMode="auto">
              <a:xfrm>
                <a:off x="3969" y="7778"/>
                <a:ext cx="1688" cy="2490"/>
              </a:xfrm>
              <a:prstGeom prst="rect">
                <a:avLst/>
              </a:prstGeom>
              <a:solidFill>
                <a:schemeClr val="bg1"/>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ja-JP" altLang="ja-JP" sz="1400">
                  <a:latin typeface="Tahoma" pitchFamily="34" charset="0"/>
                </a:endParaRPr>
              </a:p>
            </p:txBody>
          </p:sp>
          <p:sp>
            <p:nvSpPr>
              <p:cNvPr id="32" name="Text Box 31"/>
              <p:cNvSpPr txBox="1">
                <a:spLocks noChangeArrowheads="1"/>
              </p:cNvSpPr>
              <p:nvPr/>
            </p:nvSpPr>
            <p:spPr bwMode="auto">
              <a:xfrm>
                <a:off x="4178" y="7886"/>
                <a:ext cx="1128"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字句解析</a:t>
                </a:r>
              </a:p>
            </p:txBody>
          </p:sp>
          <p:sp>
            <p:nvSpPr>
              <p:cNvPr id="33" name="Text Box 32"/>
              <p:cNvSpPr txBox="1">
                <a:spLocks noChangeArrowheads="1"/>
              </p:cNvSpPr>
              <p:nvPr/>
            </p:nvSpPr>
            <p:spPr bwMode="auto">
              <a:xfrm>
                <a:off x="4180" y="8582"/>
                <a:ext cx="1128" cy="210"/>
              </a:xfrm>
              <a:prstGeom prst="rect">
                <a:avLst/>
              </a:prstGeom>
              <a:solidFill>
                <a:schemeClr val="accent1">
                  <a:alpha val="5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変換処理</a:t>
                </a:r>
              </a:p>
            </p:txBody>
          </p:sp>
          <p:sp>
            <p:nvSpPr>
              <p:cNvPr id="34" name="Rectangle 33"/>
              <p:cNvSpPr>
                <a:spLocks noChangeArrowheads="1"/>
              </p:cNvSpPr>
              <p:nvPr/>
            </p:nvSpPr>
            <p:spPr bwMode="auto">
              <a:xfrm>
                <a:off x="4494" y="8222"/>
                <a:ext cx="5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トークン列</a:t>
                </a:r>
              </a:p>
            </p:txBody>
          </p:sp>
          <p:sp>
            <p:nvSpPr>
              <p:cNvPr id="35" name="Text Box 34"/>
              <p:cNvSpPr txBox="1">
                <a:spLocks noChangeArrowheads="1"/>
              </p:cNvSpPr>
              <p:nvPr/>
            </p:nvSpPr>
            <p:spPr bwMode="auto">
              <a:xfrm>
                <a:off x="4174" y="9302"/>
                <a:ext cx="1136"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検出処理</a:t>
                </a:r>
              </a:p>
            </p:txBody>
          </p:sp>
          <p:sp>
            <p:nvSpPr>
              <p:cNvPr id="36" name="Line 35"/>
              <p:cNvSpPr>
                <a:spLocks noChangeShapeType="1"/>
              </p:cNvSpPr>
              <p:nvPr/>
            </p:nvSpPr>
            <p:spPr bwMode="auto">
              <a:xfrm>
                <a:off x="4741" y="8798"/>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7" name="Rectangle 36"/>
              <p:cNvSpPr>
                <a:spLocks noChangeArrowheads="1"/>
              </p:cNvSpPr>
              <p:nvPr/>
            </p:nvSpPr>
            <p:spPr bwMode="auto">
              <a:xfrm>
                <a:off x="4366" y="8948"/>
                <a:ext cx="9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変換後トークン列</a:t>
                </a:r>
              </a:p>
            </p:txBody>
          </p:sp>
          <p:sp>
            <p:nvSpPr>
              <p:cNvPr id="38" name="Rectangle 37"/>
              <p:cNvSpPr>
                <a:spLocks noChangeArrowheads="1"/>
              </p:cNvSpPr>
              <p:nvPr/>
            </p:nvSpPr>
            <p:spPr bwMode="auto">
              <a:xfrm>
                <a:off x="4445" y="9646"/>
                <a:ext cx="7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クローン情報</a:t>
                </a:r>
              </a:p>
            </p:txBody>
          </p:sp>
          <p:sp>
            <p:nvSpPr>
              <p:cNvPr id="39" name="Text Box 38"/>
              <p:cNvSpPr txBox="1">
                <a:spLocks noChangeArrowheads="1"/>
              </p:cNvSpPr>
              <p:nvPr/>
            </p:nvSpPr>
            <p:spPr bwMode="auto">
              <a:xfrm>
                <a:off x="4197" y="10016"/>
                <a:ext cx="1104"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出力整形処理</a:t>
                </a:r>
              </a:p>
            </p:txBody>
          </p:sp>
          <p:sp>
            <p:nvSpPr>
              <p:cNvPr id="40" name="Line 39"/>
              <p:cNvSpPr>
                <a:spLocks noChangeShapeType="1"/>
              </p:cNvSpPr>
              <p:nvPr/>
            </p:nvSpPr>
            <p:spPr bwMode="auto">
              <a:xfrm>
                <a:off x="4739" y="911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 name="Line 40"/>
              <p:cNvSpPr>
                <a:spLocks noChangeShapeType="1"/>
              </p:cNvSpPr>
              <p:nvPr/>
            </p:nvSpPr>
            <p:spPr bwMode="auto">
              <a:xfrm>
                <a:off x="4731" y="9506"/>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2" name="Line 41"/>
              <p:cNvSpPr>
                <a:spLocks noChangeShapeType="1"/>
              </p:cNvSpPr>
              <p:nvPr/>
            </p:nvSpPr>
            <p:spPr bwMode="auto">
              <a:xfrm>
                <a:off x="4745" y="839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3" name="Line 42"/>
              <p:cNvSpPr>
                <a:spLocks noChangeShapeType="1"/>
              </p:cNvSpPr>
              <p:nvPr/>
            </p:nvSpPr>
            <p:spPr bwMode="auto">
              <a:xfrm>
                <a:off x="4743" y="809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4" name="Line 43"/>
              <p:cNvSpPr>
                <a:spLocks noChangeShapeType="1"/>
              </p:cNvSpPr>
              <p:nvPr/>
            </p:nvSpPr>
            <p:spPr bwMode="auto">
              <a:xfrm>
                <a:off x="4739" y="769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5" name="Line 44"/>
              <p:cNvSpPr>
                <a:spLocks noChangeShapeType="1"/>
              </p:cNvSpPr>
              <p:nvPr/>
            </p:nvSpPr>
            <p:spPr bwMode="auto">
              <a:xfrm>
                <a:off x="4733" y="982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6" name="Line 45"/>
              <p:cNvSpPr>
                <a:spLocks noChangeShapeType="1"/>
              </p:cNvSpPr>
              <p:nvPr/>
            </p:nvSpPr>
            <p:spPr bwMode="auto">
              <a:xfrm>
                <a:off x="4725" y="1022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grpSp>
        <p:nvGrpSpPr>
          <p:cNvPr id="49" name="Group 46"/>
          <p:cNvGrpSpPr>
            <a:grpSpLocks/>
          </p:cNvGrpSpPr>
          <p:nvPr/>
        </p:nvGrpSpPr>
        <p:grpSpPr bwMode="auto">
          <a:xfrm>
            <a:off x="206375" y="1549177"/>
            <a:ext cx="6059488" cy="4303713"/>
            <a:chOff x="130" y="1357"/>
            <a:chExt cx="3817" cy="2711"/>
          </a:xfrm>
        </p:grpSpPr>
        <p:sp>
          <p:nvSpPr>
            <p:cNvPr id="50" name="Rectangle 47"/>
            <p:cNvSpPr>
              <a:spLocks noChangeArrowheads="1"/>
            </p:cNvSpPr>
            <p:nvPr/>
          </p:nvSpPr>
          <p:spPr bwMode="auto">
            <a:xfrm>
              <a:off x="130" y="1357"/>
              <a:ext cx="3817" cy="271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51"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 y="1424"/>
              <a:ext cx="2293" cy="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Group 49"/>
          <p:cNvGrpSpPr>
            <a:grpSpLocks/>
          </p:cNvGrpSpPr>
          <p:nvPr/>
        </p:nvGrpSpPr>
        <p:grpSpPr bwMode="auto">
          <a:xfrm>
            <a:off x="203200" y="1553940"/>
            <a:ext cx="6059488" cy="4303712"/>
            <a:chOff x="132" y="1357"/>
            <a:chExt cx="3817" cy="2711"/>
          </a:xfrm>
        </p:grpSpPr>
        <p:sp>
          <p:nvSpPr>
            <p:cNvPr id="53" name="Rectangle 50"/>
            <p:cNvSpPr>
              <a:spLocks noChangeArrowheads="1"/>
            </p:cNvSpPr>
            <p:nvPr/>
          </p:nvSpPr>
          <p:spPr bwMode="auto">
            <a:xfrm>
              <a:off x="132" y="1357"/>
              <a:ext cx="3817" cy="271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54"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 y="1421"/>
              <a:ext cx="1647" cy="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 name="Group 52"/>
          <p:cNvGrpSpPr>
            <a:grpSpLocks/>
          </p:cNvGrpSpPr>
          <p:nvPr/>
        </p:nvGrpSpPr>
        <p:grpSpPr bwMode="auto">
          <a:xfrm>
            <a:off x="209550" y="1469802"/>
            <a:ext cx="8816975" cy="4413250"/>
            <a:chOff x="134" y="1295"/>
            <a:chExt cx="5554" cy="2780"/>
          </a:xfrm>
        </p:grpSpPr>
        <p:grpSp>
          <p:nvGrpSpPr>
            <p:cNvPr id="56" name="Group 53"/>
            <p:cNvGrpSpPr>
              <a:grpSpLocks/>
            </p:cNvGrpSpPr>
            <p:nvPr/>
          </p:nvGrpSpPr>
          <p:grpSpPr bwMode="auto">
            <a:xfrm>
              <a:off x="134" y="1364"/>
              <a:ext cx="3817" cy="2711"/>
              <a:chOff x="130" y="1349"/>
              <a:chExt cx="3817" cy="2711"/>
            </a:xfrm>
          </p:grpSpPr>
          <p:sp>
            <p:nvSpPr>
              <p:cNvPr id="74" name="Rectangle 54"/>
              <p:cNvSpPr>
                <a:spLocks noChangeArrowheads="1"/>
              </p:cNvSpPr>
              <p:nvPr/>
            </p:nvSpPr>
            <p:spPr bwMode="auto">
              <a:xfrm>
                <a:off x="130" y="1349"/>
                <a:ext cx="3817" cy="271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75"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 y="1429"/>
                <a:ext cx="1710" cy="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7" name="Group 56"/>
            <p:cNvGrpSpPr>
              <a:grpSpLocks/>
            </p:cNvGrpSpPr>
            <p:nvPr/>
          </p:nvGrpSpPr>
          <p:grpSpPr bwMode="auto">
            <a:xfrm>
              <a:off x="4000" y="1295"/>
              <a:ext cx="1688" cy="2722"/>
              <a:chOff x="3969" y="7694"/>
              <a:chExt cx="1688" cy="2722"/>
            </a:xfrm>
          </p:grpSpPr>
          <p:sp>
            <p:nvSpPr>
              <p:cNvPr id="58" name="Rectangle 57"/>
              <p:cNvSpPr>
                <a:spLocks noChangeArrowheads="1"/>
              </p:cNvSpPr>
              <p:nvPr/>
            </p:nvSpPr>
            <p:spPr bwMode="auto">
              <a:xfrm>
                <a:off x="3969" y="7778"/>
                <a:ext cx="1688" cy="2490"/>
              </a:xfrm>
              <a:prstGeom prst="rect">
                <a:avLst/>
              </a:prstGeom>
              <a:solidFill>
                <a:schemeClr val="bg1"/>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ja-JP" altLang="ja-JP" sz="1400">
                  <a:latin typeface="Tahoma" pitchFamily="34" charset="0"/>
                </a:endParaRPr>
              </a:p>
            </p:txBody>
          </p:sp>
          <p:sp>
            <p:nvSpPr>
              <p:cNvPr id="59" name="Text Box 58"/>
              <p:cNvSpPr txBox="1">
                <a:spLocks noChangeArrowheads="1"/>
              </p:cNvSpPr>
              <p:nvPr/>
            </p:nvSpPr>
            <p:spPr bwMode="auto">
              <a:xfrm>
                <a:off x="4178" y="7886"/>
                <a:ext cx="1128"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字句解析</a:t>
                </a:r>
              </a:p>
            </p:txBody>
          </p:sp>
          <p:sp>
            <p:nvSpPr>
              <p:cNvPr id="60" name="Text Box 59"/>
              <p:cNvSpPr txBox="1">
                <a:spLocks noChangeArrowheads="1"/>
              </p:cNvSpPr>
              <p:nvPr/>
            </p:nvSpPr>
            <p:spPr bwMode="auto">
              <a:xfrm>
                <a:off x="4180" y="8582"/>
                <a:ext cx="1128"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変換処理</a:t>
                </a:r>
              </a:p>
            </p:txBody>
          </p:sp>
          <p:sp>
            <p:nvSpPr>
              <p:cNvPr id="61" name="Rectangle 60"/>
              <p:cNvSpPr>
                <a:spLocks noChangeArrowheads="1"/>
              </p:cNvSpPr>
              <p:nvPr/>
            </p:nvSpPr>
            <p:spPr bwMode="auto">
              <a:xfrm>
                <a:off x="4494" y="8222"/>
                <a:ext cx="5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トークン列</a:t>
                </a:r>
              </a:p>
            </p:txBody>
          </p:sp>
          <p:sp>
            <p:nvSpPr>
              <p:cNvPr id="62" name="Text Box 61"/>
              <p:cNvSpPr txBox="1">
                <a:spLocks noChangeArrowheads="1"/>
              </p:cNvSpPr>
              <p:nvPr/>
            </p:nvSpPr>
            <p:spPr bwMode="auto">
              <a:xfrm>
                <a:off x="4174" y="9302"/>
                <a:ext cx="1136" cy="210"/>
              </a:xfrm>
              <a:prstGeom prst="rect">
                <a:avLst/>
              </a:prstGeom>
              <a:solidFill>
                <a:schemeClr val="accent1">
                  <a:alpha val="5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検出処理</a:t>
                </a:r>
              </a:p>
            </p:txBody>
          </p:sp>
          <p:sp>
            <p:nvSpPr>
              <p:cNvPr id="63" name="Line 62"/>
              <p:cNvSpPr>
                <a:spLocks noChangeShapeType="1"/>
              </p:cNvSpPr>
              <p:nvPr/>
            </p:nvSpPr>
            <p:spPr bwMode="auto">
              <a:xfrm>
                <a:off x="4741" y="8798"/>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4" name="Rectangle 63"/>
              <p:cNvSpPr>
                <a:spLocks noChangeArrowheads="1"/>
              </p:cNvSpPr>
              <p:nvPr/>
            </p:nvSpPr>
            <p:spPr bwMode="auto">
              <a:xfrm>
                <a:off x="4372" y="8948"/>
                <a:ext cx="932"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変換後トークン列</a:t>
                </a:r>
              </a:p>
              <a:p>
                <a:pPr>
                  <a:spcBef>
                    <a:spcPct val="50000"/>
                  </a:spcBef>
                </a:pPr>
                <a:endParaRPr kumimoji="1" lang="en-US" altLang="ja-JP" sz="1400">
                  <a:latin typeface="Tahoma" pitchFamily="34" charset="0"/>
                </a:endParaRPr>
              </a:p>
            </p:txBody>
          </p:sp>
          <p:sp>
            <p:nvSpPr>
              <p:cNvPr id="65" name="Rectangle 64"/>
              <p:cNvSpPr>
                <a:spLocks noChangeArrowheads="1"/>
              </p:cNvSpPr>
              <p:nvPr/>
            </p:nvSpPr>
            <p:spPr bwMode="auto">
              <a:xfrm>
                <a:off x="4452" y="9646"/>
                <a:ext cx="7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クローン情報</a:t>
                </a:r>
              </a:p>
            </p:txBody>
          </p:sp>
          <p:sp>
            <p:nvSpPr>
              <p:cNvPr id="66" name="Text Box 65"/>
              <p:cNvSpPr txBox="1">
                <a:spLocks noChangeArrowheads="1"/>
              </p:cNvSpPr>
              <p:nvPr/>
            </p:nvSpPr>
            <p:spPr bwMode="auto">
              <a:xfrm>
                <a:off x="4197" y="10016"/>
                <a:ext cx="1104" cy="2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sz="1400" b="1">
                    <a:latin typeface="Tahoma" pitchFamily="34" charset="0"/>
                  </a:rPr>
                  <a:t>出力整形処理</a:t>
                </a:r>
              </a:p>
            </p:txBody>
          </p:sp>
          <p:sp>
            <p:nvSpPr>
              <p:cNvPr id="67" name="Line 66"/>
              <p:cNvSpPr>
                <a:spLocks noChangeShapeType="1"/>
              </p:cNvSpPr>
              <p:nvPr/>
            </p:nvSpPr>
            <p:spPr bwMode="auto">
              <a:xfrm>
                <a:off x="4739" y="911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8" name="Line 67"/>
              <p:cNvSpPr>
                <a:spLocks noChangeShapeType="1"/>
              </p:cNvSpPr>
              <p:nvPr/>
            </p:nvSpPr>
            <p:spPr bwMode="auto">
              <a:xfrm>
                <a:off x="4731" y="9506"/>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 name="Line 68"/>
              <p:cNvSpPr>
                <a:spLocks noChangeShapeType="1"/>
              </p:cNvSpPr>
              <p:nvPr/>
            </p:nvSpPr>
            <p:spPr bwMode="auto">
              <a:xfrm>
                <a:off x="4745" y="839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0" name="Line 69"/>
              <p:cNvSpPr>
                <a:spLocks noChangeShapeType="1"/>
              </p:cNvSpPr>
              <p:nvPr/>
            </p:nvSpPr>
            <p:spPr bwMode="auto">
              <a:xfrm>
                <a:off x="4743" y="809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 name="Line 70"/>
              <p:cNvSpPr>
                <a:spLocks noChangeShapeType="1"/>
              </p:cNvSpPr>
              <p:nvPr/>
            </p:nvSpPr>
            <p:spPr bwMode="auto">
              <a:xfrm>
                <a:off x="4739" y="769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 name="Line 71"/>
              <p:cNvSpPr>
                <a:spLocks noChangeShapeType="1"/>
              </p:cNvSpPr>
              <p:nvPr/>
            </p:nvSpPr>
            <p:spPr bwMode="auto">
              <a:xfrm>
                <a:off x="4733" y="982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 name="Line 72"/>
              <p:cNvSpPr>
                <a:spLocks noChangeShapeType="1"/>
              </p:cNvSpPr>
              <p:nvPr/>
            </p:nvSpPr>
            <p:spPr bwMode="auto">
              <a:xfrm>
                <a:off x="4725" y="1022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grpSp>
        <p:nvGrpSpPr>
          <p:cNvPr id="76" name="Group 73"/>
          <p:cNvGrpSpPr>
            <a:grpSpLocks/>
          </p:cNvGrpSpPr>
          <p:nvPr/>
        </p:nvGrpSpPr>
        <p:grpSpPr bwMode="auto">
          <a:xfrm>
            <a:off x="90488" y="1474565"/>
            <a:ext cx="8929687" cy="4402139"/>
            <a:chOff x="63" y="1295"/>
            <a:chExt cx="5625" cy="2773"/>
          </a:xfrm>
        </p:grpSpPr>
        <p:grpSp>
          <p:nvGrpSpPr>
            <p:cNvPr id="77" name="Group 74"/>
            <p:cNvGrpSpPr>
              <a:grpSpLocks/>
            </p:cNvGrpSpPr>
            <p:nvPr/>
          </p:nvGrpSpPr>
          <p:grpSpPr bwMode="auto">
            <a:xfrm>
              <a:off x="63" y="1363"/>
              <a:ext cx="3904" cy="2705"/>
              <a:chOff x="-408" y="4460"/>
              <a:chExt cx="3904" cy="2664"/>
            </a:xfrm>
          </p:grpSpPr>
          <p:sp>
            <p:nvSpPr>
              <p:cNvPr id="95" name="Text Box 75"/>
              <p:cNvSpPr txBox="1">
                <a:spLocks noChangeArrowheads="1"/>
              </p:cNvSpPr>
              <p:nvPr/>
            </p:nvSpPr>
            <p:spPr bwMode="auto">
              <a:xfrm>
                <a:off x="-352" y="4460"/>
                <a:ext cx="3848" cy="263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ja-JP" sz="1500" dirty="0"/>
                  <a:t> 1. static void </a:t>
                </a:r>
                <a:r>
                  <a:rPr lang="en-US" altLang="ja-JP" sz="1500" dirty="0">
                    <a:solidFill>
                      <a:srgbClr val="0000FF"/>
                    </a:solidFill>
                  </a:rPr>
                  <a:t>foo()</a:t>
                </a:r>
                <a:r>
                  <a:rPr lang="en-US" altLang="ja-JP" sz="1500" dirty="0"/>
                  <a:t> throws </a:t>
                </a:r>
                <a:r>
                  <a:rPr lang="en-US" altLang="ja-JP" sz="1500" dirty="0" err="1"/>
                  <a:t>RESyntaxException</a:t>
                </a:r>
                <a:r>
                  <a:rPr lang="en-US" altLang="ja-JP" sz="1500" dirty="0"/>
                  <a:t> {</a:t>
                </a:r>
              </a:p>
              <a:p>
                <a:pPr algn="l"/>
                <a:r>
                  <a:rPr lang="en-US" altLang="ja-JP" sz="1500" dirty="0"/>
                  <a:t> 2.    </a:t>
                </a:r>
                <a:r>
                  <a:rPr lang="en-US" altLang="ja-JP" sz="1500" dirty="0">
                    <a:solidFill>
                      <a:srgbClr val="0000FF"/>
                    </a:solidFill>
                  </a:rPr>
                  <a:t>String a[] = new String [] { "123,400", "</a:t>
                </a:r>
                <a:r>
                  <a:rPr lang="en-US" altLang="ja-JP" sz="1500" dirty="0" err="1">
                    <a:solidFill>
                      <a:srgbClr val="0000FF"/>
                    </a:solidFill>
                  </a:rPr>
                  <a:t>abc</a:t>
                </a:r>
                <a:r>
                  <a:rPr lang="en-US" altLang="ja-JP" sz="1500" dirty="0">
                    <a:solidFill>
                      <a:srgbClr val="0000FF"/>
                    </a:solidFill>
                  </a:rPr>
                  <a:t>", "orange 100" };</a:t>
                </a:r>
              </a:p>
              <a:p>
                <a:pPr algn="l"/>
                <a:r>
                  <a:rPr lang="en-US" altLang="ja-JP" sz="1500" dirty="0"/>
                  <a:t> 3.    </a:t>
                </a:r>
                <a:r>
                  <a:rPr lang="en-US" altLang="ja-JP" sz="1500" dirty="0">
                    <a:solidFill>
                      <a:srgbClr val="0000FF"/>
                    </a:solidFill>
                  </a:rPr>
                  <a:t>org.apache.regexp.</a:t>
                </a:r>
                <a:r>
                  <a:rPr lang="en-US" altLang="ja-JP" sz="1500" dirty="0"/>
                  <a:t>RE </a:t>
                </a:r>
                <a:r>
                  <a:rPr lang="en-US" altLang="ja-JP" sz="1500" dirty="0">
                    <a:solidFill>
                      <a:srgbClr val="0000FF"/>
                    </a:solidFill>
                  </a:rPr>
                  <a:t>pat</a:t>
                </a:r>
                <a:r>
                  <a:rPr lang="en-US" altLang="ja-JP" sz="1500" dirty="0"/>
                  <a:t> = </a:t>
                </a:r>
                <a:r>
                  <a:rPr lang="en-US" altLang="ja-JP" sz="1500" dirty="0" smtClean="0">
                    <a:solidFill>
                      <a:schemeClr val="hlink"/>
                    </a:solidFill>
                  </a:rPr>
                  <a:t>new </a:t>
                </a:r>
                <a:r>
                  <a:rPr lang="en-US" altLang="ja-JP" sz="1500" dirty="0" err="1" smtClean="0">
                    <a:solidFill>
                      <a:srgbClr val="0000FF"/>
                    </a:solidFill>
                  </a:rPr>
                  <a:t>org.apache.regexp.</a:t>
                </a:r>
                <a:r>
                  <a:rPr lang="en-US" altLang="ja-JP" sz="1500" dirty="0" err="1" smtClean="0"/>
                  <a:t>RE</a:t>
                </a:r>
                <a:r>
                  <a:rPr lang="en-US" altLang="ja-JP" sz="1500" dirty="0"/>
                  <a:t>("[0-9,]+");</a:t>
                </a:r>
              </a:p>
              <a:p>
                <a:pPr algn="l"/>
                <a:r>
                  <a:rPr lang="en-US" altLang="ja-JP" sz="1500" dirty="0"/>
                  <a:t> 4.    </a:t>
                </a:r>
                <a:r>
                  <a:rPr lang="en-US" altLang="ja-JP" sz="1500" dirty="0" err="1"/>
                  <a:t>int</a:t>
                </a:r>
                <a:r>
                  <a:rPr lang="en-US" altLang="ja-JP" sz="1500" dirty="0"/>
                  <a:t> sum = 0;</a:t>
                </a:r>
              </a:p>
              <a:p>
                <a:pPr algn="l"/>
                <a:r>
                  <a:rPr lang="en-US" altLang="ja-JP" sz="1500" dirty="0"/>
                  <a:t> 5.    for (</a:t>
                </a:r>
                <a:r>
                  <a:rPr lang="en-US" altLang="ja-JP" sz="1500" dirty="0" err="1"/>
                  <a:t>int</a:t>
                </a:r>
                <a:r>
                  <a:rPr lang="en-US" altLang="ja-JP" sz="1500" dirty="0"/>
                  <a:t> i = 0; i &lt; </a:t>
                </a:r>
                <a:r>
                  <a:rPr lang="en-US" altLang="ja-JP" sz="1500" dirty="0" err="1"/>
                  <a:t>a.length</a:t>
                </a:r>
                <a:r>
                  <a:rPr lang="en-US" altLang="ja-JP" sz="1500" dirty="0"/>
                  <a:t>; ++i)</a:t>
                </a:r>
              </a:p>
              <a:p>
                <a:pPr algn="l"/>
                <a:r>
                  <a:rPr lang="en-US" altLang="ja-JP" sz="1500" dirty="0"/>
                  <a:t> 6.       if (</a:t>
                </a:r>
                <a:r>
                  <a:rPr lang="en-US" altLang="ja-JP" sz="1500" dirty="0" err="1">
                    <a:solidFill>
                      <a:srgbClr val="0000FF"/>
                    </a:solidFill>
                  </a:rPr>
                  <a:t>pat.</a:t>
                </a:r>
                <a:r>
                  <a:rPr lang="en-US" altLang="ja-JP" sz="1500" dirty="0" err="1"/>
                  <a:t>match</a:t>
                </a:r>
                <a:r>
                  <a:rPr lang="en-US" altLang="ja-JP" sz="1500" dirty="0"/>
                  <a:t>(a[i]))</a:t>
                </a:r>
              </a:p>
              <a:p>
                <a:pPr algn="l"/>
                <a:r>
                  <a:rPr lang="en-US" altLang="ja-JP" sz="1500" dirty="0"/>
                  <a:t> 7.          sum += </a:t>
                </a:r>
                <a:r>
                  <a:rPr lang="en-US" altLang="ja-JP" sz="1500" dirty="0" err="1">
                    <a:solidFill>
                      <a:srgbClr val="0000FF"/>
                    </a:solidFill>
                  </a:rPr>
                  <a:t>Sample.</a:t>
                </a:r>
                <a:r>
                  <a:rPr lang="en-US" altLang="ja-JP" sz="1500" dirty="0" err="1"/>
                  <a:t>parseNumber</a:t>
                </a:r>
                <a:r>
                  <a:rPr lang="en-US" altLang="ja-JP" sz="1500" dirty="0"/>
                  <a:t>(</a:t>
                </a:r>
                <a:r>
                  <a:rPr lang="en-US" altLang="ja-JP" sz="1500" dirty="0" err="1">
                    <a:solidFill>
                      <a:srgbClr val="0000FF"/>
                    </a:solidFill>
                  </a:rPr>
                  <a:t>pat.</a:t>
                </a:r>
                <a:r>
                  <a:rPr lang="en-US" altLang="ja-JP" sz="1500" dirty="0" err="1"/>
                  <a:t>getParen</a:t>
                </a:r>
                <a:r>
                  <a:rPr lang="en-US" altLang="ja-JP" sz="1500" dirty="0"/>
                  <a:t>(0));</a:t>
                </a:r>
              </a:p>
              <a:p>
                <a:pPr algn="l"/>
                <a:r>
                  <a:rPr lang="en-US" altLang="ja-JP" sz="1500" dirty="0"/>
                  <a:t> 8.    </a:t>
                </a:r>
                <a:r>
                  <a:rPr lang="en-US" altLang="ja-JP" sz="1500" dirty="0" err="1"/>
                  <a:t>System.out.println</a:t>
                </a:r>
                <a:r>
                  <a:rPr lang="en-US" altLang="ja-JP" sz="1500" dirty="0"/>
                  <a:t>("sum = " + sum);</a:t>
                </a:r>
              </a:p>
              <a:p>
                <a:pPr algn="l"/>
                <a:r>
                  <a:rPr lang="en-US" altLang="ja-JP" sz="1500" dirty="0"/>
                  <a:t> 9. }</a:t>
                </a:r>
              </a:p>
              <a:p>
                <a:pPr algn="l" eaLnBrk="0" hangingPunct="0"/>
                <a:r>
                  <a:rPr lang="en-US" altLang="ja-JP" sz="1500" dirty="0">
                    <a:solidFill>
                      <a:schemeClr val="accent2"/>
                    </a:solidFill>
                  </a:rPr>
                  <a:t>10.</a:t>
                </a:r>
                <a:r>
                  <a:rPr lang="en-US" altLang="ja-JP" sz="1500" dirty="0"/>
                  <a:t> static void </a:t>
                </a:r>
                <a:r>
                  <a:rPr lang="en-US" altLang="ja-JP" sz="1500" dirty="0">
                    <a:solidFill>
                      <a:srgbClr val="FF3300"/>
                    </a:solidFill>
                  </a:rPr>
                  <a:t>goo</a:t>
                </a:r>
                <a:r>
                  <a:rPr lang="en-US" altLang="ja-JP" sz="1500" dirty="0"/>
                  <a:t>(</a:t>
                </a:r>
                <a:r>
                  <a:rPr lang="en-US" altLang="ja-JP" sz="1500" dirty="0">
                    <a:solidFill>
                      <a:srgbClr val="FF3300"/>
                    </a:solidFill>
                  </a:rPr>
                  <a:t>String [] a</a:t>
                </a:r>
                <a:r>
                  <a:rPr lang="en-US" altLang="ja-JP" sz="1500" dirty="0"/>
                  <a:t>) throws </a:t>
                </a:r>
                <a:r>
                  <a:rPr lang="en-US" altLang="ja-JP" sz="1500" dirty="0" err="1"/>
                  <a:t>RESyntaxException</a:t>
                </a:r>
                <a:r>
                  <a:rPr lang="en-US" altLang="ja-JP" sz="1500" dirty="0"/>
                  <a:t> {</a:t>
                </a:r>
              </a:p>
              <a:p>
                <a:pPr algn="l" eaLnBrk="0" hangingPunct="0"/>
                <a:r>
                  <a:rPr lang="en-US" altLang="ja-JP" sz="1500" b="1" dirty="0"/>
                  <a:t>11.</a:t>
                </a:r>
                <a:r>
                  <a:rPr lang="en-US" altLang="ja-JP" sz="1500" dirty="0"/>
                  <a:t>    RE </a:t>
                </a:r>
                <a:r>
                  <a:rPr lang="en-US" altLang="ja-JP" sz="1500" dirty="0" err="1">
                    <a:solidFill>
                      <a:srgbClr val="FF3300"/>
                    </a:solidFill>
                  </a:rPr>
                  <a:t>exp</a:t>
                </a:r>
                <a:r>
                  <a:rPr lang="en-US" altLang="ja-JP" sz="1500" dirty="0"/>
                  <a:t> = new RE("[0-9,]+");</a:t>
                </a:r>
              </a:p>
              <a:p>
                <a:pPr algn="l" eaLnBrk="0" hangingPunct="0"/>
                <a:r>
                  <a:rPr lang="en-US" altLang="ja-JP" sz="1500" b="1" dirty="0"/>
                  <a:t>12.</a:t>
                </a:r>
                <a:r>
                  <a:rPr lang="en-US" altLang="ja-JP" sz="1500" dirty="0"/>
                  <a:t>    </a:t>
                </a:r>
                <a:r>
                  <a:rPr lang="en-US" altLang="ja-JP" sz="1500" dirty="0" err="1"/>
                  <a:t>int</a:t>
                </a:r>
                <a:r>
                  <a:rPr lang="en-US" altLang="ja-JP" sz="1500" dirty="0"/>
                  <a:t> sum = 0;</a:t>
                </a:r>
              </a:p>
              <a:p>
                <a:pPr algn="l" eaLnBrk="0" hangingPunct="0"/>
                <a:r>
                  <a:rPr lang="en-US" altLang="ja-JP" sz="1500" b="1" dirty="0"/>
                  <a:t>13.</a:t>
                </a:r>
                <a:r>
                  <a:rPr lang="en-US" altLang="ja-JP" sz="1500" dirty="0"/>
                  <a:t>    for (</a:t>
                </a:r>
                <a:r>
                  <a:rPr lang="en-US" altLang="ja-JP" sz="1500" dirty="0" err="1"/>
                  <a:t>int</a:t>
                </a:r>
                <a:r>
                  <a:rPr lang="en-US" altLang="ja-JP" sz="1500" dirty="0"/>
                  <a:t> i = 0; i &lt; </a:t>
                </a:r>
                <a:r>
                  <a:rPr lang="en-US" altLang="ja-JP" sz="1500" dirty="0" err="1"/>
                  <a:t>a.length</a:t>
                </a:r>
                <a:r>
                  <a:rPr lang="en-US" altLang="ja-JP" sz="1500" dirty="0"/>
                  <a:t>; ++i)</a:t>
                </a:r>
              </a:p>
              <a:p>
                <a:pPr algn="l" eaLnBrk="0" hangingPunct="0"/>
                <a:r>
                  <a:rPr lang="en-US" altLang="ja-JP" sz="1500" b="1" dirty="0"/>
                  <a:t>14.</a:t>
                </a:r>
                <a:r>
                  <a:rPr lang="en-US" altLang="ja-JP" sz="1500" dirty="0"/>
                  <a:t>       if (</a:t>
                </a:r>
                <a:r>
                  <a:rPr lang="en-US" altLang="ja-JP" sz="1500" dirty="0" err="1">
                    <a:solidFill>
                      <a:srgbClr val="FF3300"/>
                    </a:solidFill>
                  </a:rPr>
                  <a:t>exp</a:t>
                </a:r>
                <a:r>
                  <a:rPr lang="en-US" altLang="ja-JP" sz="1500" dirty="0" err="1"/>
                  <a:t>.match</a:t>
                </a:r>
                <a:r>
                  <a:rPr lang="en-US" altLang="ja-JP" sz="1500" dirty="0"/>
                  <a:t>(a[i]))</a:t>
                </a:r>
              </a:p>
              <a:p>
                <a:pPr algn="l" eaLnBrk="0" hangingPunct="0"/>
                <a:r>
                  <a:rPr lang="en-US" altLang="ja-JP" sz="1500" b="1" dirty="0"/>
                  <a:t>15.</a:t>
                </a:r>
                <a:r>
                  <a:rPr lang="en-US" altLang="ja-JP" sz="1500" dirty="0"/>
                  <a:t>          sum += </a:t>
                </a:r>
                <a:r>
                  <a:rPr lang="en-US" altLang="ja-JP" sz="1500" dirty="0" err="1"/>
                  <a:t>parseNumber</a:t>
                </a:r>
                <a:r>
                  <a:rPr lang="en-US" altLang="ja-JP" sz="1500" dirty="0"/>
                  <a:t>(</a:t>
                </a:r>
                <a:r>
                  <a:rPr lang="en-US" altLang="ja-JP" sz="1500" dirty="0" err="1">
                    <a:solidFill>
                      <a:srgbClr val="FF3300"/>
                    </a:solidFill>
                  </a:rPr>
                  <a:t>exp</a:t>
                </a:r>
                <a:r>
                  <a:rPr lang="en-US" altLang="ja-JP" sz="1500" dirty="0" err="1"/>
                  <a:t>.getParen</a:t>
                </a:r>
                <a:r>
                  <a:rPr lang="en-US" altLang="ja-JP" sz="1500" dirty="0"/>
                  <a:t>(0));</a:t>
                </a:r>
              </a:p>
              <a:p>
                <a:pPr algn="l" eaLnBrk="0" hangingPunct="0"/>
                <a:r>
                  <a:rPr lang="en-US" altLang="ja-JP" sz="1500" b="1" dirty="0"/>
                  <a:t>16.</a:t>
                </a:r>
                <a:r>
                  <a:rPr lang="en-US" altLang="ja-JP" sz="1500" dirty="0"/>
                  <a:t>    </a:t>
                </a:r>
                <a:r>
                  <a:rPr lang="en-US" altLang="ja-JP" sz="1500" dirty="0" err="1"/>
                  <a:t>System.out.println</a:t>
                </a:r>
                <a:r>
                  <a:rPr lang="en-US" altLang="ja-JP" sz="1500" dirty="0"/>
                  <a:t>("sum = " + sum);</a:t>
                </a:r>
              </a:p>
              <a:p>
                <a:pPr algn="l" eaLnBrk="0" hangingPunct="0"/>
                <a:r>
                  <a:rPr lang="en-US" altLang="ja-JP" sz="1500" b="1" dirty="0"/>
                  <a:t>17.</a:t>
                </a:r>
                <a:r>
                  <a:rPr lang="en-US" altLang="ja-JP" sz="1500" dirty="0"/>
                  <a:t> }</a:t>
                </a:r>
              </a:p>
            </p:txBody>
          </p:sp>
          <p:sp>
            <p:nvSpPr>
              <p:cNvPr id="96" name="Rectangle 76"/>
              <p:cNvSpPr>
                <a:spLocks noChangeArrowheads="1"/>
              </p:cNvSpPr>
              <p:nvPr/>
            </p:nvSpPr>
            <p:spPr bwMode="auto">
              <a:xfrm>
                <a:off x="-400" y="4784"/>
                <a:ext cx="3848" cy="1064"/>
              </a:xfrm>
              <a:prstGeom prst="rect">
                <a:avLst/>
              </a:prstGeom>
              <a:noFill/>
              <a:ln w="38100">
                <a:solidFill>
                  <a:srgbClr val="8921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97" name="Rectangle 77"/>
              <p:cNvSpPr>
                <a:spLocks noChangeArrowheads="1"/>
              </p:cNvSpPr>
              <p:nvPr/>
            </p:nvSpPr>
            <p:spPr bwMode="auto">
              <a:xfrm>
                <a:off x="-408" y="6028"/>
                <a:ext cx="3848" cy="1096"/>
              </a:xfrm>
              <a:prstGeom prst="rect">
                <a:avLst/>
              </a:prstGeom>
              <a:noFill/>
              <a:ln w="38100">
                <a:solidFill>
                  <a:srgbClr val="8921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nvGrpSpPr>
            <p:cNvPr id="78" name="Group 78"/>
            <p:cNvGrpSpPr>
              <a:grpSpLocks/>
            </p:cNvGrpSpPr>
            <p:nvPr/>
          </p:nvGrpSpPr>
          <p:grpSpPr bwMode="auto">
            <a:xfrm>
              <a:off x="4000" y="1295"/>
              <a:ext cx="1688" cy="2722"/>
              <a:chOff x="3969" y="7694"/>
              <a:chExt cx="1688" cy="2722"/>
            </a:xfrm>
          </p:grpSpPr>
          <p:sp>
            <p:nvSpPr>
              <p:cNvPr id="79" name="Rectangle 79"/>
              <p:cNvSpPr>
                <a:spLocks noChangeArrowheads="1"/>
              </p:cNvSpPr>
              <p:nvPr/>
            </p:nvSpPr>
            <p:spPr bwMode="auto">
              <a:xfrm>
                <a:off x="3969" y="7778"/>
                <a:ext cx="1688" cy="2490"/>
              </a:xfrm>
              <a:prstGeom prst="rect">
                <a:avLst/>
              </a:prstGeom>
              <a:solidFill>
                <a:schemeClr val="bg1"/>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ja-JP" altLang="ja-JP" sz="1400">
                  <a:latin typeface="Tahoma" pitchFamily="34" charset="0"/>
                </a:endParaRPr>
              </a:p>
            </p:txBody>
          </p:sp>
          <p:sp>
            <p:nvSpPr>
              <p:cNvPr id="80" name="Text Box 80"/>
              <p:cNvSpPr txBox="1">
                <a:spLocks noChangeArrowheads="1"/>
              </p:cNvSpPr>
              <p:nvPr/>
            </p:nvSpPr>
            <p:spPr bwMode="auto">
              <a:xfrm>
                <a:off x="4178" y="7886"/>
                <a:ext cx="1128" cy="19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ja-JP" altLang="en-US" sz="1400" b="1" dirty="0">
                    <a:latin typeface="Tahoma" pitchFamily="34" charset="0"/>
                  </a:rPr>
                  <a:t>字句解析</a:t>
                </a:r>
              </a:p>
            </p:txBody>
          </p:sp>
          <p:sp>
            <p:nvSpPr>
              <p:cNvPr id="81" name="Text Box 81"/>
              <p:cNvSpPr txBox="1">
                <a:spLocks noChangeArrowheads="1"/>
              </p:cNvSpPr>
              <p:nvPr/>
            </p:nvSpPr>
            <p:spPr bwMode="auto">
              <a:xfrm>
                <a:off x="4180" y="8582"/>
                <a:ext cx="1128" cy="19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ja-JP" altLang="en-US" sz="1400" b="1">
                    <a:latin typeface="Tahoma" pitchFamily="34" charset="0"/>
                  </a:rPr>
                  <a:t>変換処理</a:t>
                </a:r>
              </a:p>
            </p:txBody>
          </p:sp>
          <p:sp>
            <p:nvSpPr>
              <p:cNvPr id="82" name="Rectangle 82"/>
              <p:cNvSpPr>
                <a:spLocks noChangeArrowheads="1"/>
              </p:cNvSpPr>
              <p:nvPr/>
            </p:nvSpPr>
            <p:spPr bwMode="auto">
              <a:xfrm>
                <a:off x="4494" y="8222"/>
                <a:ext cx="5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トークン列</a:t>
                </a:r>
              </a:p>
            </p:txBody>
          </p:sp>
          <p:sp>
            <p:nvSpPr>
              <p:cNvPr id="83" name="Text Box 83"/>
              <p:cNvSpPr txBox="1">
                <a:spLocks noChangeArrowheads="1"/>
              </p:cNvSpPr>
              <p:nvPr/>
            </p:nvSpPr>
            <p:spPr bwMode="auto">
              <a:xfrm>
                <a:off x="4174" y="9302"/>
                <a:ext cx="1136" cy="19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ja-JP" altLang="en-US" sz="1400" b="1">
                    <a:latin typeface="Tahoma" pitchFamily="34" charset="0"/>
                  </a:rPr>
                  <a:t>検出処理</a:t>
                </a:r>
              </a:p>
            </p:txBody>
          </p:sp>
          <p:sp>
            <p:nvSpPr>
              <p:cNvPr id="84" name="Line 84"/>
              <p:cNvSpPr>
                <a:spLocks noChangeShapeType="1"/>
              </p:cNvSpPr>
              <p:nvPr/>
            </p:nvSpPr>
            <p:spPr bwMode="auto">
              <a:xfrm>
                <a:off x="4741" y="8798"/>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5" name="Rectangle 85"/>
              <p:cNvSpPr>
                <a:spLocks noChangeArrowheads="1"/>
              </p:cNvSpPr>
              <p:nvPr/>
            </p:nvSpPr>
            <p:spPr bwMode="auto">
              <a:xfrm>
                <a:off x="4366" y="8948"/>
                <a:ext cx="9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変換後トークン列</a:t>
                </a:r>
              </a:p>
            </p:txBody>
          </p:sp>
          <p:sp>
            <p:nvSpPr>
              <p:cNvPr id="86" name="Rectangle 86"/>
              <p:cNvSpPr>
                <a:spLocks noChangeArrowheads="1"/>
              </p:cNvSpPr>
              <p:nvPr/>
            </p:nvSpPr>
            <p:spPr bwMode="auto">
              <a:xfrm>
                <a:off x="4446" y="9646"/>
                <a:ext cx="7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ja-JP" altLang="en-US" sz="1400">
                    <a:latin typeface="Tahoma" pitchFamily="34" charset="0"/>
                  </a:rPr>
                  <a:t>クローン情報</a:t>
                </a:r>
              </a:p>
            </p:txBody>
          </p:sp>
          <p:sp>
            <p:nvSpPr>
              <p:cNvPr id="87" name="Text Box 87"/>
              <p:cNvSpPr txBox="1">
                <a:spLocks noChangeArrowheads="1"/>
              </p:cNvSpPr>
              <p:nvPr/>
            </p:nvSpPr>
            <p:spPr bwMode="auto">
              <a:xfrm>
                <a:off x="4197" y="10016"/>
                <a:ext cx="1104" cy="194"/>
              </a:xfrm>
              <a:prstGeom prst="rect">
                <a:avLst/>
              </a:prstGeom>
              <a:solidFill>
                <a:schemeClr val="accent1">
                  <a:alpha val="50000"/>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ja-JP" altLang="en-US" sz="1400" b="1">
                    <a:latin typeface="Tahoma" pitchFamily="34" charset="0"/>
                  </a:rPr>
                  <a:t>出力整形処理</a:t>
                </a:r>
              </a:p>
            </p:txBody>
          </p:sp>
          <p:sp>
            <p:nvSpPr>
              <p:cNvPr id="88" name="Line 88"/>
              <p:cNvSpPr>
                <a:spLocks noChangeShapeType="1"/>
              </p:cNvSpPr>
              <p:nvPr/>
            </p:nvSpPr>
            <p:spPr bwMode="auto">
              <a:xfrm>
                <a:off x="4739" y="911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9" name="Line 89"/>
              <p:cNvSpPr>
                <a:spLocks noChangeShapeType="1"/>
              </p:cNvSpPr>
              <p:nvPr/>
            </p:nvSpPr>
            <p:spPr bwMode="auto">
              <a:xfrm>
                <a:off x="4731" y="9506"/>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0" name="Line 90"/>
              <p:cNvSpPr>
                <a:spLocks noChangeShapeType="1"/>
              </p:cNvSpPr>
              <p:nvPr/>
            </p:nvSpPr>
            <p:spPr bwMode="auto">
              <a:xfrm>
                <a:off x="4745" y="839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1" name="Line 91"/>
              <p:cNvSpPr>
                <a:spLocks noChangeShapeType="1"/>
              </p:cNvSpPr>
              <p:nvPr/>
            </p:nvSpPr>
            <p:spPr bwMode="auto">
              <a:xfrm>
                <a:off x="4743" y="8090"/>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 name="Line 92"/>
              <p:cNvSpPr>
                <a:spLocks noChangeShapeType="1"/>
              </p:cNvSpPr>
              <p:nvPr/>
            </p:nvSpPr>
            <p:spPr bwMode="auto">
              <a:xfrm>
                <a:off x="4739" y="769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3" name="Line 93"/>
              <p:cNvSpPr>
                <a:spLocks noChangeShapeType="1"/>
              </p:cNvSpPr>
              <p:nvPr/>
            </p:nvSpPr>
            <p:spPr bwMode="auto">
              <a:xfrm>
                <a:off x="4733" y="982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4" name="Line 94"/>
              <p:cNvSpPr>
                <a:spLocks noChangeShapeType="1"/>
              </p:cNvSpPr>
              <p:nvPr/>
            </p:nvSpPr>
            <p:spPr bwMode="auto">
              <a:xfrm>
                <a:off x="4725" y="10224"/>
                <a:ext cx="0" cy="19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spTree>
    <p:extLst>
      <p:ext uri="{BB962C8B-B14F-4D97-AF65-F5344CB8AC3E}">
        <p14:creationId xmlns:p14="http://schemas.microsoft.com/office/powerpoint/2010/main" val="104263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dissolv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blinds(horizontal)">
                                      <p:cBhvr>
                                        <p:cTn id="3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プログラムの難読化</a:t>
            </a:r>
            <a:endParaRPr kumimoji="1" lang="ja-JP" altLang="en-US" dirty="0"/>
          </a:p>
        </p:txBody>
      </p:sp>
      <p:sp>
        <p:nvSpPr>
          <p:cNvPr id="3" name="コンテンツ プレースホルダー 2"/>
          <p:cNvSpPr>
            <a:spLocks noGrp="1"/>
          </p:cNvSpPr>
          <p:nvPr>
            <p:ph idx="1"/>
          </p:nvPr>
        </p:nvSpPr>
        <p:spPr>
          <a:xfrm>
            <a:off x="457200" y="1600200"/>
            <a:ext cx="8340246" cy="4525963"/>
          </a:xfrm>
        </p:spPr>
        <p:txBody>
          <a:bodyPr>
            <a:normAutofit/>
          </a:bodyPr>
          <a:lstStyle/>
          <a:p>
            <a:r>
              <a:rPr lang="ja-JP" altLang="en-US" dirty="0" smtClean="0"/>
              <a:t>プログラムを変更し，理解しにくくすること．</a:t>
            </a:r>
            <a:endParaRPr lang="en-US" altLang="ja-JP" dirty="0" smtClean="0"/>
          </a:p>
          <a:p>
            <a:pPr lvl="1"/>
            <a:r>
              <a:rPr lang="ja-JP" altLang="en-US" dirty="0" smtClean="0"/>
              <a:t>文字列改変</a:t>
            </a:r>
            <a:endParaRPr lang="en-US" altLang="en-US" dirty="0" smtClean="0"/>
          </a:p>
          <a:p>
            <a:pPr lvl="2"/>
            <a:r>
              <a:rPr lang="ja-JP" altLang="en-US" dirty="0" smtClean="0"/>
              <a:t>名前変換</a:t>
            </a:r>
            <a:endParaRPr lang="en-US" altLang="ja-JP" dirty="0" smtClean="0"/>
          </a:p>
          <a:p>
            <a:pPr lvl="1"/>
            <a:r>
              <a:rPr lang="ja-JP" altLang="en-US" dirty="0" smtClean="0"/>
              <a:t>構造改変</a:t>
            </a:r>
            <a:endParaRPr lang="en-US" altLang="ja-JP" dirty="0" smtClean="0"/>
          </a:p>
          <a:p>
            <a:pPr lvl="2"/>
            <a:r>
              <a:rPr kumimoji="1" lang="ja-JP" altLang="en-US" dirty="0" smtClean="0"/>
              <a:t>メソッド分散</a:t>
            </a:r>
            <a:endParaRPr kumimoji="1" lang="en-US" altLang="ja-JP" dirty="0" smtClean="0"/>
          </a:p>
          <a:p>
            <a:r>
              <a:rPr lang="en-US" altLang="en-US" dirty="0" smtClean="0"/>
              <a:t>多くの難読化ツールが</a:t>
            </a:r>
            <a:r>
              <a:rPr lang="ja-JP" altLang="en-US" dirty="0" smtClean="0"/>
              <a:t>ある．</a:t>
            </a:r>
            <a:endParaRPr lang="en-US" altLang="en-US" dirty="0" smtClean="0"/>
          </a:p>
          <a:p>
            <a:pPr lvl="1"/>
            <a:r>
              <a:rPr lang="ja-JP" altLang="en-US" dirty="0" smtClean="0"/>
              <a:t>例</a:t>
            </a:r>
            <a:r>
              <a:rPr lang="en-US" altLang="ja-JP" dirty="0" smtClean="0"/>
              <a:t>: </a:t>
            </a:r>
            <a:r>
              <a:rPr lang="en-US" altLang="en-US" dirty="0" err="1" smtClean="0"/>
              <a:t>ProGuard</a:t>
            </a:r>
            <a:r>
              <a:rPr lang="ja-JP" altLang="en-US" dirty="0" smtClean="0"/>
              <a:t>，</a:t>
            </a:r>
            <a:r>
              <a:rPr lang="en-US" altLang="ja-JP" dirty="0" err="1" smtClean="0"/>
              <a:t>DashO</a:t>
            </a:r>
            <a:r>
              <a:rPr lang="ja-JP" altLang="en-US" dirty="0" smtClean="0"/>
              <a:t>，</a:t>
            </a:r>
            <a:r>
              <a:rPr lang="en-US" altLang="ja-JP" dirty="0" err="1" smtClean="0"/>
              <a:t>Allatori</a:t>
            </a:r>
            <a:endParaRPr lang="en-US" altLang="en-US" dirty="0" smtClean="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5</a:t>
            </a:fld>
            <a:endParaRPr kumimoji="1" lang="ja-JP" altLang="en-US"/>
          </a:p>
        </p:txBody>
      </p:sp>
    </p:spTree>
    <p:extLst>
      <p:ext uri="{BB962C8B-B14F-4D97-AF65-F5344CB8AC3E}">
        <p14:creationId xmlns:p14="http://schemas.microsoft.com/office/powerpoint/2010/main" val="3554611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難読化</a:t>
            </a:r>
            <a:r>
              <a:rPr lang="ja-JP" altLang="en-US" dirty="0" smtClean="0"/>
              <a:t>例</a:t>
            </a:r>
            <a:r>
              <a:rPr lang="en-US" altLang="en-US" dirty="0" smtClean="0"/>
              <a:t> – </a:t>
            </a:r>
            <a:r>
              <a:rPr lang="ja-JP" altLang="en-US" dirty="0" smtClean="0"/>
              <a:t>名前変換</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クラス名やメソッド名等を意味のないものに変換</a:t>
            </a:r>
            <a:r>
              <a:rPr kumimoji="1" lang="en-US" altLang="ja-JP" dirty="0" smtClean="0"/>
              <a:t>(a</a:t>
            </a:r>
            <a:r>
              <a:rPr kumimoji="1" lang="ja-JP" altLang="en-US" dirty="0" smtClean="0"/>
              <a:t>，</a:t>
            </a:r>
            <a:r>
              <a:rPr kumimoji="1" lang="en-US" altLang="ja-JP" dirty="0" smtClean="0"/>
              <a:t>b</a:t>
            </a:r>
            <a:r>
              <a:rPr kumimoji="1" lang="ja-JP" altLang="en-US" dirty="0" smtClean="0"/>
              <a:t>等</a:t>
            </a:r>
            <a:r>
              <a:rPr kumimoji="1" lang="en-US"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6</a:t>
            </a:fld>
            <a:endParaRPr kumimoji="1" lang="ja-JP" altLang="en-US"/>
          </a:p>
        </p:txBody>
      </p:sp>
      <p:grpSp>
        <p:nvGrpSpPr>
          <p:cNvPr id="7" name="図形グループ 6"/>
          <p:cNvGrpSpPr/>
          <p:nvPr/>
        </p:nvGrpSpPr>
        <p:grpSpPr>
          <a:xfrm>
            <a:off x="317804" y="2757139"/>
            <a:ext cx="3833104" cy="3964335"/>
            <a:chOff x="317804" y="2757139"/>
            <a:chExt cx="3833104" cy="3964335"/>
          </a:xfrm>
        </p:grpSpPr>
        <p:sp>
          <p:nvSpPr>
            <p:cNvPr id="5" name="1 つの角を切り取った四角形 4"/>
            <p:cNvSpPr/>
            <p:nvPr/>
          </p:nvSpPr>
          <p:spPr>
            <a:xfrm>
              <a:off x="317804" y="2757139"/>
              <a:ext cx="3833104" cy="3964335"/>
            </a:xfrm>
            <a:prstGeom prst="snip1Rect">
              <a:avLst>
                <a:gd name="adj" fmla="val 14546"/>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a:latin typeface="メイリオ"/>
                  <a:ea typeface="メイリオ"/>
                  <a:cs typeface="メイリオ"/>
                </a:rPr>
                <a:t>c</a:t>
              </a:r>
              <a:r>
                <a:rPr kumimoji="1" lang="en-US" altLang="ja-JP" sz="1600" dirty="0" smtClean="0">
                  <a:latin typeface="メイリオ"/>
                  <a:ea typeface="メイリオ"/>
                  <a:cs typeface="メイリオ"/>
                </a:rPr>
                <a:t>lass Sample {</a:t>
              </a:r>
            </a:p>
            <a:p>
              <a:r>
                <a:rPr lang="en-US" altLang="ja-JP" sz="1600" dirty="0" smtClean="0">
                  <a:latin typeface="メイリオ"/>
                  <a:ea typeface="メイリオ"/>
                  <a:cs typeface="メイリオ"/>
                </a:rPr>
                <a:t>  private void print(String </a:t>
              </a:r>
              <a:r>
                <a:rPr lang="en-US" altLang="ja-JP" sz="1600" dirty="0" err="1" smtClean="0">
                  <a:latin typeface="メイリオ"/>
                  <a:ea typeface="メイリオ"/>
                  <a:cs typeface="メイリオ"/>
                </a:rPr>
                <a:t>msg</a:t>
              </a:r>
              <a:r>
                <a:rPr lang="en-US" altLang="ja-JP" sz="1600" dirty="0" smtClean="0">
                  <a:latin typeface="メイリオ"/>
                  <a:ea typeface="メイリオ"/>
                  <a:cs typeface="メイリオ"/>
                </a:rPr>
                <a:t>)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 </a:t>
              </a:r>
              <a:r>
                <a:rPr lang="ja-JP" altLang="en-US" sz="1600" dirty="0" smtClean="0">
                  <a:latin typeface="メイリオ"/>
                  <a:ea typeface="メイリオ"/>
                  <a:cs typeface="メイリオ"/>
                </a:rPr>
                <a:t>処理</a:t>
              </a:r>
              <a:endParaRPr lang="en-US" altLang="ja-JP" sz="1600" dirty="0" smtClean="0">
                <a:latin typeface="メイリオ"/>
                <a:ea typeface="メイリオ"/>
                <a:cs typeface="メイリオ"/>
              </a:endParaRPr>
            </a:p>
            <a:p>
              <a:r>
                <a:rPr kumimoji="1" lang="en-US" altLang="ja-JP" sz="1600" dirty="0" smtClean="0">
                  <a:latin typeface="メイリオ"/>
                  <a:ea typeface="メイリオ"/>
                  <a:cs typeface="メイリオ"/>
                </a:rPr>
                <a:t>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public void something()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print(“Hello”);</a:t>
              </a:r>
            </a:p>
            <a:p>
              <a:r>
                <a:rPr kumimoji="1" lang="en-US" altLang="ja-JP" sz="1600" dirty="0" smtClean="0">
                  <a:latin typeface="メイリオ"/>
                  <a:ea typeface="メイリオ"/>
                  <a:cs typeface="メイリオ"/>
                </a:rPr>
                <a:t>  }</a:t>
              </a:r>
            </a:p>
            <a:p>
              <a:r>
                <a:rPr lang="en-US" altLang="ja-JP" sz="1600" dirty="0" smtClean="0">
                  <a:latin typeface="メイリオ"/>
                  <a:ea typeface="メイリオ"/>
                  <a:cs typeface="メイリオ"/>
                </a:rPr>
                <a:t>}</a:t>
              </a:r>
            </a:p>
            <a:p>
              <a:endParaRPr kumimoji="1" lang="en-US" altLang="ja-JP" sz="1600" dirty="0">
                <a:latin typeface="メイリオ"/>
                <a:ea typeface="メイリオ"/>
                <a:cs typeface="メイリオ"/>
              </a:endParaRPr>
            </a:p>
            <a:p>
              <a:r>
                <a:rPr lang="en-US" altLang="ja-JP" sz="1600" dirty="0">
                  <a:latin typeface="メイリオ"/>
                  <a:ea typeface="メイリオ"/>
                  <a:cs typeface="メイリオ"/>
                </a:rPr>
                <a:t>c</a:t>
              </a:r>
              <a:r>
                <a:rPr kumimoji="1" lang="en-US" altLang="ja-JP" sz="1600" dirty="0" smtClean="0">
                  <a:latin typeface="メイリオ"/>
                  <a:ea typeface="メイリオ"/>
                  <a:cs typeface="メイリオ"/>
                </a:rPr>
                <a:t>lass Ex {</a:t>
              </a:r>
            </a:p>
            <a:p>
              <a:r>
                <a:rPr lang="en-US" altLang="ja-JP" sz="1600" dirty="0">
                  <a:latin typeface="メイリオ"/>
                  <a:ea typeface="メイリオ"/>
                  <a:cs typeface="メイリオ"/>
                </a:rPr>
                <a:t>}</a:t>
              </a:r>
              <a:endParaRPr kumimoji="1" lang="ja-JP" altLang="en-US" sz="1600" dirty="0">
                <a:latin typeface="メイリオ"/>
                <a:ea typeface="メイリオ"/>
                <a:cs typeface="メイリオ"/>
              </a:endParaRPr>
            </a:p>
          </p:txBody>
        </p:sp>
        <p:sp>
          <p:nvSpPr>
            <p:cNvPr id="6" name="直角三角形 5"/>
            <p:cNvSpPr/>
            <p:nvPr/>
          </p:nvSpPr>
          <p:spPr>
            <a:xfrm>
              <a:off x="3624300" y="2757139"/>
              <a:ext cx="526608" cy="557626"/>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8" name="図形グループ 7"/>
          <p:cNvGrpSpPr/>
          <p:nvPr/>
        </p:nvGrpSpPr>
        <p:grpSpPr>
          <a:xfrm>
            <a:off x="5194227" y="2726160"/>
            <a:ext cx="3665173" cy="3964335"/>
            <a:chOff x="317804" y="2757139"/>
            <a:chExt cx="3321984" cy="3964335"/>
          </a:xfrm>
        </p:grpSpPr>
        <p:sp>
          <p:nvSpPr>
            <p:cNvPr id="9" name="1 つの角を切り取った四角形 8"/>
            <p:cNvSpPr/>
            <p:nvPr/>
          </p:nvSpPr>
          <p:spPr>
            <a:xfrm>
              <a:off x="317804" y="2757139"/>
              <a:ext cx="3306496" cy="3964335"/>
            </a:xfrm>
            <a:prstGeom prst="snip1Rect">
              <a:avLst>
                <a:gd name="adj" fmla="val 14546"/>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a:latin typeface="メイリオ"/>
                  <a:ea typeface="メイリオ"/>
                  <a:cs typeface="メイリオ"/>
                </a:rPr>
                <a:t>c</a:t>
              </a:r>
              <a:r>
                <a:rPr kumimoji="1" lang="en-US" altLang="ja-JP" sz="1600" dirty="0" smtClean="0">
                  <a:latin typeface="メイリオ"/>
                  <a:ea typeface="メイリオ"/>
                  <a:cs typeface="メイリオ"/>
                </a:rPr>
                <a:t>lass </a:t>
              </a:r>
              <a:r>
                <a:rPr kumimoji="1" lang="en-US" altLang="ja-JP" sz="1600" dirty="0" smtClean="0">
                  <a:solidFill>
                    <a:srgbClr val="FF0000"/>
                  </a:solidFill>
                  <a:latin typeface="メイリオ"/>
                  <a:ea typeface="メイリオ"/>
                  <a:cs typeface="メイリオ"/>
                </a:rPr>
                <a:t>A </a:t>
              </a:r>
              <a:r>
                <a:rPr kumimoji="1" lang="en-US" altLang="ja-JP" sz="1600" dirty="0" smtClean="0">
                  <a:latin typeface="メイリオ"/>
                  <a:ea typeface="メイリオ"/>
                  <a:cs typeface="メイリオ"/>
                </a:rPr>
                <a:t>{</a:t>
              </a:r>
            </a:p>
            <a:p>
              <a:r>
                <a:rPr lang="en-US" altLang="ja-JP" sz="1600" dirty="0" smtClean="0">
                  <a:latin typeface="メイリオ"/>
                  <a:ea typeface="メイリオ"/>
                  <a:cs typeface="メイリオ"/>
                </a:rPr>
                <a:t>  private void </a:t>
              </a:r>
              <a:r>
                <a:rPr lang="en-US" altLang="ja-JP" sz="1600" dirty="0" smtClean="0">
                  <a:solidFill>
                    <a:srgbClr val="FF0000"/>
                  </a:solidFill>
                  <a:latin typeface="メイリオ"/>
                  <a:ea typeface="メイリオ"/>
                  <a:cs typeface="メイリオ"/>
                </a:rPr>
                <a:t>a</a:t>
              </a:r>
              <a:r>
                <a:rPr lang="en-US" altLang="ja-JP" sz="1600" dirty="0" smtClean="0">
                  <a:latin typeface="メイリオ"/>
                  <a:ea typeface="メイリオ"/>
                  <a:cs typeface="メイリオ"/>
                </a:rPr>
                <a:t>(String </a:t>
              </a:r>
              <a:r>
                <a:rPr lang="en-US" altLang="ja-JP" sz="1600" dirty="0" smtClean="0">
                  <a:solidFill>
                    <a:srgbClr val="FF0000"/>
                  </a:solidFill>
                  <a:latin typeface="メイリオ"/>
                  <a:ea typeface="メイリオ"/>
                  <a:cs typeface="メイリオ"/>
                </a:rPr>
                <a:t>a</a:t>
              </a:r>
              <a:r>
                <a:rPr lang="en-US" altLang="ja-JP" sz="1600" dirty="0" smtClean="0">
                  <a:latin typeface="メイリオ"/>
                  <a:ea typeface="メイリオ"/>
                  <a:cs typeface="メイリオ"/>
                </a:rPr>
                <a:t>)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 </a:t>
              </a:r>
              <a:r>
                <a:rPr lang="ja-JP" altLang="en-US" sz="1600" dirty="0" smtClean="0">
                  <a:latin typeface="メイリオ"/>
                  <a:ea typeface="メイリオ"/>
                  <a:cs typeface="メイリオ"/>
                </a:rPr>
                <a:t>処理</a:t>
              </a:r>
              <a:endParaRPr lang="en-US" altLang="ja-JP" sz="1600" dirty="0" smtClean="0">
                <a:latin typeface="メイリオ"/>
                <a:ea typeface="メイリオ"/>
                <a:cs typeface="メイリオ"/>
              </a:endParaRPr>
            </a:p>
            <a:p>
              <a:r>
                <a:rPr kumimoji="1" lang="en-US" altLang="ja-JP" sz="1600" dirty="0" smtClean="0">
                  <a:latin typeface="メイリオ"/>
                  <a:ea typeface="メイリオ"/>
                  <a:cs typeface="メイリオ"/>
                </a:rPr>
                <a:t>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public void </a:t>
              </a:r>
              <a:r>
                <a:rPr lang="en-US" altLang="ja-JP" sz="1600" dirty="0" smtClean="0">
                  <a:solidFill>
                    <a:srgbClr val="FF0000"/>
                  </a:solidFill>
                  <a:latin typeface="メイリオ"/>
                  <a:ea typeface="メイリオ"/>
                  <a:cs typeface="メイリオ"/>
                </a:rPr>
                <a:t>b</a:t>
              </a:r>
              <a:r>
                <a:rPr lang="en-US" altLang="ja-JP" sz="1600" dirty="0" smtClean="0">
                  <a:latin typeface="メイリオ"/>
                  <a:ea typeface="メイリオ"/>
                  <a:cs typeface="メイリオ"/>
                </a:rPr>
                <a:t>()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a:t>
              </a:r>
              <a:r>
                <a:rPr lang="en-US" altLang="ja-JP" sz="1600" dirty="0" smtClean="0">
                  <a:solidFill>
                    <a:srgbClr val="FF0000"/>
                  </a:solidFill>
                  <a:latin typeface="メイリオ"/>
                  <a:ea typeface="メイリオ"/>
                  <a:cs typeface="メイリオ"/>
                </a:rPr>
                <a:t>a</a:t>
              </a:r>
              <a:r>
                <a:rPr lang="en-US" altLang="ja-JP" sz="1600" dirty="0" smtClean="0">
                  <a:latin typeface="メイリオ"/>
                  <a:ea typeface="メイリオ"/>
                  <a:cs typeface="メイリオ"/>
                </a:rPr>
                <a:t>(“Hello”);</a:t>
              </a:r>
            </a:p>
            <a:p>
              <a:r>
                <a:rPr kumimoji="1" lang="en-US" altLang="ja-JP" sz="1600" dirty="0" smtClean="0">
                  <a:latin typeface="メイリオ"/>
                  <a:ea typeface="メイリオ"/>
                  <a:cs typeface="メイリオ"/>
                </a:rPr>
                <a:t>  }</a:t>
              </a:r>
            </a:p>
            <a:p>
              <a:r>
                <a:rPr lang="en-US" altLang="ja-JP" sz="1600" dirty="0" smtClean="0">
                  <a:latin typeface="メイリオ"/>
                  <a:ea typeface="メイリオ"/>
                  <a:cs typeface="メイリオ"/>
                </a:rPr>
                <a:t>}</a:t>
              </a:r>
            </a:p>
            <a:p>
              <a:endParaRPr kumimoji="1" lang="en-US" altLang="ja-JP" sz="1600" dirty="0">
                <a:latin typeface="メイリオ"/>
                <a:ea typeface="メイリオ"/>
                <a:cs typeface="メイリオ"/>
              </a:endParaRPr>
            </a:p>
            <a:p>
              <a:r>
                <a:rPr lang="en-US" altLang="ja-JP" sz="1600" dirty="0">
                  <a:latin typeface="メイリオ"/>
                  <a:ea typeface="メイリオ"/>
                  <a:cs typeface="メイリオ"/>
                </a:rPr>
                <a:t>c</a:t>
              </a:r>
              <a:r>
                <a:rPr kumimoji="1" lang="en-US" altLang="ja-JP" sz="1600" dirty="0" smtClean="0">
                  <a:latin typeface="メイリオ"/>
                  <a:ea typeface="メイリオ"/>
                  <a:cs typeface="メイリオ"/>
                </a:rPr>
                <a:t>lass </a:t>
              </a:r>
              <a:r>
                <a:rPr kumimoji="1" lang="en-US" altLang="ja-JP" sz="1600" dirty="0" smtClean="0">
                  <a:solidFill>
                    <a:srgbClr val="FF0000"/>
                  </a:solidFill>
                  <a:latin typeface="メイリオ"/>
                  <a:ea typeface="メイリオ"/>
                  <a:cs typeface="メイリオ"/>
                </a:rPr>
                <a:t>B</a:t>
              </a:r>
              <a:r>
                <a:rPr lang="en-US" altLang="ja-JP" sz="1600" dirty="0">
                  <a:solidFill>
                    <a:srgbClr val="FF0000"/>
                  </a:solidFill>
                  <a:latin typeface="メイリオ"/>
                  <a:ea typeface="メイリオ"/>
                  <a:cs typeface="メイリオ"/>
                </a:rPr>
                <a:t> </a:t>
              </a:r>
              <a:r>
                <a:rPr kumimoji="1" lang="en-US" altLang="ja-JP" sz="1600" dirty="0" smtClean="0">
                  <a:latin typeface="メイリオ"/>
                  <a:ea typeface="メイリオ"/>
                  <a:cs typeface="メイリオ"/>
                </a:rPr>
                <a:t>{</a:t>
              </a:r>
            </a:p>
            <a:p>
              <a:r>
                <a:rPr lang="en-US" altLang="ja-JP" sz="1600" dirty="0">
                  <a:latin typeface="メイリオ"/>
                  <a:ea typeface="メイリオ"/>
                  <a:cs typeface="メイリオ"/>
                </a:rPr>
                <a:t>}</a:t>
              </a:r>
              <a:endParaRPr kumimoji="1" lang="ja-JP" altLang="en-US" sz="1600" dirty="0">
                <a:latin typeface="メイリオ"/>
                <a:ea typeface="メイリオ"/>
                <a:cs typeface="メイリオ"/>
              </a:endParaRPr>
            </a:p>
          </p:txBody>
        </p:sp>
        <p:sp>
          <p:nvSpPr>
            <p:cNvPr id="10" name="直角三角形 9"/>
            <p:cNvSpPr/>
            <p:nvPr/>
          </p:nvSpPr>
          <p:spPr>
            <a:xfrm>
              <a:off x="3128668" y="2757139"/>
              <a:ext cx="511120" cy="526645"/>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
        <p:nvSpPr>
          <p:cNvPr id="12" name="右矢印 11"/>
          <p:cNvSpPr/>
          <p:nvPr/>
        </p:nvSpPr>
        <p:spPr>
          <a:xfrm>
            <a:off x="4302518" y="4626919"/>
            <a:ext cx="78694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140184" y="5498884"/>
            <a:ext cx="1879912" cy="109876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dirty="0" smtClean="0"/>
              <a:t>Sample → A</a:t>
            </a:r>
          </a:p>
          <a:p>
            <a:r>
              <a:rPr lang="en-US" altLang="ja-JP" dirty="0" smtClean="0"/>
              <a:t>p</a:t>
            </a:r>
            <a:r>
              <a:rPr kumimoji="1" lang="en-US" altLang="ja-JP" dirty="0" smtClean="0"/>
              <a:t>rint</a:t>
            </a:r>
            <a:r>
              <a:rPr lang="en-US" altLang="ja-JP" dirty="0"/>
              <a:t> </a:t>
            </a:r>
            <a:r>
              <a:rPr kumimoji="1" lang="en-US" altLang="ja-JP" dirty="0" smtClean="0"/>
              <a:t>→ a</a:t>
            </a:r>
          </a:p>
          <a:p>
            <a:r>
              <a:rPr lang="en-US" altLang="ja-JP" dirty="0"/>
              <a:t>e</a:t>
            </a:r>
            <a:r>
              <a:rPr kumimoji="1" lang="en-US" altLang="ja-JP" dirty="0" smtClean="0"/>
              <a:t>tc.</a:t>
            </a:r>
            <a:endParaRPr kumimoji="1" lang="ja-JP" altLang="en-US" dirty="0"/>
          </a:p>
        </p:txBody>
      </p:sp>
    </p:spTree>
    <p:extLst>
      <p:ext uri="{BB962C8B-B14F-4D97-AF65-F5344CB8AC3E}">
        <p14:creationId xmlns:p14="http://schemas.microsoft.com/office/powerpoint/2010/main" val="1944832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難読化例</a:t>
            </a:r>
            <a:r>
              <a:rPr kumimoji="1" lang="en-US" altLang="ja-JP" dirty="0" smtClean="0"/>
              <a:t> – </a:t>
            </a:r>
            <a:r>
              <a:rPr kumimoji="1" lang="ja-JP" altLang="en-US" dirty="0" smtClean="0"/>
              <a:t>メソッド分散</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あるメソッドを別のクラスへ移動</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7</a:t>
            </a:fld>
            <a:endParaRPr kumimoji="1" lang="ja-JP" altLang="en-US"/>
          </a:p>
        </p:txBody>
      </p:sp>
      <p:grpSp>
        <p:nvGrpSpPr>
          <p:cNvPr id="5" name="図形グループ 4"/>
          <p:cNvGrpSpPr/>
          <p:nvPr/>
        </p:nvGrpSpPr>
        <p:grpSpPr>
          <a:xfrm>
            <a:off x="255852" y="2757139"/>
            <a:ext cx="3833104" cy="3964335"/>
            <a:chOff x="317804" y="2757139"/>
            <a:chExt cx="3833104" cy="3964335"/>
          </a:xfrm>
        </p:grpSpPr>
        <p:sp>
          <p:nvSpPr>
            <p:cNvPr id="6" name="1 つの角を切り取った四角形 5"/>
            <p:cNvSpPr/>
            <p:nvPr/>
          </p:nvSpPr>
          <p:spPr>
            <a:xfrm>
              <a:off x="317804" y="2757139"/>
              <a:ext cx="3833104" cy="3964335"/>
            </a:xfrm>
            <a:prstGeom prst="snip1Rect">
              <a:avLst>
                <a:gd name="adj" fmla="val 14546"/>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a:latin typeface="メイリオ"/>
                  <a:ea typeface="メイリオ"/>
                  <a:cs typeface="メイリオ"/>
                </a:rPr>
                <a:t>c</a:t>
              </a:r>
              <a:r>
                <a:rPr kumimoji="1" lang="en-US" altLang="ja-JP" sz="1600" dirty="0" smtClean="0">
                  <a:latin typeface="メイリオ"/>
                  <a:ea typeface="メイリオ"/>
                  <a:cs typeface="メイリオ"/>
                </a:rPr>
                <a:t>lass Sample {</a:t>
              </a:r>
            </a:p>
            <a:p>
              <a:r>
                <a:rPr lang="en-US" altLang="ja-JP" sz="1600" dirty="0" smtClean="0">
                  <a:latin typeface="メイリオ"/>
                  <a:ea typeface="メイリオ"/>
                  <a:cs typeface="メイリオ"/>
                </a:rPr>
                <a:t>  private void print(String </a:t>
              </a:r>
              <a:r>
                <a:rPr lang="en-US" altLang="ja-JP" sz="1600" dirty="0" err="1" smtClean="0">
                  <a:latin typeface="メイリオ"/>
                  <a:ea typeface="メイリオ"/>
                  <a:cs typeface="メイリオ"/>
                </a:rPr>
                <a:t>msg</a:t>
              </a:r>
              <a:r>
                <a:rPr lang="en-US" altLang="ja-JP" sz="1600" dirty="0" smtClean="0">
                  <a:latin typeface="メイリオ"/>
                  <a:ea typeface="メイリオ"/>
                  <a:cs typeface="メイリオ"/>
                </a:rPr>
                <a:t>)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 </a:t>
              </a:r>
              <a:r>
                <a:rPr lang="ja-JP" altLang="en-US" sz="1600" dirty="0" smtClean="0">
                  <a:latin typeface="メイリオ"/>
                  <a:ea typeface="メイリオ"/>
                  <a:cs typeface="メイリオ"/>
                </a:rPr>
                <a:t>処理</a:t>
              </a:r>
              <a:endParaRPr lang="en-US" altLang="ja-JP" sz="1600" dirty="0" smtClean="0">
                <a:latin typeface="メイリオ"/>
                <a:ea typeface="メイリオ"/>
                <a:cs typeface="メイリオ"/>
              </a:endParaRPr>
            </a:p>
            <a:p>
              <a:r>
                <a:rPr kumimoji="1" lang="en-US" altLang="ja-JP" sz="1600" dirty="0" smtClean="0">
                  <a:latin typeface="メイリオ"/>
                  <a:ea typeface="メイリオ"/>
                  <a:cs typeface="メイリオ"/>
                </a:rPr>
                <a:t>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public void something()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print(“Hello”);</a:t>
              </a:r>
            </a:p>
            <a:p>
              <a:r>
                <a:rPr kumimoji="1" lang="en-US" altLang="ja-JP" sz="1600" dirty="0" smtClean="0">
                  <a:latin typeface="メイリオ"/>
                  <a:ea typeface="メイリオ"/>
                  <a:cs typeface="メイリオ"/>
                </a:rPr>
                <a:t>  }</a:t>
              </a:r>
            </a:p>
            <a:p>
              <a:r>
                <a:rPr lang="en-US" altLang="ja-JP" sz="1600" dirty="0" smtClean="0">
                  <a:latin typeface="メイリオ"/>
                  <a:ea typeface="メイリオ"/>
                  <a:cs typeface="メイリオ"/>
                </a:rPr>
                <a:t>}</a:t>
              </a:r>
            </a:p>
            <a:p>
              <a:endParaRPr kumimoji="1" lang="en-US" altLang="ja-JP" sz="1600" dirty="0">
                <a:latin typeface="メイリオ"/>
                <a:ea typeface="メイリオ"/>
                <a:cs typeface="メイリオ"/>
              </a:endParaRPr>
            </a:p>
            <a:p>
              <a:r>
                <a:rPr lang="en-US" altLang="ja-JP" sz="1600" dirty="0">
                  <a:latin typeface="メイリオ"/>
                  <a:ea typeface="メイリオ"/>
                  <a:cs typeface="メイリオ"/>
                </a:rPr>
                <a:t>c</a:t>
              </a:r>
              <a:r>
                <a:rPr kumimoji="1" lang="en-US" altLang="ja-JP" sz="1600" dirty="0" smtClean="0">
                  <a:latin typeface="メイリオ"/>
                  <a:ea typeface="メイリオ"/>
                  <a:cs typeface="メイリオ"/>
                </a:rPr>
                <a:t>lass Ex {</a:t>
              </a:r>
            </a:p>
            <a:p>
              <a:r>
                <a:rPr lang="en-US" altLang="ja-JP" sz="1600" dirty="0">
                  <a:latin typeface="メイリオ"/>
                  <a:ea typeface="メイリオ"/>
                  <a:cs typeface="メイリオ"/>
                </a:rPr>
                <a:t>}</a:t>
              </a:r>
              <a:endParaRPr kumimoji="1" lang="ja-JP" altLang="en-US" sz="1600" dirty="0">
                <a:latin typeface="メイリオ"/>
                <a:ea typeface="メイリオ"/>
                <a:cs typeface="メイリオ"/>
              </a:endParaRPr>
            </a:p>
          </p:txBody>
        </p:sp>
        <p:sp>
          <p:nvSpPr>
            <p:cNvPr id="7" name="直角三角形 6"/>
            <p:cNvSpPr/>
            <p:nvPr/>
          </p:nvSpPr>
          <p:spPr>
            <a:xfrm>
              <a:off x="3624300" y="2757139"/>
              <a:ext cx="526608" cy="557626"/>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
        <p:nvSpPr>
          <p:cNvPr id="8" name="右矢印 7"/>
          <p:cNvSpPr/>
          <p:nvPr/>
        </p:nvSpPr>
        <p:spPr>
          <a:xfrm>
            <a:off x="4200332" y="4626919"/>
            <a:ext cx="78694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9" name="図形グループ 8"/>
          <p:cNvGrpSpPr/>
          <p:nvPr/>
        </p:nvGrpSpPr>
        <p:grpSpPr>
          <a:xfrm>
            <a:off x="5080206" y="2757140"/>
            <a:ext cx="3833104" cy="3964335"/>
            <a:chOff x="317804" y="2757139"/>
            <a:chExt cx="3833104" cy="3964335"/>
          </a:xfrm>
        </p:grpSpPr>
        <p:sp>
          <p:nvSpPr>
            <p:cNvPr id="10" name="1 つの角を切り取った四角形 9"/>
            <p:cNvSpPr/>
            <p:nvPr/>
          </p:nvSpPr>
          <p:spPr>
            <a:xfrm>
              <a:off x="317804" y="2757139"/>
              <a:ext cx="3833104" cy="3964335"/>
            </a:xfrm>
            <a:prstGeom prst="snip1Rect">
              <a:avLst>
                <a:gd name="adj" fmla="val 14546"/>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a:latin typeface="メイリオ"/>
                  <a:ea typeface="メイリオ"/>
                  <a:cs typeface="メイリオ"/>
                </a:rPr>
                <a:t>c</a:t>
              </a:r>
              <a:r>
                <a:rPr kumimoji="1" lang="en-US" altLang="ja-JP" sz="1600" dirty="0" smtClean="0">
                  <a:latin typeface="メイリオ"/>
                  <a:ea typeface="メイリオ"/>
                  <a:cs typeface="メイリオ"/>
                </a:rPr>
                <a:t>lass Sample {</a:t>
              </a:r>
            </a:p>
            <a:p>
              <a:r>
                <a:rPr lang="en-US" altLang="ja-JP" sz="1600" dirty="0" smtClean="0">
                  <a:latin typeface="メイリオ"/>
                  <a:ea typeface="メイリオ"/>
                  <a:cs typeface="メイリオ"/>
                </a:rPr>
                <a:t>  public void </a:t>
              </a:r>
              <a:r>
                <a:rPr lang="en-US" altLang="ja-JP" sz="1600" dirty="0">
                  <a:latin typeface="メイリオ"/>
                  <a:ea typeface="メイリオ"/>
                  <a:cs typeface="メイリオ"/>
                </a:rPr>
                <a:t>something() {</a:t>
              </a:r>
            </a:p>
            <a:p>
              <a:r>
                <a:rPr lang="en-US" altLang="ja-JP" sz="1600" dirty="0">
                  <a:latin typeface="メイリオ"/>
                  <a:ea typeface="メイリオ"/>
                  <a:cs typeface="メイリオ"/>
                </a:rPr>
                <a:t>    </a:t>
              </a:r>
              <a:r>
                <a:rPr lang="en-US" altLang="ja-JP" sz="1600" dirty="0" err="1" smtClean="0">
                  <a:solidFill>
                    <a:srgbClr val="FF0000"/>
                  </a:solidFill>
                  <a:latin typeface="メイリオ"/>
                  <a:ea typeface="メイリオ"/>
                  <a:cs typeface="メイリオ"/>
                </a:rPr>
                <a:t>Ex.</a:t>
              </a:r>
              <a:r>
                <a:rPr lang="en-US" altLang="ja-JP" sz="1600" dirty="0" err="1" smtClean="0">
                  <a:latin typeface="メイリオ"/>
                  <a:ea typeface="メイリオ"/>
                  <a:cs typeface="メイリオ"/>
                </a:rPr>
                <a:t>print</a:t>
              </a:r>
              <a:r>
                <a:rPr lang="en-US" altLang="ja-JP" sz="1600" dirty="0" smtClean="0">
                  <a:latin typeface="メイリオ"/>
                  <a:ea typeface="メイリオ"/>
                  <a:cs typeface="メイリオ"/>
                </a:rPr>
                <a:t>(</a:t>
              </a:r>
              <a:r>
                <a:rPr lang="en-US" altLang="ja-JP" sz="1600" dirty="0" smtClean="0">
                  <a:solidFill>
                    <a:srgbClr val="FF0000"/>
                  </a:solidFill>
                  <a:latin typeface="メイリオ"/>
                  <a:ea typeface="メイリオ"/>
                  <a:cs typeface="メイリオ"/>
                </a:rPr>
                <a:t>this</a:t>
              </a:r>
              <a:r>
                <a:rPr lang="en-US" altLang="ja-JP" sz="1600" dirty="0" smtClean="0">
                  <a:solidFill>
                    <a:schemeClr val="tx1"/>
                  </a:solidFill>
                  <a:latin typeface="メイリオ"/>
                  <a:ea typeface="メイリオ"/>
                  <a:cs typeface="メイリオ"/>
                </a:rPr>
                <a:t>, </a:t>
              </a:r>
              <a:r>
                <a:rPr lang="en-US" altLang="ja-JP" sz="1600" dirty="0" smtClean="0">
                  <a:latin typeface="メイリオ"/>
                  <a:ea typeface="メイリオ"/>
                  <a:cs typeface="メイリオ"/>
                </a:rPr>
                <a:t>“</a:t>
              </a:r>
              <a:r>
                <a:rPr lang="en-US" altLang="ja-JP" sz="1600" dirty="0">
                  <a:latin typeface="メイリオ"/>
                  <a:ea typeface="メイリオ"/>
                  <a:cs typeface="メイリオ"/>
                </a:rPr>
                <a:t>Hello”);</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a:t>
              </a:r>
              <a:endParaRPr lang="en-US" altLang="ja-JP" sz="1600" dirty="0">
                <a:latin typeface="メイリオ"/>
                <a:ea typeface="メイリオ"/>
                <a:cs typeface="メイリオ"/>
              </a:endParaRPr>
            </a:p>
            <a:p>
              <a:r>
                <a:rPr lang="en-US" altLang="ja-JP" sz="1600" dirty="0" smtClean="0">
                  <a:latin typeface="メイリオ"/>
                  <a:ea typeface="メイリオ"/>
                  <a:cs typeface="メイリオ"/>
                </a:rPr>
                <a:t>}</a:t>
              </a:r>
            </a:p>
            <a:p>
              <a:endParaRPr kumimoji="1" lang="en-US" altLang="ja-JP" sz="1600" dirty="0">
                <a:latin typeface="メイリオ"/>
                <a:ea typeface="メイリオ"/>
                <a:cs typeface="メイリオ"/>
              </a:endParaRPr>
            </a:p>
            <a:p>
              <a:r>
                <a:rPr lang="en-US" altLang="ja-JP" sz="1600" dirty="0">
                  <a:latin typeface="メイリオ"/>
                  <a:ea typeface="メイリオ"/>
                  <a:cs typeface="メイリオ"/>
                </a:rPr>
                <a:t>c</a:t>
              </a:r>
              <a:r>
                <a:rPr kumimoji="1" lang="en-US" altLang="ja-JP" sz="1600" dirty="0" smtClean="0">
                  <a:latin typeface="メイリオ"/>
                  <a:ea typeface="メイリオ"/>
                  <a:cs typeface="メイリオ"/>
                </a:rPr>
                <a:t>lass Ex {</a:t>
              </a:r>
            </a:p>
            <a:p>
              <a:r>
                <a:rPr lang="en-US" altLang="ja-JP" sz="1600" dirty="0">
                  <a:latin typeface="メイリオ"/>
                  <a:ea typeface="メイリオ"/>
                  <a:cs typeface="メイリオ"/>
                </a:rPr>
                <a:t> </a:t>
              </a:r>
              <a:r>
                <a:rPr lang="en-US" altLang="ja-JP" sz="1600" dirty="0" smtClean="0">
                  <a:latin typeface="メイリオ"/>
                  <a:ea typeface="メイリオ"/>
                  <a:cs typeface="メイリオ"/>
                </a:rPr>
                <a:t> </a:t>
              </a:r>
              <a:r>
                <a:rPr lang="en-US" altLang="ja-JP" sz="1600" dirty="0" smtClean="0">
                  <a:solidFill>
                    <a:srgbClr val="FF0000"/>
                  </a:solidFill>
                  <a:latin typeface="メイリオ"/>
                  <a:ea typeface="メイリオ"/>
                  <a:cs typeface="メイリオ"/>
                </a:rPr>
                <a:t>public static void </a:t>
              </a:r>
              <a:r>
                <a:rPr lang="en-US" altLang="ja-JP" sz="1600" dirty="0">
                  <a:solidFill>
                    <a:srgbClr val="FF0000"/>
                  </a:solidFill>
                  <a:latin typeface="メイリオ"/>
                  <a:ea typeface="メイリオ"/>
                  <a:cs typeface="メイリオ"/>
                </a:rPr>
                <a:t>print</a:t>
              </a:r>
              <a:r>
                <a:rPr lang="en-US" altLang="ja-JP" sz="1600" dirty="0" smtClean="0">
                  <a:solidFill>
                    <a:srgbClr val="FF0000"/>
                  </a:solidFill>
                  <a:latin typeface="メイリオ"/>
                  <a:ea typeface="メイリオ"/>
                  <a:cs typeface="メイリオ"/>
                </a:rPr>
                <a:t>(Sample a, String </a:t>
              </a:r>
              <a:r>
                <a:rPr lang="en-US" altLang="ja-JP" sz="1600" dirty="0" err="1">
                  <a:solidFill>
                    <a:srgbClr val="FF0000"/>
                  </a:solidFill>
                  <a:latin typeface="メイリオ"/>
                  <a:ea typeface="メイリオ"/>
                  <a:cs typeface="メイリオ"/>
                </a:rPr>
                <a:t>msg</a:t>
              </a:r>
              <a:r>
                <a:rPr lang="en-US" altLang="ja-JP" sz="1600" dirty="0">
                  <a:solidFill>
                    <a:srgbClr val="FF0000"/>
                  </a:solidFill>
                  <a:latin typeface="メイリオ"/>
                  <a:ea typeface="メイリオ"/>
                  <a:cs typeface="メイリオ"/>
                </a:rPr>
                <a:t>) {</a:t>
              </a:r>
            </a:p>
            <a:p>
              <a:r>
                <a:rPr lang="en-US" altLang="ja-JP" sz="1600" dirty="0">
                  <a:solidFill>
                    <a:srgbClr val="FF0000"/>
                  </a:solidFill>
                  <a:latin typeface="メイリオ"/>
                  <a:ea typeface="メイリオ"/>
                  <a:cs typeface="メイリオ"/>
                </a:rPr>
                <a:t>    // </a:t>
              </a:r>
              <a:r>
                <a:rPr lang="ja-JP" altLang="en-US" sz="1600" dirty="0">
                  <a:solidFill>
                    <a:srgbClr val="FF0000"/>
                  </a:solidFill>
                  <a:latin typeface="メイリオ"/>
                  <a:ea typeface="メイリオ"/>
                  <a:cs typeface="メイリオ"/>
                </a:rPr>
                <a:t>処理</a:t>
              </a:r>
              <a:endParaRPr lang="en-US" altLang="ja-JP" sz="1600" dirty="0">
                <a:solidFill>
                  <a:srgbClr val="FF0000"/>
                </a:solidFill>
                <a:latin typeface="メイリオ"/>
                <a:ea typeface="メイリオ"/>
                <a:cs typeface="メイリオ"/>
              </a:endParaRPr>
            </a:p>
            <a:p>
              <a:r>
                <a:rPr lang="en-US" altLang="ja-JP" sz="1600" dirty="0">
                  <a:solidFill>
                    <a:srgbClr val="FF0000"/>
                  </a:solidFill>
                  <a:latin typeface="メイリオ"/>
                  <a:ea typeface="メイリオ"/>
                  <a:cs typeface="メイリオ"/>
                </a:rPr>
                <a:t>  </a:t>
              </a:r>
              <a:r>
                <a:rPr lang="en-US" altLang="ja-JP" sz="1600" dirty="0" smtClean="0">
                  <a:solidFill>
                    <a:srgbClr val="FF0000"/>
                  </a:solidFill>
                  <a:latin typeface="メイリオ"/>
                  <a:ea typeface="メイリオ"/>
                  <a:cs typeface="メイリオ"/>
                </a:rPr>
                <a:t>}</a:t>
              </a:r>
            </a:p>
            <a:p>
              <a:r>
                <a:rPr lang="en-US" altLang="ja-JP" sz="1600" dirty="0" smtClean="0">
                  <a:latin typeface="メイリオ"/>
                  <a:ea typeface="メイリオ"/>
                  <a:cs typeface="メイリオ"/>
                </a:rPr>
                <a:t>}</a:t>
              </a:r>
              <a:endParaRPr kumimoji="1" lang="ja-JP" altLang="en-US" sz="1600" dirty="0">
                <a:latin typeface="メイリオ"/>
                <a:ea typeface="メイリオ"/>
                <a:cs typeface="メイリオ"/>
              </a:endParaRPr>
            </a:p>
          </p:txBody>
        </p:sp>
        <p:sp>
          <p:nvSpPr>
            <p:cNvPr id="11" name="直角三角形 10"/>
            <p:cNvSpPr/>
            <p:nvPr/>
          </p:nvSpPr>
          <p:spPr>
            <a:xfrm>
              <a:off x="3624300" y="2757139"/>
              <a:ext cx="526608" cy="557626"/>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
        <p:nvSpPr>
          <p:cNvPr id="12" name="正方形/長方形 11"/>
          <p:cNvSpPr/>
          <p:nvPr/>
        </p:nvSpPr>
        <p:spPr>
          <a:xfrm>
            <a:off x="6320393" y="6011069"/>
            <a:ext cx="2709643" cy="595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dirty="0" smtClean="0"/>
              <a:t>Sample</a:t>
            </a:r>
            <a:r>
              <a:rPr lang="ja-JP" altLang="en-US" dirty="0" smtClean="0"/>
              <a:t>の</a:t>
            </a:r>
            <a:r>
              <a:rPr lang="en-US" altLang="ja-JP" dirty="0" smtClean="0"/>
              <a:t>print</a:t>
            </a:r>
            <a:r>
              <a:rPr lang="ja-JP" altLang="en-US" dirty="0" smtClean="0"/>
              <a:t>メソッドが</a:t>
            </a:r>
            <a:r>
              <a:rPr lang="en-US" altLang="ja-JP" dirty="0" smtClean="0"/>
              <a:t>Ex</a:t>
            </a:r>
            <a:r>
              <a:rPr lang="ja-JP" altLang="en-US" dirty="0" smtClean="0"/>
              <a:t>に移動</a:t>
            </a:r>
            <a:endParaRPr kumimoji="1" lang="ja-JP" altLang="en-US" dirty="0"/>
          </a:p>
        </p:txBody>
      </p:sp>
    </p:spTree>
    <p:extLst>
      <p:ext uri="{BB962C8B-B14F-4D97-AF65-F5344CB8AC3E}">
        <p14:creationId xmlns:p14="http://schemas.microsoft.com/office/powerpoint/2010/main" val="4030062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既存コードクローン検出手法の問題点</a:t>
            </a:r>
            <a:endParaRPr kumimoji="1" lang="ja-JP" altLang="en-US" sz="3600" dirty="0"/>
          </a:p>
        </p:txBody>
      </p:sp>
      <p:sp>
        <p:nvSpPr>
          <p:cNvPr id="3" name="コンテンツ プレースホルダー 2"/>
          <p:cNvSpPr>
            <a:spLocks noGrp="1"/>
          </p:cNvSpPr>
          <p:nvPr>
            <p:ph idx="1"/>
          </p:nvPr>
        </p:nvSpPr>
        <p:spPr/>
        <p:txBody>
          <a:bodyPr/>
          <a:lstStyle/>
          <a:p>
            <a:r>
              <a:rPr kumimoji="1" lang="ja-JP" altLang="en-US" dirty="0" smtClean="0"/>
              <a:t>難読化</a:t>
            </a:r>
            <a:r>
              <a:rPr lang="en-US" altLang="en-US" dirty="0" smtClean="0"/>
              <a:t>後の</a:t>
            </a:r>
            <a:r>
              <a:rPr kumimoji="1" lang="ja-JP" altLang="en-US" dirty="0" smtClean="0"/>
              <a:t>プログラムと難読化前のプログラムをクローンとして検出できない可能性がある．</a:t>
            </a:r>
            <a:endParaRPr lang="en-US" altLang="ja-JP" dirty="0" smtClean="0"/>
          </a:p>
          <a:p>
            <a:r>
              <a:rPr kumimoji="1" lang="ja-JP" altLang="en-US" dirty="0" smtClean="0"/>
              <a:t>あるクローンの</a:t>
            </a:r>
            <a:r>
              <a:rPr lang="ja-JP" altLang="en-US" dirty="0" smtClean="0"/>
              <a:t>一部が改変されると，クローンとして検出できない可能性がある．</a:t>
            </a:r>
            <a:endParaRPr kumimoji="1" lang="ja-JP" altLang="en-US" dirty="0"/>
          </a:p>
        </p:txBody>
      </p:sp>
      <p:sp>
        <p:nvSpPr>
          <p:cNvPr id="4" name="スライド番号プレースホルダー 3"/>
          <p:cNvSpPr>
            <a:spLocks noGrp="1"/>
          </p:cNvSpPr>
          <p:nvPr>
            <p:ph type="sldNum" sz="quarter" idx="12"/>
          </p:nvPr>
        </p:nvSpPr>
        <p:spPr/>
        <p:txBody>
          <a:bodyPr/>
          <a:lstStyle/>
          <a:p>
            <a:fld id="{F3442BF8-21F9-E645-80C3-7545D0852C92}" type="slidenum">
              <a:rPr kumimoji="1" lang="ja-JP" altLang="en-US" smtClean="0"/>
              <a:t>8</a:t>
            </a:fld>
            <a:endParaRPr kumimoji="1" lang="ja-JP" altLang="en-US" dirty="0"/>
          </a:p>
        </p:txBody>
      </p:sp>
      <p:grpSp>
        <p:nvGrpSpPr>
          <p:cNvPr id="5" name="Group 4"/>
          <p:cNvGrpSpPr>
            <a:grpSpLocks noChangeAspect="1"/>
          </p:cNvGrpSpPr>
          <p:nvPr/>
        </p:nvGrpSpPr>
        <p:grpSpPr bwMode="auto">
          <a:xfrm>
            <a:off x="557574" y="4867509"/>
            <a:ext cx="984250" cy="1279639"/>
            <a:chOff x="1348" y="2578"/>
            <a:chExt cx="863" cy="1122"/>
          </a:xfrm>
        </p:grpSpPr>
        <p:sp>
          <p:nvSpPr>
            <p:cNvPr id="6" name="AutoShape 5"/>
            <p:cNvSpPr>
              <a:spLocks noChangeAspect="1" noChangeArrowheads="1"/>
            </p:cNvSpPr>
            <p:nvPr/>
          </p:nvSpPr>
          <p:spPr bwMode="auto">
            <a:xfrm>
              <a:off x="1348" y="2578"/>
              <a:ext cx="863"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 name="Freeform 6"/>
            <p:cNvSpPr>
              <a:spLocks/>
            </p:cNvSpPr>
            <p:nvPr/>
          </p:nvSpPr>
          <p:spPr bwMode="auto">
            <a:xfrm>
              <a:off x="1362" y="2591"/>
              <a:ext cx="836" cy="949"/>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7"/>
            <p:cNvSpPr>
              <a:spLocks/>
            </p:cNvSpPr>
            <p:nvPr/>
          </p:nvSpPr>
          <p:spPr bwMode="auto">
            <a:xfrm>
              <a:off x="1362" y="2591"/>
              <a:ext cx="836" cy="949"/>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8"/>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9"/>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Line 14"/>
            <p:cNvSpPr>
              <a:spLocks noChangeShapeType="1"/>
            </p:cNvSpPr>
            <p:nvPr/>
          </p:nvSpPr>
          <p:spPr bwMode="auto">
            <a:xfrm>
              <a:off x="1435" y="2890"/>
              <a:ext cx="711"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15"/>
            <p:cNvSpPr>
              <a:spLocks noChangeShapeType="1"/>
            </p:cNvSpPr>
            <p:nvPr/>
          </p:nvSpPr>
          <p:spPr bwMode="auto">
            <a:xfrm>
              <a:off x="1435" y="2940"/>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Line 16"/>
            <p:cNvSpPr>
              <a:spLocks noChangeShapeType="1"/>
            </p:cNvSpPr>
            <p:nvPr/>
          </p:nvSpPr>
          <p:spPr bwMode="auto">
            <a:xfrm>
              <a:off x="1435" y="2990"/>
              <a:ext cx="554"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7"/>
            <p:cNvSpPr>
              <a:spLocks noChangeShapeType="1"/>
            </p:cNvSpPr>
            <p:nvPr/>
          </p:nvSpPr>
          <p:spPr bwMode="auto">
            <a:xfrm>
              <a:off x="1435" y="3239"/>
              <a:ext cx="60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 name="Line 18"/>
            <p:cNvSpPr>
              <a:spLocks noChangeShapeType="1"/>
            </p:cNvSpPr>
            <p:nvPr/>
          </p:nvSpPr>
          <p:spPr bwMode="auto">
            <a:xfrm>
              <a:off x="1435" y="3288"/>
              <a:ext cx="397"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Line 19"/>
            <p:cNvSpPr>
              <a:spLocks noChangeShapeType="1"/>
            </p:cNvSpPr>
            <p:nvPr/>
          </p:nvSpPr>
          <p:spPr bwMode="auto">
            <a:xfrm>
              <a:off x="1435" y="2840"/>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 name="Line 20"/>
            <p:cNvSpPr>
              <a:spLocks noChangeShapeType="1"/>
            </p:cNvSpPr>
            <p:nvPr/>
          </p:nvSpPr>
          <p:spPr bwMode="auto">
            <a:xfrm>
              <a:off x="1414" y="3426"/>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21"/>
            <p:cNvSpPr>
              <a:spLocks noChangeShapeType="1"/>
            </p:cNvSpPr>
            <p:nvPr/>
          </p:nvSpPr>
          <p:spPr bwMode="auto">
            <a:xfrm>
              <a:off x="1428" y="3363"/>
              <a:ext cx="554"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24" name="Group 23"/>
          <p:cNvGrpSpPr>
            <a:grpSpLocks noChangeAspect="1"/>
          </p:cNvGrpSpPr>
          <p:nvPr/>
        </p:nvGrpSpPr>
        <p:grpSpPr bwMode="auto">
          <a:xfrm>
            <a:off x="2392723" y="4849642"/>
            <a:ext cx="1007617" cy="1425657"/>
            <a:chOff x="3424" y="2704"/>
            <a:chExt cx="862" cy="1122"/>
          </a:xfrm>
        </p:grpSpPr>
        <p:sp>
          <p:nvSpPr>
            <p:cNvPr id="25" name="AutoShape 24"/>
            <p:cNvSpPr>
              <a:spLocks noChangeAspect="1" noChangeArrowheads="1"/>
            </p:cNvSpPr>
            <p:nvPr/>
          </p:nvSpPr>
          <p:spPr bwMode="auto">
            <a:xfrm>
              <a:off x="3424" y="2704"/>
              <a:ext cx="86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6" name="Freeform 25"/>
            <p:cNvSpPr>
              <a:spLocks/>
            </p:cNvSpPr>
            <p:nvPr/>
          </p:nvSpPr>
          <p:spPr bwMode="auto">
            <a:xfrm>
              <a:off x="3436" y="2715"/>
              <a:ext cx="833" cy="867"/>
            </a:xfrm>
            <a:custGeom>
              <a:avLst/>
              <a:gdLst>
                <a:gd name="T0" fmla="*/ 0 w 833"/>
                <a:gd name="T1" fmla="*/ 0 h 1094"/>
                <a:gd name="T2" fmla="*/ 0 w 833"/>
                <a:gd name="T3" fmla="*/ 1094 h 1094"/>
                <a:gd name="T4" fmla="*/ 833 w 833"/>
                <a:gd name="T5" fmla="*/ 1094 h 1094"/>
                <a:gd name="T6" fmla="*/ 833 w 833"/>
                <a:gd name="T7" fmla="*/ 199 h 1094"/>
                <a:gd name="T8" fmla="*/ 624 w 833"/>
                <a:gd name="T9" fmla="*/ 0 h 1094"/>
                <a:gd name="T10" fmla="*/ 0 w 833"/>
                <a:gd name="T11" fmla="*/ 0 h 1094"/>
              </a:gdLst>
              <a:ahLst/>
              <a:cxnLst>
                <a:cxn ang="0">
                  <a:pos x="T0" y="T1"/>
                </a:cxn>
                <a:cxn ang="0">
                  <a:pos x="T2" y="T3"/>
                </a:cxn>
                <a:cxn ang="0">
                  <a:pos x="T4" y="T5"/>
                </a:cxn>
                <a:cxn ang="0">
                  <a:pos x="T6" y="T7"/>
                </a:cxn>
                <a:cxn ang="0">
                  <a:pos x="T8" y="T9"/>
                </a:cxn>
                <a:cxn ang="0">
                  <a:pos x="T10" y="T11"/>
                </a:cxn>
              </a:cxnLst>
              <a:rect l="0" t="0" r="r" b="b"/>
              <a:pathLst>
                <a:path w="833" h="1094">
                  <a:moveTo>
                    <a:pt x="0" y="0"/>
                  </a:moveTo>
                  <a:lnTo>
                    <a:pt x="0" y="1094"/>
                  </a:lnTo>
                  <a:lnTo>
                    <a:pt x="833" y="1094"/>
                  </a:lnTo>
                  <a:lnTo>
                    <a:pt x="833" y="199"/>
                  </a:lnTo>
                  <a:lnTo>
                    <a:pt x="624" y="0"/>
                  </a:lnTo>
                  <a:lnTo>
                    <a:pt x="0" y="0"/>
                  </a:lnTo>
                  <a:close/>
                </a:path>
              </a:pathLst>
            </a:custGeom>
            <a:solidFill>
              <a:srgbClr val="FFFFFF"/>
            </a:solidFill>
            <a:ln w="9525">
              <a:solidFill>
                <a:srgbClr val="000000"/>
              </a:solidFill>
              <a:prstDash val="solid"/>
              <a:round/>
              <a:headEnd/>
              <a:tailEnd/>
            </a:ln>
          </p:spPr>
          <p:txBody>
            <a:bodyPr/>
            <a:lstStyle/>
            <a:p>
              <a:endParaRPr lang="ja-JP" altLang="en-US"/>
            </a:p>
          </p:txBody>
        </p:sp>
        <p:sp>
          <p:nvSpPr>
            <p:cNvPr id="27" name="Freeform 26"/>
            <p:cNvSpPr>
              <a:spLocks/>
            </p:cNvSpPr>
            <p:nvPr/>
          </p:nvSpPr>
          <p:spPr bwMode="auto">
            <a:xfrm>
              <a:off x="4060" y="2715"/>
              <a:ext cx="209" cy="199"/>
            </a:xfrm>
            <a:custGeom>
              <a:avLst/>
              <a:gdLst>
                <a:gd name="T0" fmla="*/ 0 w 209"/>
                <a:gd name="T1" fmla="*/ 0 h 199"/>
                <a:gd name="T2" fmla="*/ 209 w 209"/>
                <a:gd name="T3" fmla="*/ 199 h 199"/>
                <a:gd name="T4" fmla="*/ 0 w 209"/>
                <a:gd name="T5" fmla="*/ 199 h 199"/>
                <a:gd name="T6" fmla="*/ 0 w 209"/>
                <a:gd name="T7" fmla="*/ 0 h 199"/>
              </a:gdLst>
              <a:ahLst/>
              <a:cxnLst>
                <a:cxn ang="0">
                  <a:pos x="T0" y="T1"/>
                </a:cxn>
                <a:cxn ang="0">
                  <a:pos x="T2" y="T3"/>
                </a:cxn>
                <a:cxn ang="0">
                  <a:pos x="T4" y="T5"/>
                </a:cxn>
                <a:cxn ang="0">
                  <a:pos x="T6" y="T7"/>
                </a:cxn>
              </a:cxnLst>
              <a:rect l="0" t="0" r="r" b="b"/>
              <a:pathLst>
                <a:path w="209" h="199">
                  <a:moveTo>
                    <a:pt x="0" y="0"/>
                  </a:moveTo>
                  <a:lnTo>
                    <a:pt x="209" y="199"/>
                  </a:lnTo>
                  <a:lnTo>
                    <a:pt x="0" y="199"/>
                  </a:lnTo>
                  <a:lnTo>
                    <a:pt x="0" y="0"/>
                  </a:lnTo>
                  <a:close/>
                </a:path>
              </a:pathLst>
            </a:custGeom>
            <a:solidFill>
              <a:srgbClr val="FFFFFF"/>
            </a:solidFill>
            <a:ln w="9525">
              <a:solidFill>
                <a:srgbClr val="000000"/>
              </a:solidFill>
              <a:prstDash val="solid"/>
              <a:round/>
              <a:headEnd/>
              <a:tailEnd/>
            </a:ln>
          </p:spPr>
          <p:txBody>
            <a:bodyPr/>
            <a:lstStyle/>
            <a:p>
              <a:endParaRPr lang="ja-JP" altLang="en-US"/>
            </a:p>
          </p:txBody>
        </p:sp>
        <p:sp>
          <p:nvSpPr>
            <p:cNvPr id="28" name="Freeform 27"/>
            <p:cNvSpPr>
              <a:spLocks/>
            </p:cNvSpPr>
            <p:nvPr/>
          </p:nvSpPr>
          <p:spPr bwMode="auto">
            <a:xfrm>
              <a:off x="3488" y="3014"/>
              <a:ext cx="729" cy="299"/>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29" h="149">
                  <a:moveTo>
                    <a:pt x="0" y="0"/>
                  </a:moveTo>
                  <a:lnTo>
                    <a:pt x="729" y="0"/>
                  </a:lnTo>
                  <a:lnTo>
                    <a:pt x="729" y="99"/>
                  </a:lnTo>
                  <a:lnTo>
                    <a:pt x="468" y="99"/>
                  </a:lnTo>
                  <a:lnTo>
                    <a:pt x="468" y="149"/>
                  </a:lnTo>
                  <a:lnTo>
                    <a:pt x="0" y="149"/>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sp>
          <p:nvSpPr>
            <p:cNvPr id="30" name="Line 29"/>
            <p:cNvSpPr>
              <a:spLocks noChangeShapeType="1"/>
            </p:cNvSpPr>
            <p:nvPr/>
          </p:nvSpPr>
          <p:spPr bwMode="auto">
            <a:xfrm>
              <a:off x="3488" y="3312"/>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30"/>
            <p:cNvSpPr>
              <a:spLocks noChangeShapeType="1"/>
            </p:cNvSpPr>
            <p:nvPr/>
          </p:nvSpPr>
          <p:spPr bwMode="auto">
            <a:xfrm>
              <a:off x="3488" y="3362"/>
              <a:ext cx="5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 name="Line 32"/>
            <p:cNvSpPr>
              <a:spLocks noChangeShapeType="1"/>
            </p:cNvSpPr>
            <p:nvPr/>
          </p:nvSpPr>
          <p:spPr bwMode="auto">
            <a:xfrm>
              <a:off x="3488" y="2914"/>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33"/>
            <p:cNvSpPr>
              <a:spLocks noChangeShapeType="1"/>
            </p:cNvSpPr>
            <p:nvPr/>
          </p:nvSpPr>
          <p:spPr bwMode="auto">
            <a:xfrm>
              <a:off x="3488" y="2964"/>
              <a:ext cx="5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8" name="Freeform 27"/>
          <p:cNvSpPr>
            <a:spLocks/>
          </p:cNvSpPr>
          <p:nvPr/>
        </p:nvSpPr>
        <p:spPr bwMode="auto">
          <a:xfrm>
            <a:off x="632939" y="5319977"/>
            <a:ext cx="852149" cy="379921"/>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29" h="149">
                <a:moveTo>
                  <a:pt x="0" y="0"/>
                </a:moveTo>
                <a:lnTo>
                  <a:pt x="729" y="0"/>
                </a:lnTo>
                <a:lnTo>
                  <a:pt x="729" y="99"/>
                </a:lnTo>
                <a:lnTo>
                  <a:pt x="468" y="99"/>
                </a:lnTo>
                <a:lnTo>
                  <a:pt x="468" y="149"/>
                </a:lnTo>
                <a:lnTo>
                  <a:pt x="0" y="149"/>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cxnSp>
        <p:nvCxnSpPr>
          <p:cNvPr id="40" name="直線矢印コネクタ 39"/>
          <p:cNvCxnSpPr/>
          <p:nvPr/>
        </p:nvCxnSpPr>
        <p:spPr>
          <a:xfrm>
            <a:off x="1467691" y="5454770"/>
            <a:ext cx="999843"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3" name="テキスト ボックス 42"/>
          <p:cNvSpPr txBox="1"/>
          <p:nvPr/>
        </p:nvSpPr>
        <p:spPr>
          <a:xfrm>
            <a:off x="1474939" y="5536544"/>
            <a:ext cx="990776" cy="369332"/>
          </a:xfrm>
          <a:prstGeom prst="rect">
            <a:avLst/>
          </a:prstGeom>
          <a:noFill/>
        </p:spPr>
        <p:txBody>
          <a:bodyPr wrap="none" rtlCol="0">
            <a:spAutoFit/>
          </a:bodyPr>
          <a:lstStyle/>
          <a:p>
            <a:r>
              <a:rPr kumimoji="1" lang="ja-JP" altLang="en-US" dirty="0" smtClean="0"/>
              <a:t>クローン</a:t>
            </a:r>
            <a:endParaRPr kumimoji="1" lang="ja-JP" altLang="en-US" dirty="0"/>
          </a:p>
        </p:txBody>
      </p:sp>
      <p:sp>
        <p:nvSpPr>
          <p:cNvPr id="45" name="右矢印 44"/>
          <p:cNvSpPr/>
          <p:nvPr/>
        </p:nvSpPr>
        <p:spPr>
          <a:xfrm>
            <a:off x="3926248" y="531997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719873" y="4951799"/>
            <a:ext cx="1330713" cy="369332"/>
          </a:xfrm>
          <a:prstGeom prst="rect">
            <a:avLst/>
          </a:prstGeom>
          <a:noFill/>
        </p:spPr>
        <p:txBody>
          <a:bodyPr wrap="none" rtlCol="0">
            <a:spAutoFit/>
          </a:bodyPr>
          <a:lstStyle/>
          <a:p>
            <a:r>
              <a:rPr kumimoji="1" lang="ja-JP" altLang="en-US" dirty="0" smtClean="0"/>
              <a:t>メソッド抽出</a:t>
            </a:r>
            <a:endParaRPr kumimoji="1" lang="ja-JP" altLang="en-US" dirty="0"/>
          </a:p>
        </p:txBody>
      </p:sp>
      <p:grpSp>
        <p:nvGrpSpPr>
          <p:cNvPr id="47" name="Group 4"/>
          <p:cNvGrpSpPr>
            <a:grpSpLocks noChangeAspect="1"/>
          </p:cNvGrpSpPr>
          <p:nvPr/>
        </p:nvGrpSpPr>
        <p:grpSpPr bwMode="auto">
          <a:xfrm>
            <a:off x="5281974" y="4910200"/>
            <a:ext cx="984250" cy="1279639"/>
            <a:chOff x="1348" y="2578"/>
            <a:chExt cx="863" cy="1122"/>
          </a:xfrm>
        </p:grpSpPr>
        <p:sp>
          <p:nvSpPr>
            <p:cNvPr id="48" name="AutoShape 5"/>
            <p:cNvSpPr>
              <a:spLocks noChangeAspect="1" noChangeArrowheads="1"/>
            </p:cNvSpPr>
            <p:nvPr/>
          </p:nvSpPr>
          <p:spPr bwMode="auto">
            <a:xfrm>
              <a:off x="1348" y="2578"/>
              <a:ext cx="863"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9" name="Freeform 6"/>
            <p:cNvSpPr>
              <a:spLocks/>
            </p:cNvSpPr>
            <p:nvPr/>
          </p:nvSpPr>
          <p:spPr bwMode="auto">
            <a:xfrm>
              <a:off x="1362" y="2591"/>
              <a:ext cx="836" cy="949"/>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7"/>
            <p:cNvSpPr>
              <a:spLocks/>
            </p:cNvSpPr>
            <p:nvPr/>
          </p:nvSpPr>
          <p:spPr bwMode="auto">
            <a:xfrm>
              <a:off x="1362" y="2591"/>
              <a:ext cx="836" cy="949"/>
            </a:xfrm>
            <a:custGeom>
              <a:avLst/>
              <a:gdLst>
                <a:gd name="T0" fmla="*/ 0 w 836"/>
                <a:gd name="T1" fmla="*/ 0 h 1096"/>
                <a:gd name="T2" fmla="*/ 0 w 836"/>
                <a:gd name="T3" fmla="*/ 1096 h 1096"/>
                <a:gd name="T4" fmla="*/ 836 w 836"/>
                <a:gd name="T5" fmla="*/ 1096 h 1096"/>
                <a:gd name="T6" fmla="*/ 836 w 836"/>
                <a:gd name="T7" fmla="*/ 200 h 1096"/>
                <a:gd name="T8" fmla="*/ 627 w 836"/>
                <a:gd name="T9" fmla="*/ 0 h 1096"/>
                <a:gd name="T10" fmla="*/ 0 w 836"/>
                <a:gd name="T11" fmla="*/ 0 h 1096"/>
              </a:gdLst>
              <a:ahLst/>
              <a:cxnLst>
                <a:cxn ang="0">
                  <a:pos x="T0" y="T1"/>
                </a:cxn>
                <a:cxn ang="0">
                  <a:pos x="T2" y="T3"/>
                </a:cxn>
                <a:cxn ang="0">
                  <a:pos x="T4" y="T5"/>
                </a:cxn>
                <a:cxn ang="0">
                  <a:pos x="T6" y="T7"/>
                </a:cxn>
                <a:cxn ang="0">
                  <a:pos x="T8" y="T9"/>
                </a:cxn>
                <a:cxn ang="0">
                  <a:pos x="T10" y="T11"/>
                </a:cxn>
              </a:cxnLst>
              <a:rect l="0" t="0" r="r" b="b"/>
              <a:pathLst>
                <a:path w="836" h="1096">
                  <a:moveTo>
                    <a:pt x="0" y="0"/>
                  </a:moveTo>
                  <a:lnTo>
                    <a:pt x="0" y="1096"/>
                  </a:lnTo>
                  <a:lnTo>
                    <a:pt x="836" y="1096"/>
                  </a:lnTo>
                  <a:lnTo>
                    <a:pt x="836" y="200"/>
                  </a:lnTo>
                  <a:lnTo>
                    <a:pt x="627" y="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 name="Freeform 8"/>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9"/>
            <p:cNvSpPr>
              <a:spLocks/>
            </p:cNvSpPr>
            <p:nvPr/>
          </p:nvSpPr>
          <p:spPr bwMode="auto">
            <a:xfrm>
              <a:off x="1989" y="2591"/>
              <a:ext cx="209" cy="200"/>
            </a:xfrm>
            <a:custGeom>
              <a:avLst/>
              <a:gdLst>
                <a:gd name="T0" fmla="*/ 0 w 209"/>
                <a:gd name="T1" fmla="*/ 0 h 200"/>
                <a:gd name="T2" fmla="*/ 209 w 209"/>
                <a:gd name="T3" fmla="*/ 200 h 200"/>
                <a:gd name="T4" fmla="*/ 0 w 209"/>
                <a:gd name="T5" fmla="*/ 200 h 200"/>
                <a:gd name="T6" fmla="*/ 0 w 209"/>
                <a:gd name="T7" fmla="*/ 0 h 200"/>
              </a:gdLst>
              <a:ahLst/>
              <a:cxnLst>
                <a:cxn ang="0">
                  <a:pos x="T0" y="T1"/>
                </a:cxn>
                <a:cxn ang="0">
                  <a:pos x="T2" y="T3"/>
                </a:cxn>
                <a:cxn ang="0">
                  <a:pos x="T4" y="T5"/>
                </a:cxn>
                <a:cxn ang="0">
                  <a:pos x="T6" y="T7"/>
                </a:cxn>
              </a:cxnLst>
              <a:rect l="0" t="0" r="r" b="b"/>
              <a:pathLst>
                <a:path w="209" h="200">
                  <a:moveTo>
                    <a:pt x="0" y="0"/>
                  </a:moveTo>
                  <a:lnTo>
                    <a:pt x="209" y="200"/>
                  </a:lnTo>
                  <a:lnTo>
                    <a:pt x="0" y="200"/>
                  </a:lnTo>
                  <a:lnTo>
                    <a:pt x="0"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 name="Line 14"/>
            <p:cNvSpPr>
              <a:spLocks noChangeShapeType="1"/>
            </p:cNvSpPr>
            <p:nvPr/>
          </p:nvSpPr>
          <p:spPr bwMode="auto">
            <a:xfrm>
              <a:off x="1435" y="2890"/>
              <a:ext cx="711"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 name="Line 15"/>
            <p:cNvSpPr>
              <a:spLocks noChangeShapeType="1"/>
            </p:cNvSpPr>
            <p:nvPr/>
          </p:nvSpPr>
          <p:spPr bwMode="auto">
            <a:xfrm>
              <a:off x="1435" y="2940"/>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Line 16"/>
            <p:cNvSpPr>
              <a:spLocks noChangeShapeType="1"/>
            </p:cNvSpPr>
            <p:nvPr/>
          </p:nvSpPr>
          <p:spPr bwMode="auto">
            <a:xfrm>
              <a:off x="1435" y="2990"/>
              <a:ext cx="554"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17"/>
            <p:cNvSpPr>
              <a:spLocks noChangeShapeType="1"/>
            </p:cNvSpPr>
            <p:nvPr/>
          </p:nvSpPr>
          <p:spPr bwMode="auto">
            <a:xfrm>
              <a:off x="1435" y="3239"/>
              <a:ext cx="606"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18"/>
            <p:cNvSpPr>
              <a:spLocks noChangeShapeType="1"/>
            </p:cNvSpPr>
            <p:nvPr/>
          </p:nvSpPr>
          <p:spPr bwMode="auto">
            <a:xfrm>
              <a:off x="1435" y="3288"/>
              <a:ext cx="397"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Line 19"/>
            <p:cNvSpPr>
              <a:spLocks noChangeShapeType="1"/>
            </p:cNvSpPr>
            <p:nvPr/>
          </p:nvSpPr>
          <p:spPr bwMode="auto">
            <a:xfrm>
              <a:off x="1435" y="2840"/>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 name="Line 20"/>
            <p:cNvSpPr>
              <a:spLocks noChangeShapeType="1"/>
            </p:cNvSpPr>
            <p:nvPr/>
          </p:nvSpPr>
          <p:spPr bwMode="auto">
            <a:xfrm>
              <a:off x="1414" y="3426"/>
              <a:ext cx="42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 name="Line 21"/>
            <p:cNvSpPr>
              <a:spLocks noChangeShapeType="1"/>
            </p:cNvSpPr>
            <p:nvPr/>
          </p:nvSpPr>
          <p:spPr bwMode="auto">
            <a:xfrm>
              <a:off x="1428" y="3363"/>
              <a:ext cx="554"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61" name="Group 23"/>
          <p:cNvGrpSpPr>
            <a:grpSpLocks noChangeAspect="1"/>
          </p:cNvGrpSpPr>
          <p:nvPr/>
        </p:nvGrpSpPr>
        <p:grpSpPr bwMode="auto">
          <a:xfrm>
            <a:off x="7176306" y="4892333"/>
            <a:ext cx="1007617" cy="1425657"/>
            <a:chOff x="3424" y="2704"/>
            <a:chExt cx="862" cy="1122"/>
          </a:xfrm>
        </p:grpSpPr>
        <p:sp>
          <p:nvSpPr>
            <p:cNvPr id="62" name="AutoShape 24"/>
            <p:cNvSpPr>
              <a:spLocks noChangeAspect="1" noChangeArrowheads="1"/>
            </p:cNvSpPr>
            <p:nvPr/>
          </p:nvSpPr>
          <p:spPr bwMode="auto">
            <a:xfrm>
              <a:off x="3424" y="2704"/>
              <a:ext cx="86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3" name="Freeform 25"/>
            <p:cNvSpPr>
              <a:spLocks/>
            </p:cNvSpPr>
            <p:nvPr/>
          </p:nvSpPr>
          <p:spPr bwMode="auto">
            <a:xfrm>
              <a:off x="3436" y="2715"/>
              <a:ext cx="833" cy="867"/>
            </a:xfrm>
            <a:custGeom>
              <a:avLst/>
              <a:gdLst>
                <a:gd name="T0" fmla="*/ 0 w 833"/>
                <a:gd name="T1" fmla="*/ 0 h 1094"/>
                <a:gd name="T2" fmla="*/ 0 w 833"/>
                <a:gd name="T3" fmla="*/ 1094 h 1094"/>
                <a:gd name="T4" fmla="*/ 833 w 833"/>
                <a:gd name="T5" fmla="*/ 1094 h 1094"/>
                <a:gd name="T6" fmla="*/ 833 w 833"/>
                <a:gd name="T7" fmla="*/ 199 h 1094"/>
                <a:gd name="T8" fmla="*/ 624 w 833"/>
                <a:gd name="T9" fmla="*/ 0 h 1094"/>
                <a:gd name="T10" fmla="*/ 0 w 833"/>
                <a:gd name="T11" fmla="*/ 0 h 1094"/>
              </a:gdLst>
              <a:ahLst/>
              <a:cxnLst>
                <a:cxn ang="0">
                  <a:pos x="T0" y="T1"/>
                </a:cxn>
                <a:cxn ang="0">
                  <a:pos x="T2" y="T3"/>
                </a:cxn>
                <a:cxn ang="0">
                  <a:pos x="T4" y="T5"/>
                </a:cxn>
                <a:cxn ang="0">
                  <a:pos x="T6" y="T7"/>
                </a:cxn>
                <a:cxn ang="0">
                  <a:pos x="T8" y="T9"/>
                </a:cxn>
                <a:cxn ang="0">
                  <a:pos x="T10" y="T11"/>
                </a:cxn>
              </a:cxnLst>
              <a:rect l="0" t="0" r="r" b="b"/>
              <a:pathLst>
                <a:path w="833" h="1094">
                  <a:moveTo>
                    <a:pt x="0" y="0"/>
                  </a:moveTo>
                  <a:lnTo>
                    <a:pt x="0" y="1094"/>
                  </a:lnTo>
                  <a:lnTo>
                    <a:pt x="833" y="1094"/>
                  </a:lnTo>
                  <a:lnTo>
                    <a:pt x="833" y="199"/>
                  </a:lnTo>
                  <a:lnTo>
                    <a:pt x="624" y="0"/>
                  </a:lnTo>
                  <a:lnTo>
                    <a:pt x="0" y="0"/>
                  </a:lnTo>
                  <a:close/>
                </a:path>
              </a:pathLst>
            </a:custGeom>
            <a:solidFill>
              <a:srgbClr val="FFFFFF"/>
            </a:solidFill>
            <a:ln w="9525">
              <a:solidFill>
                <a:srgbClr val="000000"/>
              </a:solidFill>
              <a:prstDash val="solid"/>
              <a:round/>
              <a:headEnd/>
              <a:tailEnd/>
            </a:ln>
          </p:spPr>
          <p:txBody>
            <a:bodyPr/>
            <a:lstStyle/>
            <a:p>
              <a:endParaRPr lang="ja-JP" altLang="en-US" dirty="0"/>
            </a:p>
          </p:txBody>
        </p:sp>
        <p:sp>
          <p:nvSpPr>
            <p:cNvPr id="64" name="Freeform 26"/>
            <p:cNvSpPr>
              <a:spLocks/>
            </p:cNvSpPr>
            <p:nvPr/>
          </p:nvSpPr>
          <p:spPr bwMode="auto">
            <a:xfrm>
              <a:off x="4060" y="2715"/>
              <a:ext cx="209" cy="199"/>
            </a:xfrm>
            <a:custGeom>
              <a:avLst/>
              <a:gdLst>
                <a:gd name="T0" fmla="*/ 0 w 209"/>
                <a:gd name="T1" fmla="*/ 0 h 199"/>
                <a:gd name="T2" fmla="*/ 209 w 209"/>
                <a:gd name="T3" fmla="*/ 199 h 199"/>
                <a:gd name="T4" fmla="*/ 0 w 209"/>
                <a:gd name="T5" fmla="*/ 199 h 199"/>
                <a:gd name="T6" fmla="*/ 0 w 209"/>
                <a:gd name="T7" fmla="*/ 0 h 199"/>
              </a:gdLst>
              <a:ahLst/>
              <a:cxnLst>
                <a:cxn ang="0">
                  <a:pos x="T0" y="T1"/>
                </a:cxn>
                <a:cxn ang="0">
                  <a:pos x="T2" y="T3"/>
                </a:cxn>
                <a:cxn ang="0">
                  <a:pos x="T4" y="T5"/>
                </a:cxn>
                <a:cxn ang="0">
                  <a:pos x="T6" y="T7"/>
                </a:cxn>
              </a:cxnLst>
              <a:rect l="0" t="0" r="r" b="b"/>
              <a:pathLst>
                <a:path w="209" h="199">
                  <a:moveTo>
                    <a:pt x="0" y="0"/>
                  </a:moveTo>
                  <a:lnTo>
                    <a:pt x="209" y="199"/>
                  </a:lnTo>
                  <a:lnTo>
                    <a:pt x="0" y="199"/>
                  </a:lnTo>
                  <a:lnTo>
                    <a:pt x="0" y="0"/>
                  </a:lnTo>
                  <a:close/>
                </a:path>
              </a:pathLst>
            </a:custGeom>
            <a:solidFill>
              <a:srgbClr val="FFFFFF"/>
            </a:solidFill>
            <a:ln w="9525">
              <a:solidFill>
                <a:srgbClr val="000000"/>
              </a:solidFill>
              <a:prstDash val="solid"/>
              <a:round/>
              <a:headEnd/>
              <a:tailEnd/>
            </a:ln>
          </p:spPr>
          <p:txBody>
            <a:bodyPr/>
            <a:lstStyle/>
            <a:p>
              <a:endParaRPr lang="ja-JP" altLang="en-US"/>
            </a:p>
          </p:txBody>
        </p:sp>
        <p:sp>
          <p:nvSpPr>
            <p:cNvPr id="65" name="Freeform 27"/>
            <p:cNvSpPr>
              <a:spLocks/>
            </p:cNvSpPr>
            <p:nvPr/>
          </p:nvSpPr>
          <p:spPr bwMode="auto">
            <a:xfrm>
              <a:off x="3488" y="3014"/>
              <a:ext cx="729" cy="133"/>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29" h="149">
                  <a:moveTo>
                    <a:pt x="0" y="0"/>
                  </a:moveTo>
                  <a:lnTo>
                    <a:pt x="729" y="0"/>
                  </a:lnTo>
                  <a:lnTo>
                    <a:pt x="729" y="99"/>
                  </a:lnTo>
                  <a:lnTo>
                    <a:pt x="468" y="99"/>
                  </a:lnTo>
                  <a:lnTo>
                    <a:pt x="468" y="149"/>
                  </a:lnTo>
                  <a:lnTo>
                    <a:pt x="0" y="149"/>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sp>
          <p:nvSpPr>
            <p:cNvPr id="66" name="Line 29"/>
            <p:cNvSpPr>
              <a:spLocks noChangeShapeType="1"/>
            </p:cNvSpPr>
            <p:nvPr/>
          </p:nvSpPr>
          <p:spPr bwMode="auto">
            <a:xfrm>
              <a:off x="3488" y="3312"/>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Line 30"/>
            <p:cNvSpPr>
              <a:spLocks noChangeShapeType="1"/>
            </p:cNvSpPr>
            <p:nvPr/>
          </p:nvSpPr>
          <p:spPr bwMode="auto">
            <a:xfrm>
              <a:off x="3488" y="3230"/>
              <a:ext cx="5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 name="Line 32"/>
            <p:cNvSpPr>
              <a:spLocks noChangeShapeType="1"/>
            </p:cNvSpPr>
            <p:nvPr/>
          </p:nvSpPr>
          <p:spPr bwMode="auto">
            <a:xfrm>
              <a:off x="3488" y="2914"/>
              <a:ext cx="4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 name="Line 33"/>
            <p:cNvSpPr>
              <a:spLocks noChangeShapeType="1"/>
            </p:cNvSpPr>
            <p:nvPr/>
          </p:nvSpPr>
          <p:spPr bwMode="auto">
            <a:xfrm>
              <a:off x="3488" y="2964"/>
              <a:ext cx="5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70" name="Freeform 27"/>
          <p:cNvSpPr>
            <a:spLocks/>
          </p:cNvSpPr>
          <p:nvPr/>
        </p:nvSpPr>
        <p:spPr bwMode="auto">
          <a:xfrm>
            <a:off x="5357339" y="5362668"/>
            <a:ext cx="852149" cy="379921"/>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729" h="149">
                <a:moveTo>
                  <a:pt x="0" y="0"/>
                </a:moveTo>
                <a:lnTo>
                  <a:pt x="729" y="0"/>
                </a:lnTo>
                <a:lnTo>
                  <a:pt x="729" y="99"/>
                </a:lnTo>
                <a:lnTo>
                  <a:pt x="468" y="99"/>
                </a:lnTo>
                <a:lnTo>
                  <a:pt x="468" y="149"/>
                </a:lnTo>
                <a:lnTo>
                  <a:pt x="0" y="149"/>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sp>
        <p:nvSpPr>
          <p:cNvPr id="73" name="Freeform 27"/>
          <p:cNvSpPr>
            <a:spLocks/>
          </p:cNvSpPr>
          <p:nvPr/>
        </p:nvSpPr>
        <p:spPr bwMode="auto">
          <a:xfrm>
            <a:off x="7251117" y="5721094"/>
            <a:ext cx="882859" cy="134682"/>
          </a:xfrm>
          <a:custGeom>
            <a:avLst/>
            <a:gdLst>
              <a:gd name="T0" fmla="*/ 0 w 729"/>
              <a:gd name="T1" fmla="*/ 0 h 149"/>
              <a:gd name="T2" fmla="*/ 729 w 729"/>
              <a:gd name="T3" fmla="*/ 0 h 149"/>
              <a:gd name="T4" fmla="*/ 729 w 729"/>
              <a:gd name="T5" fmla="*/ 99 h 149"/>
              <a:gd name="T6" fmla="*/ 468 w 729"/>
              <a:gd name="T7" fmla="*/ 99 h 149"/>
              <a:gd name="T8" fmla="*/ 468 w 729"/>
              <a:gd name="T9" fmla="*/ 149 h 149"/>
              <a:gd name="T10" fmla="*/ 0 w 729"/>
              <a:gd name="T11" fmla="*/ 149 h 149"/>
              <a:gd name="T12" fmla="*/ 0 w 729"/>
              <a:gd name="T13" fmla="*/ 0 h 149"/>
              <a:gd name="connsiteX0" fmla="*/ 0 w 10000"/>
              <a:gd name="connsiteY0" fmla="*/ 0 h 10141"/>
              <a:gd name="connsiteX1" fmla="*/ 10000 w 10000"/>
              <a:gd name="connsiteY1" fmla="*/ 0 h 10141"/>
              <a:gd name="connsiteX2" fmla="*/ 10000 w 10000"/>
              <a:gd name="connsiteY2" fmla="*/ 6644 h 10141"/>
              <a:gd name="connsiteX3" fmla="*/ 8512 w 10000"/>
              <a:gd name="connsiteY3" fmla="*/ 10141 h 10141"/>
              <a:gd name="connsiteX4" fmla="*/ 6420 w 10000"/>
              <a:gd name="connsiteY4" fmla="*/ 10000 h 10141"/>
              <a:gd name="connsiteX5" fmla="*/ 0 w 10000"/>
              <a:gd name="connsiteY5" fmla="*/ 10000 h 10141"/>
              <a:gd name="connsiteX6" fmla="*/ 0 w 10000"/>
              <a:gd name="connsiteY6" fmla="*/ 0 h 10141"/>
              <a:gd name="connsiteX0" fmla="*/ 0 w 10000"/>
              <a:gd name="connsiteY0" fmla="*/ 0 h 10141"/>
              <a:gd name="connsiteX1" fmla="*/ 10000 w 10000"/>
              <a:gd name="connsiteY1" fmla="*/ 0 h 10141"/>
              <a:gd name="connsiteX2" fmla="*/ 10000 w 10000"/>
              <a:gd name="connsiteY2" fmla="*/ 6644 h 10141"/>
              <a:gd name="connsiteX3" fmla="*/ 9989 w 10000"/>
              <a:gd name="connsiteY3" fmla="*/ 10141 h 10141"/>
              <a:gd name="connsiteX4" fmla="*/ 6420 w 10000"/>
              <a:gd name="connsiteY4" fmla="*/ 10000 h 10141"/>
              <a:gd name="connsiteX5" fmla="*/ 0 w 10000"/>
              <a:gd name="connsiteY5" fmla="*/ 10000 h 10141"/>
              <a:gd name="connsiteX6" fmla="*/ 0 w 10000"/>
              <a:gd name="connsiteY6" fmla="*/ 0 h 1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41">
                <a:moveTo>
                  <a:pt x="0" y="0"/>
                </a:moveTo>
                <a:lnTo>
                  <a:pt x="10000" y="0"/>
                </a:lnTo>
                <a:lnTo>
                  <a:pt x="10000" y="6644"/>
                </a:lnTo>
                <a:cubicBezTo>
                  <a:pt x="9996" y="7810"/>
                  <a:pt x="9993" y="8975"/>
                  <a:pt x="9989" y="10141"/>
                </a:cubicBezTo>
                <a:lnTo>
                  <a:pt x="6420" y="10000"/>
                </a:lnTo>
                <a:lnTo>
                  <a:pt x="0" y="10000"/>
                </a:lnTo>
                <a:lnTo>
                  <a:pt x="0" y="0"/>
                </a:lnTo>
                <a:close/>
              </a:path>
            </a:pathLst>
          </a:custGeom>
          <a:solidFill>
            <a:srgbClr val="CDCDCD"/>
          </a:solidFill>
          <a:ln w="9525">
            <a:solidFill>
              <a:srgbClr val="000000"/>
            </a:solidFill>
            <a:prstDash val="solid"/>
            <a:round/>
            <a:headEnd/>
            <a:tailEnd/>
          </a:ln>
        </p:spPr>
        <p:txBody>
          <a:bodyPr/>
          <a:lstStyle/>
          <a:p>
            <a:endParaRPr lang="ja-JP" altLang="en-US"/>
          </a:p>
        </p:txBody>
      </p:sp>
      <p:sp>
        <p:nvSpPr>
          <p:cNvPr id="75" name="テキスト ボックス 74"/>
          <p:cNvSpPr txBox="1"/>
          <p:nvPr/>
        </p:nvSpPr>
        <p:spPr>
          <a:xfrm>
            <a:off x="767123" y="5953245"/>
            <a:ext cx="530802" cy="369332"/>
          </a:xfrm>
          <a:prstGeom prst="rect">
            <a:avLst/>
          </a:prstGeom>
          <a:noFill/>
        </p:spPr>
        <p:txBody>
          <a:bodyPr wrap="none" rtlCol="0">
            <a:spAutoFit/>
          </a:bodyPr>
          <a:lstStyle/>
          <a:p>
            <a:r>
              <a:rPr kumimoji="1" lang="en-US" altLang="ja-JP" dirty="0" smtClean="0"/>
              <a:t>CF1</a:t>
            </a:r>
            <a:endParaRPr kumimoji="1" lang="ja-JP" altLang="en-US" dirty="0"/>
          </a:p>
        </p:txBody>
      </p:sp>
      <p:sp>
        <p:nvSpPr>
          <p:cNvPr id="76" name="テキスト ボックス 75"/>
          <p:cNvSpPr txBox="1"/>
          <p:nvPr/>
        </p:nvSpPr>
        <p:spPr>
          <a:xfrm>
            <a:off x="2622180" y="5931883"/>
            <a:ext cx="530802" cy="369332"/>
          </a:xfrm>
          <a:prstGeom prst="rect">
            <a:avLst/>
          </a:prstGeom>
          <a:noFill/>
        </p:spPr>
        <p:txBody>
          <a:bodyPr wrap="none" rtlCol="0">
            <a:spAutoFit/>
          </a:bodyPr>
          <a:lstStyle/>
          <a:p>
            <a:r>
              <a:rPr kumimoji="1" lang="en-US" altLang="ja-JP" dirty="0" smtClean="0"/>
              <a:t>CF2</a:t>
            </a:r>
            <a:endParaRPr kumimoji="1" lang="ja-JP" altLang="en-US" dirty="0"/>
          </a:p>
        </p:txBody>
      </p:sp>
      <p:sp>
        <p:nvSpPr>
          <p:cNvPr id="77" name="テキスト ボックス 76"/>
          <p:cNvSpPr txBox="1"/>
          <p:nvPr/>
        </p:nvSpPr>
        <p:spPr>
          <a:xfrm>
            <a:off x="5525109" y="5965263"/>
            <a:ext cx="530802" cy="369332"/>
          </a:xfrm>
          <a:prstGeom prst="rect">
            <a:avLst/>
          </a:prstGeom>
          <a:noFill/>
        </p:spPr>
        <p:txBody>
          <a:bodyPr wrap="none" rtlCol="0">
            <a:spAutoFit/>
          </a:bodyPr>
          <a:lstStyle/>
          <a:p>
            <a:r>
              <a:rPr kumimoji="1" lang="en-US" altLang="ja-JP" dirty="0" smtClean="0"/>
              <a:t>CF1</a:t>
            </a:r>
            <a:endParaRPr kumimoji="1" lang="ja-JP" altLang="en-US" dirty="0"/>
          </a:p>
        </p:txBody>
      </p:sp>
      <p:sp>
        <p:nvSpPr>
          <p:cNvPr id="78" name="テキスト ボックス 77"/>
          <p:cNvSpPr txBox="1"/>
          <p:nvPr/>
        </p:nvSpPr>
        <p:spPr>
          <a:xfrm>
            <a:off x="7435148" y="5965263"/>
            <a:ext cx="530802" cy="369332"/>
          </a:xfrm>
          <a:prstGeom prst="rect">
            <a:avLst/>
          </a:prstGeom>
          <a:noFill/>
        </p:spPr>
        <p:txBody>
          <a:bodyPr wrap="none" rtlCol="0">
            <a:spAutoFit/>
          </a:bodyPr>
          <a:lstStyle/>
          <a:p>
            <a:r>
              <a:rPr kumimoji="1" lang="en-US" altLang="ja-JP" dirty="0" smtClean="0"/>
              <a:t>CF2</a:t>
            </a:r>
            <a:endParaRPr kumimoji="1" lang="ja-JP" altLang="en-US" dirty="0"/>
          </a:p>
        </p:txBody>
      </p:sp>
      <p:cxnSp>
        <p:nvCxnSpPr>
          <p:cNvPr id="79" name="直線矢印コネクタ 78"/>
          <p:cNvCxnSpPr/>
          <p:nvPr/>
        </p:nvCxnSpPr>
        <p:spPr>
          <a:xfrm flipV="1">
            <a:off x="6192091" y="5380085"/>
            <a:ext cx="1059026" cy="14786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80" name="テキスト ボックス 79"/>
          <p:cNvSpPr txBox="1"/>
          <p:nvPr/>
        </p:nvSpPr>
        <p:spPr>
          <a:xfrm>
            <a:off x="6213990" y="5527947"/>
            <a:ext cx="990776" cy="369332"/>
          </a:xfrm>
          <a:prstGeom prst="rect">
            <a:avLst/>
          </a:prstGeom>
          <a:noFill/>
        </p:spPr>
        <p:txBody>
          <a:bodyPr wrap="none" rtlCol="0">
            <a:spAutoFit/>
          </a:bodyPr>
          <a:lstStyle/>
          <a:p>
            <a:r>
              <a:rPr kumimoji="1" lang="ja-JP" altLang="en-US" dirty="0" smtClean="0"/>
              <a:t>クローン</a:t>
            </a:r>
            <a:endParaRPr kumimoji="1" lang="ja-JP" altLang="en-US" dirty="0"/>
          </a:p>
        </p:txBody>
      </p:sp>
      <p:sp>
        <p:nvSpPr>
          <p:cNvPr id="85" name="乗算記号 84"/>
          <p:cNvSpPr/>
          <p:nvPr/>
        </p:nvSpPr>
        <p:spPr>
          <a:xfrm>
            <a:off x="6323373" y="5177185"/>
            <a:ext cx="773558" cy="688268"/>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6096075" y="4262267"/>
            <a:ext cx="1284727" cy="369332"/>
          </a:xfrm>
          <a:prstGeom prst="rect">
            <a:avLst/>
          </a:prstGeom>
          <a:noFill/>
        </p:spPr>
        <p:txBody>
          <a:bodyPr wrap="none" rtlCol="0">
            <a:spAutoFit/>
          </a:bodyPr>
          <a:lstStyle/>
          <a:p>
            <a:r>
              <a:rPr kumimoji="1" lang="ja-JP" altLang="en-US" dirty="0" smtClean="0"/>
              <a:t>動作は同じ</a:t>
            </a:r>
            <a:endParaRPr kumimoji="1" lang="ja-JP" altLang="en-US" dirty="0"/>
          </a:p>
        </p:txBody>
      </p:sp>
      <p:cxnSp>
        <p:nvCxnSpPr>
          <p:cNvPr id="88" name="直線矢印コネクタ 87"/>
          <p:cNvCxnSpPr>
            <a:stCxn id="86" idx="2"/>
          </p:cNvCxnSpPr>
          <p:nvPr/>
        </p:nvCxnSpPr>
        <p:spPr>
          <a:xfrm flipH="1">
            <a:off x="6213990" y="4631599"/>
            <a:ext cx="524449" cy="8236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1" name="直線矢印コネクタ 90"/>
          <p:cNvCxnSpPr>
            <a:stCxn id="86" idx="2"/>
          </p:cNvCxnSpPr>
          <p:nvPr/>
        </p:nvCxnSpPr>
        <p:spPr>
          <a:xfrm>
            <a:off x="6738439" y="4631599"/>
            <a:ext cx="466327" cy="6546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5" name="曲線コネクタ 94"/>
          <p:cNvCxnSpPr>
            <a:stCxn id="65" idx="1"/>
            <a:endCxn id="73" idx="2"/>
          </p:cNvCxnSpPr>
          <p:nvPr/>
        </p:nvCxnSpPr>
        <p:spPr>
          <a:xfrm>
            <a:off x="8103266" y="5286231"/>
            <a:ext cx="30710" cy="523102"/>
          </a:xfrm>
          <a:prstGeom prst="curvedConnector3">
            <a:avLst>
              <a:gd name="adj1" fmla="val 1257929"/>
            </a:avLst>
          </a:prstGeom>
          <a:ln>
            <a:tailEnd type="arrow"/>
          </a:ln>
        </p:spPr>
        <p:style>
          <a:lnRef idx="2">
            <a:schemeClr val="dk1"/>
          </a:lnRef>
          <a:fillRef idx="0">
            <a:schemeClr val="dk1"/>
          </a:fillRef>
          <a:effectRef idx="1">
            <a:schemeClr val="dk1"/>
          </a:effectRef>
          <a:fontRef idx="minor">
            <a:schemeClr val="tx1"/>
          </a:fontRef>
        </p:style>
      </p:cxnSp>
      <p:sp>
        <p:nvSpPr>
          <p:cNvPr id="98" name="テキスト ボックス 97"/>
          <p:cNvSpPr txBox="1"/>
          <p:nvPr/>
        </p:nvSpPr>
        <p:spPr>
          <a:xfrm>
            <a:off x="8437831" y="5056335"/>
            <a:ext cx="461665" cy="997629"/>
          </a:xfrm>
          <a:prstGeom prst="rect">
            <a:avLst/>
          </a:prstGeom>
          <a:noFill/>
        </p:spPr>
        <p:txBody>
          <a:bodyPr vert="eaVert" wrap="none" rtlCol="0">
            <a:spAutoFit/>
          </a:bodyPr>
          <a:lstStyle/>
          <a:p>
            <a:r>
              <a:rPr kumimoji="1" lang="ja-JP" altLang="en-US" dirty="0" smtClean="0"/>
              <a:t>呼び出し</a:t>
            </a:r>
            <a:endParaRPr kumimoji="1" lang="ja-JP" altLang="en-US" dirty="0"/>
          </a:p>
        </p:txBody>
      </p:sp>
    </p:spTree>
    <p:extLst>
      <p:ext uri="{BB962C8B-B14F-4D97-AF65-F5344CB8AC3E}">
        <p14:creationId xmlns:p14="http://schemas.microsoft.com/office/powerpoint/2010/main" val="1166763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template.thmx</Template>
  <TotalTime>16077</TotalTime>
  <Words>2321</Words>
  <Application>Microsoft Office PowerPoint</Application>
  <PresentationFormat>画面に合わせる (4:3)</PresentationFormat>
  <Paragraphs>465</Paragraphs>
  <Slides>29</Slides>
  <Notes>12</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template</vt:lpstr>
      <vt:lpstr>プログラム実行履歴を用いたコードクローン検出手法</vt:lpstr>
      <vt:lpstr>剽窃</vt:lpstr>
      <vt:lpstr>剽窃の検出 (コードクローンベース)</vt:lpstr>
      <vt:lpstr>コードクローン検出手法</vt:lpstr>
      <vt:lpstr>CCFinderの処理概要</vt:lpstr>
      <vt:lpstr>プログラムの難読化</vt:lpstr>
      <vt:lpstr>難読化例 – 名前変換</vt:lpstr>
      <vt:lpstr>難読化例 – メソッド分散</vt:lpstr>
      <vt:lpstr>既存コードクローン検出手法の問題点</vt:lpstr>
      <vt:lpstr>研究目的</vt:lpstr>
      <vt:lpstr>提案手法</vt:lpstr>
      <vt:lpstr>コードクローン検出の流れ</vt:lpstr>
      <vt:lpstr>手順1. フェイズ分割 (1/2)</vt:lpstr>
      <vt:lpstr>手順1. フェイズ分割 (2/2)</vt:lpstr>
      <vt:lpstr>手順2. 正規化</vt:lpstr>
      <vt:lpstr>手順2-2. メソッド呼び出し文の正規化</vt:lpstr>
      <vt:lpstr>手順2-2. メソッド呼び出し文の正規化</vt:lpstr>
      <vt:lpstr>手順2-2. メソッド呼び出し文の正規化</vt:lpstr>
      <vt:lpstr>手順3. フェイズ比較</vt:lpstr>
      <vt:lpstr>ケーススタディ – 準備 (1/2)</vt:lpstr>
      <vt:lpstr>ケーススタディ – 準備 (2/2)</vt:lpstr>
      <vt:lpstr>ケーススタディ① – 概要</vt:lpstr>
      <vt:lpstr>ケーススタディ① – 結果 (1/2)</vt:lpstr>
      <vt:lpstr>ケーススタディ① – 結果 (2/2)</vt:lpstr>
      <vt:lpstr>ケーススタディ② – 概要</vt:lpstr>
      <vt:lpstr>ケーススタディ② – 結果 (1/2)</vt:lpstr>
      <vt:lpstr>ケーススタディ② – 結果 (2/2)</vt:lpstr>
      <vt:lpstr>関連研究</vt:lpstr>
      <vt:lpstr>まとめと今後の課題</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Ioka</dc:creator>
  <cp:lastModifiedBy>m-ioka</cp:lastModifiedBy>
  <cp:revision>1640</cp:revision>
  <cp:lastPrinted>2012-10-30T04:36:44Z</cp:lastPrinted>
  <dcterms:created xsi:type="dcterms:W3CDTF">2012-06-21T09:00:51Z</dcterms:created>
  <dcterms:modified xsi:type="dcterms:W3CDTF">2012-11-01T13:44:33Z</dcterms:modified>
</cp:coreProperties>
</file>