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98" r:id="rId4"/>
    <p:sldId id="299" r:id="rId5"/>
    <p:sldId id="279" r:id="rId6"/>
    <p:sldId id="287" r:id="rId7"/>
    <p:sldId id="285" r:id="rId8"/>
    <p:sldId id="280" r:id="rId9"/>
    <p:sldId id="286" r:id="rId10"/>
    <p:sldId id="301" r:id="rId11"/>
    <p:sldId id="260" r:id="rId12"/>
    <p:sldId id="264" r:id="rId13"/>
    <p:sldId id="284" r:id="rId14"/>
    <p:sldId id="262" r:id="rId15"/>
    <p:sldId id="269" r:id="rId16"/>
    <p:sldId id="307" r:id="rId17"/>
    <p:sldId id="270" r:id="rId18"/>
    <p:sldId id="274" r:id="rId19"/>
    <p:sldId id="272" r:id="rId20"/>
    <p:sldId id="305" r:id="rId21"/>
    <p:sldId id="273" r:id="rId22"/>
    <p:sldId id="295" r:id="rId23"/>
    <p:sldId id="277" r:id="rId24"/>
    <p:sldId id="303" r:id="rId25"/>
  </p:sldIdLst>
  <p:sldSz cx="9144000" cy="6858000" type="screen4x3"/>
  <p:notesSz cx="6805613" cy="9939338"/>
  <p:defaultTex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96"/>
    <a:srgbClr val="F0F0FF"/>
    <a:srgbClr val="FFFFC8"/>
    <a:srgbClr val="C8F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73" autoAdjust="0"/>
    <p:restoredTop sz="87634" autoAdjust="0"/>
  </p:normalViewPr>
  <p:slideViewPr>
    <p:cSldViewPr>
      <p:cViewPr varScale="1">
        <p:scale>
          <a:sx n="76" d="100"/>
          <a:sy n="76" d="100"/>
        </p:scale>
        <p:origin x="-90" y="-9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33" d="100"/>
          <a:sy n="133" d="100"/>
        </p:scale>
        <p:origin x="-792" y="-9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ared\Dropbox\YandI\igaki\moriwaki\result\CLONE_HISTORY160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hared\Dropbox\YandI\igaki\moriwaki\result\CLONE_HISTORY1600.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Shared\Dropbox\YandI\igaki\moriwaki\result\CLONE_HISTORY1600.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887695530209466E-2"/>
          <c:y val="4.0789271277550353E-2"/>
          <c:w val="0.91604897740422908"/>
          <c:h val="0.74706068983788121"/>
        </c:manualLayout>
      </c:layout>
      <c:scatterChart>
        <c:scatterStyle val="lineMarker"/>
        <c:varyColors val="0"/>
        <c:ser>
          <c:idx val="0"/>
          <c:order val="0"/>
          <c:tx>
            <c:strRef>
              <c:f>再利用数とユニーク数!$F$1</c:f>
              <c:strCache>
                <c:ptCount val="1"/>
                <c:pt idx="0">
                  <c:v>再利用回数</c:v>
                </c:pt>
              </c:strCache>
            </c:strRef>
          </c:tx>
          <c:spPr>
            <a:ln>
              <a:solidFill>
                <a:srgbClr val="C00000"/>
              </a:solidFill>
            </a:ln>
          </c:spPr>
          <c:marker>
            <c:symbol val="square"/>
            <c:size val="5"/>
            <c:spPr>
              <a:solidFill>
                <a:srgbClr val="FF0000"/>
              </a:solidFill>
            </c:spPr>
          </c:marker>
          <c:xVal>
            <c:numRef>
              <c:f>再利用数とユニーク数!$E$2:$E$971</c:f>
              <c:numCache>
                <c:formatCode>General</c:formatCode>
                <c:ptCount val="9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numCache>
            </c:numRef>
          </c:xVal>
          <c:yVal>
            <c:numRef>
              <c:f>再利用数とユニーク数!$F$2:$F$971</c:f>
              <c:numCache>
                <c:formatCode>General</c:formatCode>
                <c:ptCount val="970"/>
                <c:pt idx="0">
                  <c:v>18</c:v>
                </c:pt>
                <c:pt idx="1">
                  <c:v>14</c:v>
                </c:pt>
                <c:pt idx="2">
                  <c:v>10</c:v>
                </c:pt>
                <c:pt idx="3">
                  <c:v>10</c:v>
                </c:pt>
                <c:pt idx="4">
                  <c:v>8</c:v>
                </c:pt>
                <c:pt idx="5">
                  <c:v>8</c:v>
                </c:pt>
                <c:pt idx="6">
                  <c:v>7</c:v>
                </c:pt>
                <c:pt idx="7">
                  <c:v>7</c:v>
                </c:pt>
                <c:pt idx="8">
                  <c:v>7</c:v>
                </c:pt>
                <c:pt idx="9">
                  <c:v>7</c:v>
                </c:pt>
                <c:pt idx="10">
                  <c:v>7</c:v>
                </c:pt>
                <c:pt idx="11">
                  <c:v>6</c:v>
                </c:pt>
                <c:pt idx="12">
                  <c:v>6</c:v>
                </c:pt>
                <c:pt idx="13">
                  <c:v>5</c:v>
                </c:pt>
                <c:pt idx="14">
                  <c:v>5</c:v>
                </c:pt>
                <c:pt idx="15">
                  <c:v>5</c:v>
                </c:pt>
                <c:pt idx="16">
                  <c:v>5</c:v>
                </c:pt>
                <c:pt idx="17">
                  <c:v>5</c:v>
                </c:pt>
                <c:pt idx="18">
                  <c:v>4</c:v>
                </c:pt>
                <c:pt idx="19">
                  <c:v>4</c:v>
                </c:pt>
                <c:pt idx="20">
                  <c:v>4</c:v>
                </c:pt>
                <c:pt idx="21">
                  <c:v>4</c:v>
                </c:pt>
                <c:pt idx="22">
                  <c:v>4</c:v>
                </c:pt>
                <c:pt idx="23">
                  <c:v>4</c:v>
                </c:pt>
                <c:pt idx="24">
                  <c:v>4</c:v>
                </c:pt>
                <c:pt idx="25">
                  <c:v>4</c:v>
                </c:pt>
                <c:pt idx="26">
                  <c:v>4</c:v>
                </c:pt>
                <c:pt idx="27">
                  <c:v>4</c:v>
                </c:pt>
                <c:pt idx="28">
                  <c:v>4</c:v>
                </c:pt>
                <c:pt idx="29">
                  <c:v>4</c:v>
                </c:pt>
                <c:pt idx="30">
                  <c:v>4</c:v>
                </c:pt>
                <c:pt idx="31">
                  <c:v>4</c:v>
                </c:pt>
                <c:pt idx="32">
                  <c:v>3</c:v>
                </c:pt>
                <c:pt idx="33">
                  <c:v>3</c:v>
                </c:pt>
                <c:pt idx="34">
                  <c:v>3</c:v>
                </c:pt>
                <c:pt idx="35">
                  <c:v>3</c:v>
                </c:pt>
                <c:pt idx="36">
                  <c:v>3</c:v>
                </c:pt>
                <c:pt idx="37">
                  <c:v>3</c:v>
                </c:pt>
                <c:pt idx="38">
                  <c:v>3</c:v>
                </c:pt>
                <c:pt idx="39">
                  <c:v>3</c:v>
                </c:pt>
                <c:pt idx="40">
                  <c:v>3</c:v>
                </c:pt>
                <c:pt idx="41">
                  <c:v>3</c:v>
                </c:pt>
                <c:pt idx="42">
                  <c:v>3</c:v>
                </c:pt>
                <c:pt idx="43">
                  <c:v>3</c:v>
                </c:pt>
                <c:pt idx="44">
                  <c:v>3</c:v>
                </c:pt>
                <c:pt idx="45">
                  <c:v>3</c:v>
                </c:pt>
                <c:pt idx="46">
                  <c:v>3</c:v>
                </c:pt>
                <c:pt idx="47">
                  <c:v>3</c:v>
                </c:pt>
                <c:pt idx="48">
                  <c:v>3</c:v>
                </c:pt>
                <c:pt idx="49">
                  <c:v>3</c:v>
                </c:pt>
                <c:pt idx="50">
                  <c:v>3</c:v>
                </c:pt>
                <c:pt idx="51">
                  <c:v>3</c:v>
                </c:pt>
                <c:pt idx="52">
                  <c:v>3</c:v>
                </c:pt>
                <c:pt idx="53">
                  <c:v>3</c:v>
                </c:pt>
                <c:pt idx="54">
                  <c:v>3</c:v>
                </c:pt>
                <c:pt idx="55">
                  <c:v>3</c:v>
                </c:pt>
                <c:pt idx="56">
                  <c:v>3</c:v>
                </c:pt>
                <c:pt idx="57">
                  <c:v>2</c:v>
                </c:pt>
                <c:pt idx="58">
                  <c:v>2</c:v>
                </c:pt>
                <c:pt idx="59">
                  <c:v>2</c:v>
                </c:pt>
                <c:pt idx="60">
                  <c:v>2</c:v>
                </c:pt>
                <c:pt idx="61">
                  <c:v>2</c:v>
                </c:pt>
                <c:pt idx="62">
                  <c:v>2</c:v>
                </c:pt>
                <c:pt idx="63">
                  <c:v>2</c:v>
                </c:pt>
                <c:pt idx="64">
                  <c:v>2</c:v>
                </c:pt>
                <c:pt idx="65">
                  <c:v>2</c:v>
                </c:pt>
                <c:pt idx="66">
                  <c:v>2</c:v>
                </c:pt>
                <c:pt idx="67">
                  <c:v>2</c:v>
                </c:pt>
                <c:pt idx="68">
                  <c:v>2</c:v>
                </c:pt>
                <c:pt idx="69">
                  <c:v>2</c:v>
                </c:pt>
                <c:pt idx="70">
                  <c:v>2</c:v>
                </c:pt>
                <c:pt idx="71">
                  <c:v>2</c:v>
                </c:pt>
                <c:pt idx="72">
                  <c:v>2</c:v>
                </c:pt>
                <c:pt idx="73">
                  <c:v>2</c:v>
                </c:pt>
                <c:pt idx="74">
                  <c:v>2</c:v>
                </c:pt>
                <c:pt idx="75">
                  <c:v>2</c:v>
                </c:pt>
                <c:pt idx="76">
                  <c:v>2</c:v>
                </c:pt>
                <c:pt idx="77">
                  <c:v>2</c:v>
                </c:pt>
                <c:pt idx="78">
                  <c:v>2</c:v>
                </c:pt>
                <c:pt idx="79">
                  <c:v>2</c:v>
                </c:pt>
                <c:pt idx="80">
                  <c:v>2</c:v>
                </c:pt>
                <c:pt idx="81">
                  <c:v>2</c:v>
                </c:pt>
                <c:pt idx="82">
                  <c:v>2</c:v>
                </c:pt>
                <c:pt idx="83">
                  <c:v>2</c:v>
                </c:pt>
                <c:pt idx="84">
                  <c:v>2</c:v>
                </c:pt>
                <c:pt idx="85">
                  <c:v>2</c:v>
                </c:pt>
                <c:pt idx="86">
                  <c:v>2</c:v>
                </c:pt>
                <c:pt idx="87">
                  <c:v>2</c:v>
                </c:pt>
                <c:pt idx="88">
                  <c:v>2</c:v>
                </c:pt>
                <c:pt idx="89">
                  <c:v>2</c:v>
                </c:pt>
                <c:pt idx="90">
                  <c:v>2</c:v>
                </c:pt>
                <c:pt idx="91">
                  <c:v>2</c:v>
                </c:pt>
                <c:pt idx="92">
                  <c:v>2</c:v>
                </c:pt>
                <c:pt idx="93">
                  <c:v>2</c:v>
                </c:pt>
                <c:pt idx="94">
                  <c:v>2</c:v>
                </c:pt>
                <c:pt idx="95">
                  <c:v>2</c:v>
                </c:pt>
                <c:pt idx="96">
                  <c:v>2</c:v>
                </c:pt>
                <c:pt idx="97">
                  <c:v>2</c:v>
                </c:pt>
                <c:pt idx="98">
                  <c:v>2</c:v>
                </c:pt>
                <c:pt idx="99">
                  <c:v>2</c:v>
                </c:pt>
                <c:pt idx="100">
                  <c:v>2</c:v>
                </c:pt>
                <c:pt idx="101">
                  <c:v>2</c:v>
                </c:pt>
                <c:pt idx="102">
                  <c:v>2</c:v>
                </c:pt>
                <c:pt idx="103">
                  <c:v>2</c:v>
                </c:pt>
                <c:pt idx="104">
                  <c:v>2</c:v>
                </c:pt>
                <c:pt idx="105">
                  <c:v>2</c:v>
                </c:pt>
                <c:pt idx="106">
                  <c:v>2</c:v>
                </c:pt>
                <c:pt idx="107">
                  <c:v>2</c:v>
                </c:pt>
                <c:pt idx="108">
                  <c:v>2</c:v>
                </c:pt>
                <c:pt idx="109">
                  <c:v>2</c:v>
                </c:pt>
                <c:pt idx="110">
                  <c:v>2</c:v>
                </c:pt>
                <c:pt idx="111">
                  <c:v>2</c:v>
                </c:pt>
                <c:pt idx="112">
                  <c:v>2</c:v>
                </c:pt>
                <c:pt idx="113">
                  <c:v>2</c:v>
                </c:pt>
                <c:pt idx="114">
                  <c:v>2</c:v>
                </c:pt>
                <c:pt idx="115">
                  <c:v>2</c:v>
                </c:pt>
                <c:pt idx="116">
                  <c:v>2</c:v>
                </c:pt>
                <c:pt idx="117">
                  <c:v>2</c:v>
                </c:pt>
                <c:pt idx="118">
                  <c:v>2</c:v>
                </c:pt>
                <c:pt idx="119">
                  <c:v>2</c:v>
                </c:pt>
                <c:pt idx="120">
                  <c:v>2</c:v>
                </c:pt>
                <c:pt idx="121">
                  <c:v>2</c:v>
                </c:pt>
                <c:pt idx="122">
                  <c:v>2</c:v>
                </c:pt>
                <c:pt idx="123">
                  <c:v>2</c:v>
                </c:pt>
                <c:pt idx="124">
                  <c:v>2</c:v>
                </c:pt>
                <c:pt idx="125">
                  <c:v>2</c:v>
                </c:pt>
                <c:pt idx="126">
                  <c:v>2</c:v>
                </c:pt>
                <c:pt idx="127">
                  <c:v>2</c:v>
                </c:pt>
                <c:pt idx="128">
                  <c:v>2</c:v>
                </c:pt>
                <c:pt idx="129">
                  <c:v>2</c:v>
                </c:pt>
                <c:pt idx="130">
                  <c:v>2</c:v>
                </c:pt>
                <c:pt idx="131">
                  <c:v>2</c:v>
                </c:pt>
                <c:pt idx="132">
                  <c:v>2</c:v>
                </c:pt>
                <c:pt idx="133">
                  <c:v>2</c:v>
                </c:pt>
                <c:pt idx="134">
                  <c:v>2</c:v>
                </c:pt>
                <c:pt idx="135">
                  <c:v>2</c:v>
                </c:pt>
                <c:pt idx="136">
                  <c:v>2</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numCache>
            </c:numRef>
          </c:yVal>
          <c:smooth val="0"/>
        </c:ser>
        <c:ser>
          <c:idx val="1"/>
          <c:order val="1"/>
          <c:tx>
            <c:strRef>
              <c:f>再利用数とユニーク数!$G$1</c:f>
              <c:strCache>
                <c:ptCount val="1"/>
                <c:pt idx="0">
                  <c:v>ユニークな利用者数</c:v>
                </c:pt>
              </c:strCache>
            </c:strRef>
          </c:tx>
          <c:marker>
            <c:symbol val="circle"/>
            <c:size val="5"/>
            <c:spPr>
              <a:solidFill>
                <a:srgbClr val="00B0F0"/>
              </a:solidFill>
            </c:spPr>
          </c:marker>
          <c:xVal>
            <c:numRef>
              <c:f>再利用数とユニーク数!$E$2:$E$971</c:f>
              <c:numCache>
                <c:formatCode>General</c:formatCode>
                <c:ptCount val="9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numCache>
            </c:numRef>
          </c:xVal>
          <c:yVal>
            <c:numRef>
              <c:f>再利用数とユニーク数!$G$2:$G$971</c:f>
              <c:numCache>
                <c:formatCode>General</c:formatCode>
                <c:ptCount val="970"/>
                <c:pt idx="0">
                  <c:v>3</c:v>
                </c:pt>
                <c:pt idx="1">
                  <c:v>1</c:v>
                </c:pt>
                <c:pt idx="2">
                  <c:v>1</c:v>
                </c:pt>
                <c:pt idx="3">
                  <c:v>1</c:v>
                </c:pt>
                <c:pt idx="4">
                  <c:v>2</c:v>
                </c:pt>
                <c:pt idx="5">
                  <c:v>2</c:v>
                </c:pt>
                <c:pt idx="6">
                  <c:v>2</c:v>
                </c:pt>
                <c:pt idx="7">
                  <c:v>1</c:v>
                </c:pt>
                <c:pt idx="8">
                  <c:v>1</c:v>
                </c:pt>
                <c:pt idx="9">
                  <c:v>2</c:v>
                </c:pt>
                <c:pt idx="10">
                  <c:v>2</c:v>
                </c:pt>
                <c:pt idx="11">
                  <c:v>1</c:v>
                </c:pt>
                <c:pt idx="12">
                  <c:v>2</c:v>
                </c:pt>
                <c:pt idx="13">
                  <c:v>2</c:v>
                </c:pt>
                <c:pt idx="14">
                  <c:v>3</c:v>
                </c:pt>
                <c:pt idx="15">
                  <c:v>2</c:v>
                </c:pt>
                <c:pt idx="16">
                  <c:v>3</c:v>
                </c:pt>
                <c:pt idx="17">
                  <c:v>1</c:v>
                </c:pt>
                <c:pt idx="18">
                  <c:v>1</c:v>
                </c:pt>
                <c:pt idx="19">
                  <c:v>1</c:v>
                </c:pt>
                <c:pt idx="20">
                  <c:v>1</c:v>
                </c:pt>
                <c:pt idx="21">
                  <c:v>1</c:v>
                </c:pt>
                <c:pt idx="22">
                  <c:v>2</c:v>
                </c:pt>
                <c:pt idx="23">
                  <c:v>1</c:v>
                </c:pt>
                <c:pt idx="24">
                  <c:v>1</c:v>
                </c:pt>
                <c:pt idx="25">
                  <c:v>3</c:v>
                </c:pt>
                <c:pt idx="26">
                  <c:v>2</c:v>
                </c:pt>
                <c:pt idx="27">
                  <c:v>1</c:v>
                </c:pt>
                <c:pt idx="28">
                  <c:v>2</c:v>
                </c:pt>
                <c:pt idx="29">
                  <c:v>2</c:v>
                </c:pt>
                <c:pt idx="30">
                  <c:v>1</c:v>
                </c:pt>
                <c:pt idx="31">
                  <c:v>2</c:v>
                </c:pt>
                <c:pt idx="32">
                  <c:v>2</c:v>
                </c:pt>
                <c:pt idx="33">
                  <c:v>2</c:v>
                </c:pt>
                <c:pt idx="34">
                  <c:v>1</c:v>
                </c:pt>
                <c:pt idx="35">
                  <c:v>2</c:v>
                </c:pt>
                <c:pt idx="36">
                  <c:v>1</c:v>
                </c:pt>
                <c:pt idx="37">
                  <c:v>1</c:v>
                </c:pt>
                <c:pt idx="38">
                  <c:v>1</c:v>
                </c:pt>
                <c:pt idx="39">
                  <c:v>1</c:v>
                </c:pt>
                <c:pt idx="40">
                  <c:v>2</c:v>
                </c:pt>
                <c:pt idx="41">
                  <c:v>2</c:v>
                </c:pt>
                <c:pt idx="42">
                  <c:v>1</c:v>
                </c:pt>
                <c:pt idx="43">
                  <c:v>1</c:v>
                </c:pt>
                <c:pt idx="44">
                  <c:v>1</c:v>
                </c:pt>
                <c:pt idx="45">
                  <c:v>2</c:v>
                </c:pt>
                <c:pt idx="46">
                  <c:v>2</c:v>
                </c:pt>
                <c:pt idx="47">
                  <c:v>2</c:v>
                </c:pt>
                <c:pt idx="48">
                  <c:v>2</c:v>
                </c:pt>
                <c:pt idx="49">
                  <c:v>2</c:v>
                </c:pt>
                <c:pt idx="50">
                  <c:v>1</c:v>
                </c:pt>
                <c:pt idx="51">
                  <c:v>1</c:v>
                </c:pt>
                <c:pt idx="52">
                  <c:v>1</c:v>
                </c:pt>
                <c:pt idx="53">
                  <c:v>2</c:v>
                </c:pt>
                <c:pt idx="54">
                  <c:v>1</c:v>
                </c:pt>
                <c:pt idx="55">
                  <c:v>1</c:v>
                </c:pt>
                <c:pt idx="56">
                  <c:v>1</c:v>
                </c:pt>
                <c:pt idx="58">
                  <c:v>1</c:v>
                </c:pt>
                <c:pt idx="59">
                  <c:v>1</c:v>
                </c:pt>
                <c:pt idx="60">
                  <c:v>2</c:v>
                </c:pt>
                <c:pt idx="61">
                  <c:v>2</c:v>
                </c:pt>
                <c:pt idx="62">
                  <c:v>2</c:v>
                </c:pt>
                <c:pt idx="63">
                  <c:v>1</c:v>
                </c:pt>
                <c:pt idx="64">
                  <c:v>1</c:v>
                </c:pt>
                <c:pt idx="65">
                  <c:v>1</c:v>
                </c:pt>
                <c:pt idx="66">
                  <c:v>1</c:v>
                </c:pt>
                <c:pt idx="67">
                  <c:v>1</c:v>
                </c:pt>
                <c:pt idx="68">
                  <c:v>1</c:v>
                </c:pt>
                <c:pt idx="69">
                  <c:v>1</c:v>
                </c:pt>
                <c:pt idx="70">
                  <c:v>1</c:v>
                </c:pt>
                <c:pt idx="71">
                  <c:v>1</c:v>
                </c:pt>
                <c:pt idx="72">
                  <c:v>1</c:v>
                </c:pt>
                <c:pt idx="73">
                  <c:v>1</c:v>
                </c:pt>
                <c:pt idx="74">
                  <c:v>2</c:v>
                </c:pt>
                <c:pt idx="75">
                  <c:v>1</c:v>
                </c:pt>
                <c:pt idx="76">
                  <c:v>1</c:v>
                </c:pt>
                <c:pt idx="77">
                  <c:v>1</c:v>
                </c:pt>
                <c:pt idx="78">
                  <c:v>1</c:v>
                </c:pt>
                <c:pt idx="79">
                  <c:v>1</c:v>
                </c:pt>
                <c:pt idx="80">
                  <c:v>1</c:v>
                </c:pt>
                <c:pt idx="81">
                  <c:v>1</c:v>
                </c:pt>
                <c:pt idx="82">
                  <c:v>1</c:v>
                </c:pt>
                <c:pt idx="83">
                  <c:v>1</c:v>
                </c:pt>
                <c:pt idx="84">
                  <c:v>1</c:v>
                </c:pt>
                <c:pt idx="85">
                  <c:v>1</c:v>
                </c:pt>
                <c:pt idx="86">
                  <c:v>2</c:v>
                </c:pt>
                <c:pt idx="87">
                  <c:v>1</c:v>
                </c:pt>
                <c:pt idx="88">
                  <c:v>1</c:v>
                </c:pt>
                <c:pt idx="89">
                  <c:v>1</c:v>
                </c:pt>
                <c:pt idx="90">
                  <c:v>2</c:v>
                </c:pt>
                <c:pt idx="91">
                  <c:v>1</c:v>
                </c:pt>
                <c:pt idx="92">
                  <c:v>1</c:v>
                </c:pt>
                <c:pt idx="93">
                  <c:v>1</c:v>
                </c:pt>
                <c:pt idx="94">
                  <c:v>1</c:v>
                </c:pt>
                <c:pt idx="95">
                  <c:v>1</c:v>
                </c:pt>
                <c:pt idx="96">
                  <c:v>1</c:v>
                </c:pt>
                <c:pt idx="97">
                  <c:v>1</c:v>
                </c:pt>
                <c:pt idx="98">
                  <c:v>1</c:v>
                </c:pt>
                <c:pt idx="99">
                  <c:v>1</c:v>
                </c:pt>
                <c:pt idx="100">
                  <c:v>2</c:v>
                </c:pt>
                <c:pt idx="101">
                  <c:v>2</c:v>
                </c:pt>
                <c:pt idx="102">
                  <c:v>2</c:v>
                </c:pt>
                <c:pt idx="103">
                  <c:v>1</c:v>
                </c:pt>
                <c:pt idx="104">
                  <c:v>1</c:v>
                </c:pt>
                <c:pt idx="105">
                  <c:v>1</c:v>
                </c:pt>
                <c:pt idx="106">
                  <c:v>1</c:v>
                </c:pt>
                <c:pt idx="107">
                  <c:v>1</c:v>
                </c:pt>
                <c:pt idx="108">
                  <c:v>1</c:v>
                </c:pt>
                <c:pt idx="109">
                  <c:v>1</c:v>
                </c:pt>
                <c:pt idx="110">
                  <c:v>1</c:v>
                </c:pt>
                <c:pt idx="111">
                  <c:v>2</c:v>
                </c:pt>
                <c:pt idx="112">
                  <c:v>2</c:v>
                </c:pt>
                <c:pt idx="113">
                  <c:v>1</c:v>
                </c:pt>
                <c:pt idx="114">
                  <c:v>1</c:v>
                </c:pt>
                <c:pt idx="115">
                  <c:v>1</c:v>
                </c:pt>
                <c:pt idx="116">
                  <c:v>1</c:v>
                </c:pt>
                <c:pt idx="117">
                  <c:v>1</c:v>
                </c:pt>
                <c:pt idx="118">
                  <c:v>1</c:v>
                </c:pt>
                <c:pt idx="119">
                  <c:v>1</c:v>
                </c:pt>
                <c:pt idx="120">
                  <c:v>1</c:v>
                </c:pt>
                <c:pt idx="121">
                  <c:v>1</c:v>
                </c:pt>
                <c:pt idx="122">
                  <c:v>1</c:v>
                </c:pt>
                <c:pt idx="123">
                  <c:v>2</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numCache>
            </c:numRef>
          </c:yVal>
          <c:smooth val="0"/>
        </c:ser>
        <c:dLbls>
          <c:showLegendKey val="0"/>
          <c:showVal val="0"/>
          <c:showCatName val="0"/>
          <c:showSerName val="0"/>
          <c:showPercent val="0"/>
          <c:showBubbleSize val="0"/>
        </c:dLbls>
        <c:axId val="103844672"/>
        <c:axId val="103845248"/>
      </c:scatterChart>
      <c:valAx>
        <c:axId val="103844672"/>
        <c:scaling>
          <c:orientation val="minMax"/>
          <c:max val="160"/>
          <c:min val="0"/>
        </c:scaling>
        <c:delete val="0"/>
        <c:axPos val="b"/>
        <c:title>
          <c:tx>
            <c:rich>
              <a:bodyPr/>
              <a:lstStyle/>
              <a:p>
                <a:pPr>
                  <a:defRPr sz="1800"/>
                </a:pPr>
                <a:r>
                  <a:rPr lang="ja-JP" sz="1800"/>
                  <a:t>クローンセット</a:t>
                </a:r>
                <a:r>
                  <a:rPr lang="en-US" sz="1800"/>
                  <a:t>ID</a:t>
                </a:r>
                <a:endParaRPr lang="ja-JP" sz="1800"/>
              </a:p>
            </c:rich>
          </c:tx>
          <c:layout>
            <c:manualLayout>
              <c:xMode val="edge"/>
              <c:yMode val="edge"/>
              <c:x val="0.40831815609865424"/>
              <c:y val="0.88671664686829665"/>
            </c:manualLayout>
          </c:layout>
          <c:overlay val="0"/>
        </c:title>
        <c:numFmt formatCode="General" sourceLinked="1"/>
        <c:majorTickMark val="out"/>
        <c:minorTickMark val="none"/>
        <c:tickLblPos val="nextTo"/>
        <c:txPr>
          <a:bodyPr/>
          <a:lstStyle/>
          <a:p>
            <a:pPr>
              <a:defRPr sz="1800"/>
            </a:pPr>
            <a:endParaRPr lang="ja-JP"/>
          </a:p>
        </c:txPr>
        <c:crossAx val="103845248"/>
        <c:crosses val="autoZero"/>
        <c:crossBetween val="midCat"/>
      </c:valAx>
      <c:valAx>
        <c:axId val="103845248"/>
        <c:scaling>
          <c:orientation val="minMax"/>
        </c:scaling>
        <c:delete val="0"/>
        <c:axPos val="l"/>
        <c:majorGridlines>
          <c:spPr>
            <a:ln>
              <a:noFill/>
            </a:ln>
          </c:spPr>
        </c:majorGridlines>
        <c:numFmt formatCode="General" sourceLinked="1"/>
        <c:majorTickMark val="out"/>
        <c:minorTickMark val="none"/>
        <c:tickLblPos val="nextTo"/>
        <c:txPr>
          <a:bodyPr/>
          <a:lstStyle/>
          <a:p>
            <a:pPr>
              <a:defRPr sz="1800"/>
            </a:pPr>
            <a:endParaRPr lang="ja-JP"/>
          </a:p>
        </c:txPr>
        <c:crossAx val="103844672"/>
        <c:crosses val="autoZero"/>
        <c:crossBetween val="midCat"/>
      </c:valAx>
      <c:spPr>
        <a:ln>
          <a:noFill/>
        </a:ln>
      </c:spPr>
    </c:plotArea>
    <c:legend>
      <c:legendPos val="r"/>
      <c:layout>
        <c:manualLayout>
          <c:xMode val="edge"/>
          <c:yMode val="edge"/>
          <c:x val="0.62380969373962281"/>
          <c:y val="7.7143939134967893E-2"/>
          <c:w val="0.34067195590716498"/>
          <c:h val="0.32303729072838061"/>
        </c:manualLayout>
      </c:layout>
      <c:overlay val="0"/>
      <c:txPr>
        <a:bodyPr/>
        <a:lstStyle/>
        <a:p>
          <a:pPr>
            <a:defRPr sz="2000"/>
          </a:pPr>
          <a:endParaRPr lang="ja-JP"/>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909193223481592E-2"/>
          <c:y val="5.1155344717824056E-2"/>
          <c:w val="0.90085159835674566"/>
          <c:h val="0.63425850286787311"/>
        </c:manualLayout>
      </c:layout>
      <c:barChart>
        <c:barDir val="col"/>
        <c:grouping val="clustered"/>
        <c:varyColors val="0"/>
        <c:ser>
          <c:idx val="0"/>
          <c:order val="0"/>
          <c:tx>
            <c:strRef>
              <c:f>'作成数と利用数&amp;コミット数(分析した分)'!$C$24</c:f>
              <c:strCache>
                <c:ptCount val="1"/>
                <c:pt idx="0">
                  <c:v>作成数</c:v>
                </c:pt>
              </c:strCache>
            </c:strRef>
          </c:tx>
          <c:spPr>
            <a:solidFill>
              <a:srgbClr val="FF0000"/>
            </a:solidFill>
          </c:spPr>
          <c:invertIfNegative val="0"/>
          <c:dLbls>
            <c:dLbl>
              <c:idx val="3"/>
              <c:delete val="1"/>
            </c:dLbl>
            <c:dLbl>
              <c:idx val="4"/>
              <c:delete val="1"/>
            </c:dLbl>
            <c:dLbl>
              <c:idx val="6"/>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8"/>
              <c:delete val="1"/>
            </c:dLbl>
            <c:dLbl>
              <c:idx val="19"/>
              <c:delete val="1"/>
            </c:dLbl>
            <c:txPr>
              <a:bodyPr/>
              <a:lstStyle/>
              <a:p>
                <a:pPr>
                  <a:defRPr sz="1400"/>
                </a:pPr>
                <a:endParaRPr lang="ja-JP"/>
              </a:p>
            </c:txPr>
            <c:showLegendKey val="0"/>
            <c:showVal val="1"/>
            <c:showCatName val="0"/>
            <c:showSerName val="0"/>
            <c:showPercent val="0"/>
            <c:showBubbleSize val="0"/>
            <c:showLeaderLines val="0"/>
          </c:dLbls>
          <c:cat>
            <c:strRef>
              <c:f>'作成数と利用数&amp;コミット数(分析した分)'!$A$25:$A$44</c:f>
              <c:strCache>
                <c:ptCount val="20"/>
                <c:pt idx="0">
                  <c:v>A
764</c:v>
                </c:pt>
                <c:pt idx="1">
                  <c:v>B
370</c:v>
                </c:pt>
                <c:pt idx="2">
                  <c:v>C
76</c:v>
                </c:pt>
                <c:pt idx="3">
                  <c:v>D
74</c:v>
                </c:pt>
                <c:pt idx="4">
                  <c:v>E
68</c:v>
                </c:pt>
                <c:pt idx="5">
                  <c:v>F
66</c:v>
                </c:pt>
                <c:pt idx="6">
                  <c:v>G
43</c:v>
                </c:pt>
                <c:pt idx="7">
                  <c:v>H
33</c:v>
                </c:pt>
                <c:pt idx="8">
                  <c:v>I
15</c:v>
                </c:pt>
                <c:pt idx="9">
                  <c:v>J
10</c:v>
                </c:pt>
                <c:pt idx="10">
                  <c:v>K
10</c:v>
                </c:pt>
                <c:pt idx="11">
                  <c:v>L
9</c:v>
                </c:pt>
                <c:pt idx="12">
                  <c:v>M
9</c:v>
                </c:pt>
                <c:pt idx="13">
                  <c:v>N
8</c:v>
                </c:pt>
                <c:pt idx="14">
                  <c:v>O
7</c:v>
                </c:pt>
                <c:pt idx="15">
                  <c:v>P
6</c:v>
                </c:pt>
                <c:pt idx="16">
                  <c:v>Q
6</c:v>
                </c:pt>
                <c:pt idx="17">
                  <c:v>R
5</c:v>
                </c:pt>
                <c:pt idx="18">
                  <c:v>S
5</c:v>
                </c:pt>
                <c:pt idx="19">
                  <c:v>T
4</c:v>
                </c:pt>
              </c:strCache>
            </c:strRef>
          </c:cat>
          <c:val>
            <c:numRef>
              <c:f>'作成数と利用数&amp;コミット数(分析した分)'!$C$25:$C$44</c:f>
              <c:numCache>
                <c:formatCode>General</c:formatCode>
                <c:ptCount val="20"/>
                <c:pt idx="0">
                  <c:v>37</c:v>
                </c:pt>
                <c:pt idx="1">
                  <c:v>20</c:v>
                </c:pt>
                <c:pt idx="2">
                  <c:v>9</c:v>
                </c:pt>
                <c:pt idx="3">
                  <c:v>0</c:v>
                </c:pt>
                <c:pt idx="4">
                  <c:v>0</c:v>
                </c:pt>
                <c:pt idx="5">
                  <c:v>4</c:v>
                </c:pt>
                <c:pt idx="6">
                  <c:v>0</c:v>
                </c:pt>
                <c:pt idx="7">
                  <c:v>1</c:v>
                </c:pt>
                <c:pt idx="8">
                  <c:v>0</c:v>
                </c:pt>
                <c:pt idx="9">
                  <c:v>0</c:v>
                </c:pt>
                <c:pt idx="10">
                  <c:v>0</c:v>
                </c:pt>
                <c:pt idx="11">
                  <c:v>0</c:v>
                </c:pt>
                <c:pt idx="12">
                  <c:v>0</c:v>
                </c:pt>
                <c:pt idx="13">
                  <c:v>0</c:v>
                </c:pt>
                <c:pt idx="14">
                  <c:v>0</c:v>
                </c:pt>
                <c:pt idx="15">
                  <c:v>0</c:v>
                </c:pt>
                <c:pt idx="16">
                  <c:v>0</c:v>
                </c:pt>
                <c:pt idx="17">
                  <c:v>4</c:v>
                </c:pt>
                <c:pt idx="18">
                  <c:v>0</c:v>
                </c:pt>
                <c:pt idx="19">
                  <c:v>0</c:v>
                </c:pt>
              </c:numCache>
            </c:numRef>
          </c:val>
        </c:ser>
        <c:ser>
          <c:idx val="1"/>
          <c:order val="1"/>
          <c:tx>
            <c:strRef>
              <c:f>'作成数と利用数&amp;コミット数(分析した分)'!$D$24</c:f>
              <c:strCache>
                <c:ptCount val="1"/>
                <c:pt idx="0">
                  <c:v>再利用数</c:v>
                </c:pt>
              </c:strCache>
            </c:strRef>
          </c:tx>
          <c:spPr>
            <a:solidFill>
              <a:srgbClr val="00B050"/>
            </a:solidFill>
          </c:spPr>
          <c:invertIfNegative val="0"/>
          <c:dLbls>
            <c:dLbl>
              <c:idx val="3"/>
              <c:delete val="1"/>
            </c:dLbl>
            <c:dLbl>
              <c:idx val="6"/>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8"/>
              <c:delete val="1"/>
            </c:dLbl>
            <c:dLbl>
              <c:idx val="19"/>
              <c:delete val="1"/>
            </c:dLbl>
            <c:dLbl>
              <c:idx val="20"/>
              <c:delete val="1"/>
            </c:dLbl>
            <c:dLbl>
              <c:idx val="21"/>
              <c:delete val="1"/>
            </c:dLbl>
            <c:dLbl>
              <c:idx val="22"/>
              <c:delete val="1"/>
            </c:dLbl>
            <c:dLbl>
              <c:idx val="23"/>
              <c:delete val="1"/>
            </c:dLbl>
            <c:dLbl>
              <c:idx val="24"/>
              <c:delete val="1"/>
            </c:dLbl>
            <c:dLbl>
              <c:idx val="25"/>
              <c:delete val="1"/>
            </c:dLbl>
            <c:txPr>
              <a:bodyPr/>
              <a:lstStyle/>
              <a:p>
                <a:pPr>
                  <a:defRPr sz="1400"/>
                </a:pPr>
                <a:endParaRPr lang="ja-JP"/>
              </a:p>
            </c:txPr>
            <c:showLegendKey val="0"/>
            <c:showVal val="1"/>
            <c:showCatName val="0"/>
            <c:showSerName val="0"/>
            <c:showPercent val="0"/>
            <c:showBubbleSize val="0"/>
            <c:showLeaderLines val="0"/>
          </c:dLbls>
          <c:cat>
            <c:strRef>
              <c:f>'作成数と利用数&amp;コミット数(分析した分)'!$A$25:$A$44</c:f>
              <c:strCache>
                <c:ptCount val="20"/>
                <c:pt idx="0">
                  <c:v>A
764</c:v>
                </c:pt>
                <c:pt idx="1">
                  <c:v>B
370</c:v>
                </c:pt>
                <c:pt idx="2">
                  <c:v>C
76</c:v>
                </c:pt>
                <c:pt idx="3">
                  <c:v>D
74</c:v>
                </c:pt>
                <c:pt idx="4">
                  <c:v>E
68</c:v>
                </c:pt>
                <c:pt idx="5">
                  <c:v>F
66</c:v>
                </c:pt>
                <c:pt idx="6">
                  <c:v>G
43</c:v>
                </c:pt>
                <c:pt idx="7">
                  <c:v>H
33</c:v>
                </c:pt>
                <c:pt idx="8">
                  <c:v>I
15</c:v>
                </c:pt>
                <c:pt idx="9">
                  <c:v>J
10</c:v>
                </c:pt>
                <c:pt idx="10">
                  <c:v>K
10</c:v>
                </c:pt>
                <c:pt idx="11">
                  <c:v>L
9</c:v>
                </c:pt>
                <c:pt idx="12">
                  <c:v>M
9</c:v>
                </c:pt>
                <c:pt idx="13">
                  <c:v>N
8</c:v>
                </c:pt>
                <c:pt idx="14">
                  <c:v>O
7</c:v>
                </c:pt>
                <c:pt idx="15">
                  <c:v>P
6</c:v>
                </c:pt>
                <c:pt idx="16">
                  <c:v>Q
6</c:v>
                </c:pt>
                <c:pt idx="17">
                  <c:v>R
5</c:v>
                </c:pt>
                <c:pt idx="18">
                  <c:v>S
5</c:v>
                </c:pt>
                <c:pt idx="19">
                  <c:v>T
4</c:v>
                </c:pt>
              </c:strCache>
            </c:strRef>
          </c:cat>
          <c:val>
            <c:numRef>
              <c:f>'作成数と利用数&amp;コミット数(分析した分)'!$D$25:$D$44</c:f>
              <c:numCache>
                <c:formatCode>General</c:formatCode>
                <c:ptCount val="20"/>
                <c:pt idx="0">
                  <c:v>163</c:v>
                </c:pt>
                <c:pt idx="1">
                  <c:v>247</c:v>
                </c:pt>
                <c:pt idx="2">
                  <c:v>38</c:v>
                </c:pt>
                <c:pt idx="3">
                  <c:v>0</c:v>
                </c:pt>
                <c:pt idx="4">
                  <c:v>5</c:v>
                </c:pt>
                <c:pt idx="5">
                  <c:v>8</c:v>
                </c:pt>
                <c:pt idx="6">
                  <c:v>0</c:v>
                </c:pt>
                <c:pt idx="7">
                  <c:v>4</c:v>
                </c:pt>
                <c:pt idx="8">
                  <c:v>2</c:v>
                </c:pt>
                <c:pt idx="9">
                  <c:v>0</c:v>
                </c:pt>
                <c:pt idx="10">
                  <c:v>0</c:v>
                </c:pt>
                <c:pt idx="11">
                  <c:v>0</c:v>
                </c:pt>
                <c:pt idx="12">
                  <c:v>0</c:v>
                </c:pt>
                <c:pt idx="13">
                  <c:v>0</c:v>
                </c:pt>
                <c:pt idx="14">
                  <c:v>0</c:v>
                </c:pt>
                <c:pt idx="15">
                  <c:v>0</c:v>
                </c:pt>
                <c:pt idx="16">
                  <c:v>0</c:v>
                </c:pt>
                <c:pt idx="17">
                  <c:v>4</c:v>
                </c:pt>
                <c:pt idx="18">
                  <c:v>0</c:v>
                </c:pt>
                <c:pt idx="19">
                  <c:v>0</c:v>
                </c:pt>
              </c:numCache>
            </c:numRef>
          </c:val>
        </c:ser>
        <c:dLbls>
          <c:showLegendKey val="0"/>
          <c:showVal val="0"/>
          <c:showCatName val="0"/>
          <c:showSerName val="0"/>
          <c:showPercent val="0"/>
          <c:showBubbleSize val="0"/>
        </c:dLbls>
        <c:gapWidth val="50"/>
        <c:axId val="62912512"/>
        <c:axId val="103849280"/>
      </c:barChart>
      <c:catAx>
        <c:axId val="62912512"/>
        <c:scaling>
          <c:orientation val="minMax"/>
        </c:scaling>
        <c:delete val="0"/>
        <c:axPos val="b"/>
        <c:title>
          <c:tx>
            <c:rich>
              <a:bodyPr/>
              <a:lstStyle/>
              <a:p>
                <a:pPr>
                  <a:defRPr sz="1600"/>
                </a:pPr>
                <a:r>
                  <a:rPr lang="ja-JP" sz="1600"/>
                  <a:t>開発者</a:t>
                </a:r>
                <a:r>
                  <a:rPr lang="en-US" sz="1600"/>
                  <a:t>ID</a:t>
                </a:r>
              </a:p>
              <a:p>
                <a:pPr>
                  <a:defRPr sz="1600"/>
                </a:pPr>
                <a:r>
                  <a:rPr lang="ja-JP" sz="1600"/>
                  <a:t>コミット数</a:t>
                </a:r>
              </a:p>
            </c:rich>
          </c:tx>
          <c:layout>
            <c:manualLayout>
              <c:xMode val="edge"/>
              <c:yMode val="edge"/>
              <c:x val="0.45156173318683918"/>
              <c:y val="0.87923833313730648"/>
            </c:manualLayout>
          </c:layout>
          <c:overlay val="0"/>
        </c:title>
        <c:majorTickMark val="out"/>
        <c:minorTickMark val="none"/>
        <c:tickLblPos val="nextTo"/>
        <c:txPr>
          <a:bodyPr/>
          <a:lstStyle/>
          <a:p>
            <a:pPr>
              <a:defRPr sz="1600"/>
            </a:pPr>
            <a:endParaRPr lang="ja-JP"/>
          </a:p>
        </c:txPr>
        <c:crossAx val="103849280"/>
        <c:crosses val="autoZero"/>
        <c:auto val="1"/>
        <c:lblAlgn val="ctr"/>
        <c:lblOffset val="100"/>
        <c:noMultiLvlLbl val="0"/>
      </c:catAx>
      <c:valAx>
        <c:axId val="103849280"/>
        <c:scaling>
          <c:orientation val="minMax"/>
          <c:max val="250"/>
        </c:scaling>
        <c:delete val="0"/>
        <c:axPos val="l"/>
        <c:majorGridlines>
          <c:spPr>
            <a:ln>
              <a:noFill/>
            </a:ln>
          </c:spPr>
        </c:majorGridlines>
        <c:title>
          <c:tx>
            <c:rich>
              <a:bodyPr rot="-5400000" vert="horz"/>
              <a:lstStyle/>
              <a:p>
                <a:pPr>
                  <a:defRPr sz="1800"/>
                </a:pPr>
                <a:r>
                  <a:rPr lang="ja-JP" sz="1800"/>
                  <a:t>回数</a:t>
                </a:r>
                <a:endParaRPr lang="en-US" sz="1800"/>
              </a:p>
            </c:rich>
          </c:tx>
          <c:layout>
            <c:manualLayout>
              <c:xMode val="edge"/>
              <c:yMode val="edge"/>
              <c:x val="2.3594615318874722E-3"/>
              <c:y val="0.35204493308017865"/>
            </c:manualLayout>
          </c:layout>
          <c:overlay val="0"/>
        </c:title>
        <c:numFmt formatCode="General" sourceLinked="1"/>
        <c:majorTickMark val="out"/>
        <c:minorTickMark val="none"/>
        <c:tickLblPos val="nextTo"/>
        <c:txPr>
          <a:bodyPr/>
          <a:lstStyle/>
          <a:p>
            <a:pPr>
              <a:defRPr sz="1600"/>
            </a:pPr>
            <a:endParaRPr lang="ja-JP"/>
          </a:p>
        </c:txPr>
        <c:crossAx val="62912512"/>
        <c:crosses val="autoZero"/>
        <c:crossBetween val="between"/>
      </c:valAx>
    </c:plotArea>
    <c:legend>
      <c:legendPos val="r"/>
      <c:layout>
        <c:manualLayout>
          <c:xMode val="edge"/>
          <c:yMode val="edge"/>
          <c:x val="0.69426075453053782"/>
          <c:y val="0.17676096969741911"/>
          <c:w val="0.25252831578740531"/>
          <c:h val="0.24686306222385546"/>
        </c:manualLayout>
      </c:layout>
      <c:overlay val="0"/>
      <c:txPr>
        <a:bodyPr/>
        <a:lstStyle/>
        <a:p>
          <a:pPr>
            <a:defRPr sz="2400"/>
          </a:pPr>
          <a:endParaRPr lang="ja-JP"/>
        </a:p>
      </c:txPr>
    </c:legend>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6315306092356432E-2"/>
          <c:y val="3.4627728951735277E-2"/>
          <c:w val="0.91805532213611629"/>
          <c:h val="0.65256869623398706"/>
        </c:manualLayout>
      </c:layout>
      <c:barChart>
        <c:barDir val="col"/>
        <c:grouping val="clustered"/>
        <c:varyColors val="0"/>
        <c:ser>
          <c:idx val="0"/>
          <c:order val="0"/>
          <c:tx>
            <c:strRef>
              <c:f>関わっているプロジェクト数!$C$1</c:f>
              <c:strCache>
                <c:ptCount val="1"/>
                <c:pt idx="0">
                  <c:v>作成数</c:v>
                </c:pt>
              </c:strCache>
            </c:strRef>
          </c:tx>
          <c:invertIfNegative val="0"/>
          <c:dLbls>
            <c:dLbl>
              <c:idx val="1"/>
              <c:delete val="1"/>
            </c:dLbl>
            <c:dLbl>
              <c:idx val="2"/>
              <c:delete val="1"/>
            </c:dLbl>
            <c:dLbl>
              <c:idx val="4"/>
              <c:delete val="1"/>
            </c:dLbl>
            <c:dLbl>
              <c:idx val="6"/>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8"/>
              <c:delete val="1"/>
            </c:dLbl>
            <c:txPr>
              <a:bodyPr/>
              <a:lstStyle/>
              <a:p>
                <a:pPr>
                  <a:defRPr sz="1400"/>
                </a:pPr>
                <a:endParaRPr lang="ja-JP"/>
              </a:p>
            </c:txPr>
            <c:showLegendKey val="0"/>
            <c:showVal val="1"/>
            <c:showCatName val="0"/>
            <c:showSerName val="0"/>
            <c:showPercent val="0"/>
            <c:showBubbleSize val="0"/>
            <c:showLeaderLines val="0"/>
          </c:dLbls>
          <c:cat>
            <c:strRef>
              <c:f>関わっているプロジェクト数!$I$2:$I$21</c:f>
              <c:strCache>
                <c:ptCount val="20"/>
                <c:pt idx="0">
                  <c:v>A
48</c:v>
                </c:pt>
                <c:pt idx="1">
                  <c:v>I
31</c:v>
                </c:pt>
                <c:pt idx="2">
                  <c:v>D
19</c:v>
                </c:pt>
                <c:pt idx="3">
                  <c:v>B
19</c:v>
                </c:pt>
                <c:pt idx="4">
                  <c:v>S
9</c:v>
                </c:pt>
                <c:pt idx="5">
                  <c:v>H
8</c:v>
                </c:pt>
                <c:pt idx="6">
                  <c:v>N
8</c:v>
                </c:pt>
                <c:pt idx="7">
                  <c:v>C
7</c:v>
                </c:pt>
                <c:pt idx="8">
                  <c:v>E
7</c:v>
                </c:pt>
                <c:pt idx="9">
                  <c:v>J
7</c:v>
                </c:pt>
                <c:pt idx="10">
                  <c:v>K
7</c:v>
                </c:pt>
                <c:pt idx="11">
                  <c:v>L
7</c:v>
                </c:pt>
                <c:pt idx="12">
                  <c:v>O
7</c:v>
                </c:pt>
                <c:pt idx="13">
                  <c:v>P
7</c:v>
                </c:pt>
                <c:pt idx="14">
                  <c:v>Q
7</c:v>
                </c:pt>
                <c:pt idx="15">
                  <c:v>G
6</c:v>
                </c:pt>
                <c:pt idx="16">
                  <c:v>T
6</c:v>
                </c:pt>
                <c:pt idx="17">
                  <c:v>F
5</c:v>
                </c:pt>
                <c:pt idx="18">
                  <c:v>M
5</c:v>
                </c:pt>
                <c:pt idx="19">
                  <c:v>R
5</c:v>
                </c:pt>
              </c:strCache>
            </c:strRef>
          </c:cat>
          <c:val>
            <c:numRef>
              <c:f>関わっているプロジェクト数!$C$2:$C$21</c:f>
              <c:numCache>
                <c:formatCode>General</c:formatCode>
                <c:ptCount val="20"/>
                <c:pt idx="0">
                  <c:v>37</c:v>
                </c:pt>
                <c:pt idx="1">
                  <c:v>0</c:v>
                </c:pt>
                <c:pt idx="2">
                  <c:v>0</c:v>
                </c:pt>
                <c:pt idx="3">
                  <c:v>20</c:v>
                </c:pt>
                <c:pt idx="4">
                  <c:v>0</c:v>
                </c:pt>
                <c:pt idx="5">
                  <c:v>1</c:v>
                </c:pt>
                <c:pt idx="6">
                  <c:v>0</c:v>
                </c:pt>
                <c:pt idx="7">
                  <c:v>9</c:v>
                </c:pt>
                <c:pt idx="8">
                  <c:v>0</c:v>
                </c:pt>
                <c:pt idx="9">
                  <c:v>0</c:v>
                </c:pt>
                <c:pt idx="10">
                  <c:v>0</c:v>
                </c:pt>
                <c:pt idx="11">
                  <c:v>0</c:v>
                </c:pt>
                <c:pt idx="12">
                  <c:v>0</c:v>
                </c:pt>
                <c:pt idx="13">
                  <c:v>0</c:v>
                </c:pt>
                <c:pt idx="14">
                  <c:v>0</c:v>
                </c:pt>
                <c:pt idx="15">
                  <c:v>0</c:v>
                </c:pt>
                <c:pt idx="16">
                  <c:v>0</c:v>
                </c:pt>
                <c:pt idx="17">
                  <c:v>4</c:v>
                </c:pt>
                <c:pt idx="18">
                  <c:v>0</c:v>
                </c:pt>
                <c:pt idx="19">
                  <c:v>4</c:v>
                </c:pt>
              </c:numCache>
            </c:numRef>
          </c:val>
        </c:ser>
        <c:ser>
          <c:idx val="1"/>
          <c:order val="1"/>
          <c:tx>
            <c:strRef>
              <c:f>関わっているプロジェクト数!$D$1</c:f>
              <c:strCache>
                <c:ptCount val="1"/>
                <c:pt idx="0">
                  <c:v>再利用数</c:v>
                </c:pt>
              </c:strCache>
            </c:strRef>
          </c:tx>
          <c:invertIfNegative val="0"/>
          <c:dLbls>
            <c:dLbl>
              <c:idx val="2"/>
              <c:delete val="1"/>
            </c:dLbl>
            <c:dLbl>
              <c:idx val="4"/>
              <c:delete val="1"/>
            </c:dLbl>
            <c:dLbl>
              <c:idx val="6"/>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8"/>
              <c:delete val="1"/>
            </c:dLbl>
            <c:txPr>
              <a:bodyPr/>
              <a:lstStyle/>
              <a:p>
                <a:pPr>
                  <a:defRPr sz="1400"/>
                </a:pPr>
                <a:endParaRPr lang="ja-JP"/>
              </a:p>
            </c:txPr>
            <c:showLegendKey val="0"/>
            <c:showVal val="1"/>
            <c:showCatName val="0"/>
            <c:showSerName val="0"/>
            <c:showPercent val="0"/>
            <c:showBubbleSize val="0"/>
            <c:showLeaderLines val="0"/>
          </c:dLbls>
          <c:cat>
            <c:strRef>
              <c:f>関わっているプロジェクト数!$I$2:$I$21</c:f>
              <c:strCache>
                <c:ptCount val="20"/>
                <c:pt idx="0">
                  <c:v>A
48</c:v>
                </c:pt>
                <c:pt idx="1">
                  <c:v>I
31</c:v>
                </c:pt>
                <c:pt idx="2">
                  <c:v>D
19</c:v>
                </c:pt>
                <c:pt idx="3">
                  <c:v>B
19</c:v>
                </c:pt>
                <c:pt idx="4">
                  <c:v>S
9</c:v>
                </c:pt>
                <c:pt idx="5">
                  <c:v>H
8</c:v>
                </c:pt>
                <c:pt idx="6">
                  <c:v>N
8</c:v>
                </c:pt>
                <c:pt idx="7">
                  <c:v>C
7</c:v>
                </c:pt>
                <c:pt idx="8">
                  <c:v>E
7</c:v>
                </c:pt>
                <c:pt idx="9">
                  <c:v>J
7</c:v>
                </c:pt>
                <c:pt idx="10">
                  <c:v>K
7</c:v>
                </c:pt>
                <c:pt idx="11">
                  <c:v>L
7</c:v>
                </c:pt>
                <c:pt idx="12">
                  <c:v>O
7</c:v>
                </c:pt>
                <c:pt idx="13">
                  <c:v>P
7</c:v>
                </c:pt>
                <c:pt idx="14">
                  <c:v>Q
7</c:v>
                </c:pt>
                <c:pt idx="15">
                  <c:v>G
6</c:v>
                </c:pt>
                <c:pt idx="16">
                  <c:v>T
6</c:v>
                </c:pt>
                <c:pt idx="17">
                  <c:v>F
5</c:v>
                </c:pt>
                <c:pt idx="18">
                  <c:v>M
5</c:v>
                </c:pt>
                <c:pt idx="19">
                  <c:v>R
5</c:v>
                </c:pt>
              </c:strCache>
            </c:strRef>
          </c:cat>
          <c:val>
            <c:numRef>
              <c:f>関わっているプロジェクト数!$D$2:$D$21</c:f>
              <c:numCache>
                <c:formatCode>General</c:formatCode>
                <c:ptCount val="20"/>
                <c:pt idx="0">
                  <c:v>163</c:v>
                </c:pt>
                <c:pt idx="1">
                  <c:v>2</c:v>
                </c:pt>
                <c:pt idx="2">
                  <c:v>0</c:v>
                </c:pt>
                <c:pt idx="3">
                  <c:v>247</c:v>
                </c:pt>
                <c:pt idx="4">
                  <c:v>0</c:v>
                </c:pt>
                <c:pt idx="5">
                  <c:v>4</c:v>
                </c:pt>
                <c:pt idx="6">
                  <c:v>0</c:v>
                </c:pt>
                <c:pt idx="7">
                  <c:v>38</c:v>
                </c:pt>
                <c:pt idx="8">
                  <c:v>5</c:v>
                </c:pt>
                <c:pt idx="9">
                  <c:v>0</c:v>
                </c:pt>
                <c:pt idx="10">
                  <c:v>0</c:v>
                </c:pt>
                <c:pt idx="11">
                  <c:v>0</c:v>
                </c:pt>
                <c:pt idx="12">
                  <c:v>0</c:v>
                </c:pt>
                <c:pt idx="13">
                  <c:v>0</c:v>
                </c:pt>
                <c:pt idx="14">
                  <c:v>0</c:v>
                </c:pt>
                <c:pt idx="15">
                  <c:v>0</c:v>
                </c:pt>
                <c:pt idx="16">
                  <c:v>0</c:v>
                </c:pt>
                <c:pt idx="17">
                  <c:v>8</c:v>
                </c:pt>
                <c:pt idx="18">
                  <c:v>0</c:v>
                </c:pt>
                <c:pt idx="19">
                  <c:v>4</c:v>
                </c:pt>
              </c:numCache>
            </c:numRef>
          </c:val>
        </c:ser>
        <c:dLbls>
          <c:showLegendKey val="0"/>
          <c:showVal val="0"/>
          <c:showCatName val="0"/>
          <c:showSerName val="0"/>
          <c:showPercent val="0"/>
          <c:showBubbleSize val="0"/>
        </c:dLbls>
        <c:gapWidth val="150"/>
        <c:axId val="126446592"/>
        <c:axId val="103845824"/>
      </c:barChart>
      <c:catAx>
        <c:axId val="126446592"/>
        <c:scaling>
          <c:orientation val="minMax"/>
        </c:scaling>
        <c:delete val="0"/>
        <c:axPos val="b"/>
        <c:majorTickMark val="out"/>
        <c:minorTickMark val="none"/>
        <c:tickLblPos val="nextTo"/>
        <c:txPr>
          <a:bodyPr/>
          <a:lstStyle/>
          <a:p>
            <a:pPr>
              <a:defRPr sz="1400"/>
            </a:pPr>
            <a:endParaRPr lang="ja-JP"/>
          </a:p>
        </c:txPr>
        <c:crossAx val="103845824"/>
        <c:crosses val="autoZero"/>
        <c:auto val="1"/>
        <c:lblAlgn val="ctr"/>
        <c:lblOffset val="100"/>
        <c:noMultiLvlLbl val="0"/>
      </c:catAx>
      <c:valAx>
        <c:axId val="103845824"/>
        <c:scaling>
          <c:orientation val="minMax"/>
        </c:scaling>
        <c:delete val="0"/>
        <c:axPos val="l"/>
        <c:numFmt formatCode="General" sourceLinked="1"/>
        <c:majorTickMark val="out"/>
        <c:minorTickMark val="none"/>
        <c:tickLblPos val="nextTo"/>
        <c:txPr>
          <a:bodyPr/>
          <a:lstStyle/>
          <a:p>
            <a:pPr>
              <a:defRPr sz="1400"/>
            </a:pPr>
            <a:endParaRPr lang="ja-JP"/>
          </a:p>
        </c:txPr>
        <c:crossAx val="126446592"/>
        <c:crosses val="autoZero"/>
        <c:crossBetween val="between"/>
      </c:valAx>
      <c:spPr>
        <a:ln>
          <a:solidFill>
            <a:srgbClr val="BBE0E3"/>
          </a:solidFill>
        </a:ln>
      </c:spPr>
    </c:plotArea>
    <c:legend>
      <c:legendPos val="r"/>
      <c:layout>
        <c:manualLayout>
          <c:xMode val="edge"/>
          <c:yMode val="edge"/>
          <c:x val="0.74192433623077692"/>
          <c:y val="9.8871347558696726E-2"/>
          <c:w val="0.22494194859891603"/>
          <c:h val="0.23597418714186047"/>
        </c:manualLayout>
      </c:layout>
      <c:overlay val="0"/>
      <c:txPr>
        <a:bodyPr/>
        <a:lstStyle/>
        <a:p>
          <a:pPr>
            <a:defRPr sz="2000"/>
          </a:pPr>
          <a:endParaRPr lang="ja-JP"/>
        </a:p>
      </c:txPr>
    </c:legend>
    <c:plotVisOnly val="1"/>
    <c:dispBlanksAs val="gap"/>
    <c:showDLblsOverMax val="0"/>
  </c:chart>
  <c:spPr>
    <a:solidFill>
      <a:srgbClr val="FFFFFF"/>
    </a:solidFill>
    <a:ln w="25400" cmpd="sng">
      <a:solidFill>
        <a:srgbClr val="333399"/>
      </a:solidFill>
    </a:ln>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0.38017</cdr:x>
      <cdr:y>0.82792</cdr:y>
    </cdr:from>
    <cdr:to>
      <cdr:x>0.6281</cdr:x>
      <cdr:y>1</cdr:y>
    </cdr:to>
    <cdr:sp macro="" textlink="">
      <cdr:nvSpPr>
        <cdr:cNvPr id="2" name="テキスト ボックス 1"/>
        <cdr:cNvSpPr txBox="1"/>
      </cdr:nvSpPr>
      <cdr:spPr>
        <a:xfrm xmlns:a="http://schemas.openxmlformats.org/drawingml/2006/main">
          <a:off x="3312368" y="3041521"/>
          <a:ext cx="2160240" cy="6321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600" dirty="0" smtClean="0"/>
            <a:t>開発者</a:t>
          </a:r>
          <a:r>
            <a:rPr lang="en-US" altLang="ja-JP" sz="1600" dirty="0" smtClean="0"/>
            <a:t>ID</a:t>
          </a:r>
        </a:p>
        <a:p xmlns:a="http://schemas.openxmlformats.org/drawingml/2006/main">
          <a:pPr algn="ctr"/>
          <a:r>
            <a:rPr lang="ja-JP" altLang="en-US" sz="1600" dirty="0"/>
            <a:t>関わって</a:t>
          </a:r>
          <a:r>
            <a:rPr lang="ja-JP" altLang="en-US" sz="1600" dirty="0" smtClean="0"/>
            <a:t>いる</a:t>
          </a:r>
          <a:r>
            <a:rPr lang="en-US" altLang="ja-JP" sz="1600" dirty="0" smtClean="0"/>
            <a:t>Eclipse</a:t>
          </a:r>
          <a:r>
            <a:rPr lang="ja-JP" altLang="en-US" sz="1600" dirty="0" smtClean="0"/>
            <a:t>プロジェクト数</a:t>
          </a:r>
          <a:endParaRPr lang="ja-JP" alt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02922B0B-0904-4B94-89BD-46978A3DAD37}" type="datetimeFigureOut">
              <a:rPr kumimoji="1" lang="ja-JP" altLang="en-US" smtClean="0"/>
              <a:t>2013/6/3</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7124B05-39DD-4F78-93FC-581E3936EE37}" type="slidenum">
              <a:rPr kumimoji="1" lang="ja-JP" altLang="en-US" smtClean="0"/>
              <a:t>‹#›</a:t>
            </a:fld>
            <a:endParaRPr kumimoji="1" lang="ja-JP" altLang="en-US"/>
          </a:p>
        </p:txBody>
      </p:sp>
    </p:spTree>
    <p:extLst>
      <p:ext uri="{BB962C8B-B14F-4D97-AF65-F5344CB8AC3E}">
        <p14:creationId xmlns:p14="http://schemas.microsoft.com/office/powerpoint/2010/main" val="587797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4896D9E-8C34-4059-88E0-1D043B8E9FE0}" type="datetimeFigureOut">
              <a:rPr kumimoji="1" lang="ja-JP" altLang="en-US" smtClean="0"/>
              <a:t>2013/6/3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719CACD-9D7C-4E90-A537-BE09679D4D0B}" type="slidenum">
              <a:rPr kumimoji="1" lang="ja-JP" altLang="en-US" smtClean="0"/>
              <a:t>‹#›</a:t>
            </a:fld>
            <a:endParaRPr kumimoji="1" lang="ja-JP" altLang="en-US"/>
          </a:p>
        </p:txBody>
      </p:sp>
    </p:spTree>
    <p:extLst>
      <p:ext uri="{BB962C8B-B14F-4D97-AF65-F5344CB8AC3E}">
        <p14:creationId xmlns:p14="http://schemas.microsoft.com/office/powerpoint/2010/main" val="3138137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a:t>
            </a:fld>
            <a:endParaRPr kumimoji="1" lang="ja-JP" altLang="en-US"/>
          </a:p>
        </p:txBody>
      </p:sp>
    </p:spTree>
    <p:extLst>
      <p:ext uri="{BB962C8B-B14F-4D97-AF65-F5344CB8AC3E}">
        <p14:creationId xmlns:p14="http://schemas.microsoft.com/office/powerpoint/2010/main" val="4246068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10</a:t>
            </a:fld>
            <a:endParaRPr kumimoji="1" lang="ja-JP" altLang="en-US"/>
          </a:p>
        </p:txBody>
      </p:sp>
    </p:spTree>
    <p:extLst>
      <p:ext uri="{BB962C8B-B14F-4D97-AF65-F5344CB8AC3E}">
        <p14:creationId xmlns:p14="http://schemas.microsoft.com/office/powerpoint/2010/main" val="3346645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11</a:t>
            </a:fld>
            <a:endParaRPr kumimoji="1" lang="ja-JP" altLang="en-US"/>
          </a:p>
        </p:txBody>
      </p:sp>
    </p:spTree>
    <p:extLst>
      <p:ext uri="{BB962C8B-B14F-4D97-AF65-F5344CB8AC3E}">
        <p14:creationId xmlns:p14="http://schemas.microsoft.com/office/powerpoint/2010/main" val="3436926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12</a:t>
            </a:fld>
            <a:endParaRPr kumimoji="1" lang="ja-JP" altLang="en-US"/>
          </a:p>
        </p:txBody>
      </p:sp>
    </p:spTree>
    <p:extLst>
      <p:ext uri="{BB962C8B-B14F-4D97-AF65-F5344CB8AC3E}">
        <p14:creationId xmlns:p14="http://schemas.microsoft.com/office/powerpoint/2010/main" val="4058700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13</a:t>
            </a:fld>
            <a:endParaRPr kumimoji="1" lang="ja-JP" altLang="en-US"/>
          </a:p>
        </p:txBody>
      </p:sp>
    </p:spTree>
    <p:extLst>
      <p:ext uri="{BB962C8B-B14F-4D97-AF65-F5344CB8AC3E}">
        <p14:creationId xmlns:p14="http://schemas.microsoft.com/office/powerpoint/2010/main" val="715917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14</a:t>
            </a:fld>
            <a:endParaRPr kumimoji="1" lang="ja-JP" altLang="en-US"/>
          </a:p>
        </p:txBody>
      </p:sp>
    </p:spTree>
    <p:extLst>
      <p:ext uri="{BB962C8B-B14F-4D97-AF65-F5344CB8AC3E}">
        <p14:creationId xmlns:p14="http://schemas.microsoft.com/office/powerpoint/2010/main" val="2787210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15</a:t>
            </a:fld>
            <a:endParaRPr kumimoji="1" lang="ja-JP" altLang="en-US"/>
          </a:p>
        </p:txBody>
      </p:sp>
    </p:spTree>
    <p:extLst>
      <p:ext uri="{BB962C8B-B14F-4D97-AF65-F5344CB8AC3E}">
        <p14:creationId xmlns:p14="http://schemas.microsoft.com/office/powerpoint/2010/main" val="3950990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16</a:t>
            </a:fld>
            <a:endParaRPr kumimoji="1" lang="ja-JP" altLang="en-US"/>
          </a:p>
        </p:txBody>
      </p:sp>
    </p:spTree>
    <p:extLst>
      <p:ext uri="{BB962C8B-B14F-4D97-AF65-F5344CB8AC3E}">
        <p14:creationId xmlns:p14="http://schemas.microsoft.com/office/powerpoint/2010/main" val="148025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17</a:t>
            </a:fld>
            <a:endParaRPr kumimoji="1" lang="ja-JP" altLang="en-US"/>
          </a:p>
        </p:txBody>
      </p:sp>
    </p:spTree>
    <p:extLst>
      <p:ext uri="{BB962C8B-B14F-4D97-AF65-F5344CB8AC3E}">
        <p14:creationId xmlns:p14="http://schemas.microsoft.com/office/powerpoint/2010/main" val="2786042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18</a:t>
            </a:fld>
            <a:endParaRPr kumimoji="1" lang="ja-JP" altLang="en-US"/>
          </a:p>
        </p:txBody>
      </p:sp>
    </p:spTree>
    <p:extLst>
      <p:ext uri="{BB962C8B-B14F-4D97-AF65-F5344CB8AC3E}">
        <p14:creationId xmlns:p14="http://schemas.microsoft.com/office/powerpoint/2010/main" val="338369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19</a:t>
            </a:fld>
            <a:endParaRPr kumimoji="1" lang="ja-JP" altLang="en-US"/>
          </a:p>
        </p:txBody>
      </p:sp>
    </p:spTree>
    <p:extLst>
      <p:ext uri="{BB962C8B-B14F-4D97-AF65-F5344CB8AC3E}">
        <p14:creationId xmlns:p14="http://schemas.microsoft.com/office/powerpoint/2010/main" val="388184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a:t>
            </a:fld>
            <a:endParaRPr kumimoji="1" lang="ja-JP" altLang="en-US"/>
          </a:p>
        </p:txBody>
      </p:sp>
    </p:spTree>
    <p:extLst>
      <p:ext uri="{BB962C8B-B14F-4D97-AF65-F5344CB8AC3E}">
        <p14:creationId xmlns:p14="http://schemas.microsoft.com/office/powerpoint/2010/main" val="2943054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20</a:t>
            </a:fld>
            <a:endParaRPr kumimoji="1" lang="ja-JP" altLang="en-US"/>
          </a:p>
        </p:txBody>
      </p:sp>
    </p:spTree>
    <p:extLst>
      <p:ext uri="{BB962C8B-B14F-4D97-AF65-F5344CB8AC3E}">
        <p14:creationId xmlns:p14="http://schemas.microsoft.com/office/powerpoint/2010/main" val="38818454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21</a:t>
            </a:fld>
            <a:endParaRPr kumimoji="1" lang="ja-JP" altLang="en-US"/>
          </a:p>
        </p:txBody>
      </p:sp>
    </p:spTree>
    <p:extLst>
      <p:ext uri="{BB962C8B-B14F-4D97-AF65-F5344CB8AC3E}">
        <p14:creationId xmlns:p14="http://schemas.microsoft.com/office/powerpoint/2010/main" val="9162784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22</a:t>
            </a:fld>
            <a:endParaRPr kumimoji="1" lang="ja-JP" altLang="en-US"/>
          </a:p>
        </p:txBody>
      </p:sp>
    </p:spTree>
    <p:extLst>
      <p:ext uri="{BB962C8B-B14F-4D97-AF65-F5344CB8AC3E}">
        <p14:creationId xmlns:p14="http://schemas.microsoft.com/office/powerpoint/2010/main" val="25872630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23</a:t>
            </a:fld>
            <a:endParaRPr kumimoji="1" lang="ja-JP" altLang="en-US"/>
          </a:p>
        </p:txBody>
      </p:sp>
    </p:spTree>
    <p:extLst>
      <p:ext uri="{BB962C8B-B14F-4D97-AF65-F5344CB8AC3E}">
        <p14:creationId xmlns:p14="http://schemas.microsoft.com/office/powerpoint/2010/main" val="3805986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24</a:t>
            </a:fld>
            <a:endParaRPr kumimoji="1" lang="ja-JP" altLang="en-US"/>
          </a:p>
        </p:txBody>
      </p:sp>
    </p:spTree>
    <p:extLst>
      <p:ext uri="{BB962C8B-B14F-4D97-AF65-F5344CB8AC3E}">
        <p14:creationId xmlns:p14="http://schemas.microsoft.com/office/powerpoint/2010/main" val="4247683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3</a:t>
            </a:fld>
            <a:endParaRPr kumimoji="1" lang="ja-JP" altLang="en-US"/>
          </a:p>
        </p:txBody>
      </p:sp>
    </p:spTree>
    <p:extLst>
      <p:ext uri="{BB962C8B-B14F-4D97-AF65-F5344CB8AC3E}">
        <p14:creationId xmlns:p14="http://schemas.microsoft.com/office/powerpoint/2010/main" val="87106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4</a:t>
            </a:fld>
            <a:endParaRPr kumimoji="1" lang="ja-JP" altLang="en-US"/>
          </a:p>
        </p:txBody>
      </p:sp>
    </p:spTree>
    <p:extLst>
      <p:ext uri="{BB962C8B-B14F-4D97-AF65-F5344CB8AC3E}">
        <p14:creationId xmlns:p14="http://schemas.microsoft.com/office/powerpoint/2010/main" val="1736530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5</a:t>
            </a:fld>
            <a:endParaRPr kumimoji="1" lang="ja-JP" altLang="en-US"/>
          </a:p>
        </p:txBody>
      </p:sp>
    </p:spTree>
    <p:extLst>
      <p:ext uri="{BB962C8B-B14F-4D97-AF65-F5344CB8AC3E}">
        <p14:creationId xmlns:p14="http://schemas.microsoft.com/office/powerpoint/2010/main" val="1802800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6</a:t>
            </a:fld>
            <a:endParaRPr kumimoji="1" lang="ja-JP" altLang="en-US"/>
          </a:p>
        </p:txBody>
      </p:sp>
    </p:spTree>
    <p:extLst>
      <p:ext uri="{BB962C8B-B14F-4D97-AF65-F5344CB8AC3E}">
        <p14:creationId xmlns:p14="http://schemas.microsoft.com/office/powerpoint/2010/main" val="1802800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7</a:t>
            </a:fld>
            <a:endParaRPr kumimoji="1" lang="ja-JP" altLang="en-US"/>
          </a:p>
        </p:txBody>
      </p:sp>
    </p:spTree>
    <p:extLst>
      <p:ext uri="{BB962C8B-B14F-4D97-AF65-F5344CB8AC3E}">
        <p14:creationId xmlns:p14="http://schemas.microsoft.com/office/powerpoint/2010/main" val="148025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8</a:t>
            </a:fld>
            <a:endParaRPr kumimoji="1" lang="ja-JP" altLang="en-US"/>
          </a:p>
        </p:txBody>
      </p:sp>
    </p:spTree>
    <p:extLst>
      <p:ext uri="{BB962C8B-B14F-4D97-AF65-F5344CB8AC3E}">
        <p14:creationId xmlns:p14="http://schemas.microsoft.com/office/powerpoint/2010/main" val="2684198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9</a:t>
            </a:fld>
            <a:endParaRPr kumimoji="1" lang="ja-JP" altLang="en-US"/>
          </a:p>
        </p:txBody>
      </p:sp>
    </p:spTree>
    <p:extLst>
      <p:ext uri="{BB962C8B-B14F-4D97-AF65-F5344CB8AC3E}">
        <p14:creationId xmlns:p14="http://schemas.microsoft.com/office/powerpoint/2010/main" val="960178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endParaRPr lang="en-US" altLang="ja-JP"/>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altLang="ja-JP"/>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CBDC94EA-32A6-4968-9083-2612ABC92494}" type="slidenum">
              <a:rPr lang="en-US" altLang="ja-JP"/>
              <a:pPr/>
              <a:t>‹#›</a:t>
            </a:fld>
            <a:endParaRPr lang="en-US" altLang="ja-JP"/>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20688"/>
            <a:ext cx="9144000" cy="1656184"/>
          </a:xfrm>
        </p:spPr>
        <p:txBody>
          <a:bodyPr/>
          <a:lstStyle/>
          <a:p>
            <a:r>
              <a:rPr lang="ja-JP" altLang="en-US" sz="3200" b="1" dirty="0"/>
              <a:t>ソフトウェアリポジトリに</a:t>
            </a:r>
            <a:r>
              <a:rPr lang="ja-JP" altLang="en-US" sz="3200" b="1" dirty="0" smtClean="0"/>
              <a:t>おける</a:t>
            </a:r>
            <a:r>
              <a:rPr lang="en-US" altLang="ja-JP" sz="3200" b="1" dirty="0" smtClean="0"/>
              <a:t/>
            </a:r>
            <a:br>
              <a:rPr lang="en-US" altLang="ja-JP" sz="3200" b="1" dirty="0" smtClean="0"/>
            </a:br>
            <a:r>
              <a:rPr lang="ja-JP" altLang="en-US" sz="3200" b="1" dirty="0" smtClean="0"/>
              <a:t>コードクローン作成者</a:t>
            </a:r>
            <a:r>
              <a:rPr lang="ja-JP" altLang="en-US" sz="3200" b="1" dirty="0"/>
              <a:t>・</a:t>
            </a:r>
            <a:r>
              <a:rPr lang="ja-JP" altLang="en-US" sz="3200" b="1" dirty="0" smtClean="0"/>
              <a:t>利用者関係</a:t>
            </a:r>
            <a:r>
              <a:rPr lang="ja-JP" altLang="en-US" sz="3200" b="1" dirty="0"/>
              <a:t>分析手法とその適用</a:t>
            </a:r>
            <a:endParaRPr kumimoji="1" lang="ja-JP" altLang="en-US" sz="3200" b="1" dirty="0"/>
          </a:p>
        </p:txBody>
      </p:sp>
      <p:sp>
        <p:nvSpPr>
          <p:cNvPr id="8" name="サブタイトル 2"/>
          <p:cNvSpPr>
            <a:spLocks noGrp="1"/>
          </p:cNvSpPr>
          <p:nvPr>
            <p:ph type="subTitle" idx="1"/>
          </p:nvPr>
        </p:nvSpPr>
        <p:spPr>
          <a:xfrm>
            <a:off x="755302" y="3284984"/>
            <a:ext cx="6625010" cy="1152128"/>
          </a:xfrm>
        </p:spPr>
        <p:txBody>
          <a:bodyPr/>
          <a:lstStyle/>
          <a:p>
            <a:pPr algn="r"/>
            <a:r>
              <a:rPr lang="ja-JP" altLang="en-US" sz="2800" dirty="0"/>
              <a:t>○</a:t>
            </a:r>
            <a:r>
              <a:rPr lang="ja-JP" altLang="en-US" sz="2800" dirty="0" smtClean="0"/>
              <a:t>森脇</a:t>
            </a:r>
            <a:r>
              <a:rPr lang="ja-JP" altLang="en-US" sz="2800" dirty="0"/>
              <a:t>匠</a:t>
            </a:r>
            <a:r>
              <a:rPr lang="ja-JP" altLang="en-US" sz="2800" dirty="0" smtClean="0"/>
              <a:t>哉</a:t>
            </a:r>
            <a:r>
              <a:rPr lang="en-US" altLang="ja-JP" sz="2800" baseline="30000" dirty="0"/>
              <a:t>†</a:t>
            </a:r>
            <a:r>
              <a:rPr lang="ja-JP" altLang="en-US" sz="2800" dirty="0" smtClean="0"/>
              <a:t>    </a:t>
            </a:r>
            <a:r>
              <a:rPr kumimoji="1" lang="ja-JP" altLang="en-US" sz="2800" dirty="0" smtClean="0"/>
              <a:t>井垣宏</a:t>
            </a:r>
            <a:r>
              <a:rPr lang="en-US" altLang="ja-JP" sz="2800" baseline="30000" dirty="0"/>
              <a:t>†</a:t>
            </a:r>
            <a:r>
              <a:rPr kumimoji="1" lang="ja-JP" altLang="en-US" sz="2800" dirty="0" smtClean="0"/>
              <a:t>   </a:t>
            </a:r>
            <a:r>
              <a:rPr lang="ja-JP" altLang="en-US" sz="2800" dirty="0" smtClean="0"/>
              <a:t>山中裕樹</a:t>
            </a:r>
            <a:r>
              <a:rPr lang="en-US" altLang="ja-JP" sz="2800" baseline="30000" dirty="0"/>
              <a:t>†</a:t>
            </a:r>
            <a:endParaRPr lang="en-US" altLang="ja-JP" sz="2800" baseline="30000" dirty="0" smtClean="0"/>
          </a:p>
          <a:p>
            <a:pPr algn="r"/>
            <a:r>
              <a:rPr lang="ja-JP" altLang="en-US" sz="2800" dirty="0"/>
              <a:t> </a:t>
            </a:r>
            <a:r>
              <a:rPr lang="ja-JP" altLang="en-US" sz="2800" dirty="0" smtClean="0"/>
              <a:t>   吉田則裕</a:t>
            </a:r>
            <a:r>
              <a:rPr lang="en-US" altLang="ja-JP" sz="2800" baseline="30000" dirty="0" smtClean="0"/>
              <a:t>††</a:t>
            </a:r>
            <a:r>
              <a:rPr lang="ja-JP" altLang="en-US" sz="2800" dirty="0" smtClean="0"/>
              <a:t> 井上克郎</a:t>
            </a:r>
            <a:r>
              <a:rPr lang="en-US" altLang="ja-JP" sz="2800" baseline="30000" dirty="0"/>
              <a:t>†</a:t>
            </a:r>
            <a:r>
              <a:rPr lang="ja-JP" altLang="en-US" sz="2800" dirty="0" smtClean="0"/>
              <a:t> 楠本真二</a:t>
            </a:r>
            <a:r>
              <a:rPr lang="en-US" altLang="ja-JP" sz="2800" baseline="30000" dirty="0"/>
              <a:t>†</a:t>
            </a:r>
            <a:endParaRPr lang="en-US" altLang="ja-JP" sz="2800" dirty="0" smtClean="0"/>
          </a:p>
        </p:txBody>
      </p:sp>
      <p:sp>
        <p:nvSpPr>
          <p:cNvPr id="9" name="サブタイトル 2"/>
          <p:cNvSpPr txBox="1">
            <a:spLocks/>
          </p:cNvSpPr>
          <p:nvPr/>
        </p:nvSpPr>
        <p:spPr bwMode="auto">
          <a:xfrm>
            <a:off x="827584" y="5013176"/>
            <a:ext cx="7920880" cy="11521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3"/>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4"/>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algn="r"/>
            <a:r>
              <a:rPr lang="en-US" altLang="ja-JP" sz="2800" kern="0" dirty="0" smtClean="0"/>
              <a:t>†</a:t>
            </a:r>
            <a:r>
              <a:rPr lang="ja-JP" altLang="en-US" sz="2800" kern="0" dirty="0" smtClean="0"/>
              <a:t> 大阪大学大学院 情報科学研究科</a:t>
            </a:r>
            <a:endParaRPr lang="en-US" altLang="ja-JP" sz="2800" kern="0" dirty="0" smtClean="0"/>
          </a:p>
          <a:p>
            <a:pPr algn="r"/>
            <a:r>
              <a:rPr lang="en-US" altLang="ja-JP" sz="2800" kern="0" dirty="0" smtClean="0"/>
              <a:t>††</a:t>
            </a:r>
            <a:r>
              <a:rPr lang="ja-JP" altLang="en-US" sz="2800" kern="0" dirty="0" smtClean="0"/>
              <a:t> 奈良</a:t>
            </a:r>
            <a:r>
              <a:rPr lang="ja-JP" altLang="en-US" sz="2800" kern="0" dirty="0"/>
              <a:t>先端</a:t>
            </a:r>
            <a:r>
              <a:rPr lang="ja-JP" altLang="en-US" sz="2800" kern="0" dirty="0" smtClean="0"/>
              <a:t>科学</a:t>
            </a:r>
            <a:r>
              <a:rPr lang="zh-CN" altLang="en-US" sz="2800" dirty="0"/>
              <a:t>技術</a:t>
            </a:r>
            <a:r>
              <a:rPr lang="ja-JP" altLang="en-US" sz="2800" kern="0" dirty="0" smtClean="0"/>
              <a:t>大学院大学 情報科学研究科</a:t>
            </a:r>
            <a:endParaRPr lang="en-US" altLang="ja-JP" sz="2800" kern="0" dirty="0" smtClean="0"/>
          </a:p>
        </p:txBody>
      </p:sp>
    </p:spTree>
    <p:extLst>
      <p:ext uri="{BB962C8B-B14F-4D97-AF65-F5344CB8AC3E}">
        <p14:creationId xmlns:p14="http://schemas.microsoft.com/office/powerpoint/2010/main" val="354586290"/>
      </p:ext>
    </p:extLst>
  </p:cSld>
  <p:clrMapOvr>
    <a:masterClrMapping/>
  </p:clrMapOvr>
  <mc:AlternateContent xmlns:mc="http://schemas.openxmlformats.org/markup-compatibility/2006" xmlns:p14="http://schemas.microsoft.com/office/powerpoint/2010/main">
    <mc:Choice Requires="p14">
      <p:transition spd="slow" p14:dur="2000" advTm="12477"/>
    </mc:Choice>
    <mc:Fallback xmlns="">
      <p:transition spd="slow" advTm="1247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sz="3800" dirty="0"/>
              <a:t>STEP2</a:t>
            </a:r>
            <a:r>
              <a:rPr lang="ja-JP" altLang="en-US" sz="3800" dirty="0"/>
              <a:t>：</a:t>
            </a:r>
            <a:r>
              <a:rPr lang="ja-JP" altLang="en-US" sz="3800" dirty="0" smtClean="0"/>
              <a:t>クローンセット遷移</a:t>
            </a:r>
            <a:r>
              <a:rPr lang="ja-JP" altLang="en-US" sz="3800" dirty="0"/>
              <a:t>情報の</a:t>
            </a:r>
            <a:r>
              <a:rPr lang="ja-JP" altLang="en-US" sz="3800" dirty="0" smtClean="0"/>
              <a:t>検出</a:t>
            </a:r>
            <a:r>
              <a:rPr lang="en-US" altLang="ja-JP" sz="3800" dirty="0" smtClean="0"/>
              <a:t>(1/2)</a:t>
            </a:r>
            <a:endParaRPr lang="ja-JP" altLang="ja-JP" sz="3800" baseline="30000" dirty="0"/>
          </a:p>
        </p:txBody>
      </p:sp>
      <p:sp>
        <p:nvSpPr>
          <p:cNvPr id="113" name="フローチャート : 代替処理 112"/>
          <p:cNvSpPr/>
          <p:nvPr/>
        </p:nvSpPr>
        <p:spPr bwMode="auto">
          <a:xfrm>
            <a:off x="7113058" y="3895766"/>
            <a:ext cx="1368152" cy="432048"/>
          </a:xfrm>
          <a:prstGeom prst="flowChartAlternateProcess">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Added</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114" name="直線矢印コネクタ 113"/>
          <p:cNvCxnSpPr>
            <a:stCxn id="113" idx="1"/>
          </p:cNvCxnSpPr>
          <p:nvPr/>
        </p:nvCxnSpPr>
        <p:spPr bwMode="auto">
          <a:xfrm flipH="1" flipV="1">
            <a:off x="6245378" y="4017734"/>
            <a:ext cx="867680" cy="94056"/>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7" name="正方形/長方形 26"/>
          <p:cNvSpPr/>
          <p:nvPr/>
        </p:nvSpPr>
        <p:spPr>
          <a:xfrm>
            <a:off x="4398347" y="4767535"/>
            <a:ext cx="2213992" cy="461665"/>
          </a:xfrm>
          <a:prstGeom prst="rect">
            <a:avLst/>
          </a:prstGeom>
        </p:spPr>
        <p:txBody>
          <a:bodyPr wrap="square">
            <a:spAutoFit/>
          </a:bodyPr>
          <a:lstStyle/>
          <a:p>
            <a:pPr marL="514350" indent="-514350" algn="ctr"/>
            <a:r>
              <a:rPr lang="ja-JP" altLang="en-US" dirty="0" smtClean="0"/>
              <a:t>新リビジョン</a:t>
            </a:r>
            <a:endParaRPr lang="en-US" altLang="ja-JP" dirty="0" smtClean="0"/>
          </a:p>
        </p:txBody>
      </p:sp>
      <p:sp>
        <p:nvSpPr>
          <p:cNvPr id="29" name="正方形/長方形 28"/>
          <p:cNvSpPr/>
          <p:nvPr/>
        </p:nvSpPr>
        <p:spPr>
          <a:xfrm>
            <a:off x="1360789" y="4767535"/>
            <a:ext cx="1944216" cy="461665"/>
          </a:xfrm>
          <a:prstGeom prst="rect">
            <a:avLst/>
          </a:prstGeom>
        </p:spPr>
        <p:txBody>
          <a:bodyPr wrap="square">
            <a:spAutoFit/>
          </a:bodyPr>
          <a:lstStyle/>
          <a:p>
            <a:pPr marL="514350" indent="-514350" algn="ctr"/>
            <a:r>
              <a:rPr lang="ja-JP" altLang="en-US" dirty="0" smtClean="0"/>
              <a:t>旧リビジョン</a:t>
            </a:r>
            <a:endParaRPr lang="en-US" altLang="ja-JP" dirty="0" smtClean="0"/>
          </a:p>
        </p:txBody>
      </p:sp>
      <p:sp>
        <p:nvSpPr>
          <p:cNvPr id="38" name="コンテンツ プレースホルダー 2"/>
          <p:cNvSpPr>
            <a:spLocks noGrp="1"/>
          </p:cNvSpPr>
          <p:nvPr>
            <p:ph idx="1"/>
          </p:nvPr>
        </p:nvSpPr>
        <p:spPr>
          <a:xfrm>
            <a:off x="179388" y="1197000"/>
            <a:ext cx="8785225" cy="1295896"/>
          </a:xfrm>
        </p:spPr>
        <p:txBody>
          <a:bodyPr/>
          <a:lstStyle/>
          <a:p>
            <a:r>
              <a:rPr kumimoji="1" lang="ja-JP" altLang="en-US" sz="2400" dirty="0" smtClean="0"/>
              <a:t>コードクローンを「</a:t>
            </a:r>
            <a:r>
              <a:rPr kumimoji="1" lang="en-US" altLang="ja-JP" sz="2400" dirty="0" smtClean="0"/>
              <a:t>Stable</a:t>
            </a:r>
            <a:r>
              <a:rPr kumimoji="1" lang="ja-JP" altLang="en-US" sz="2400" dirty="0" smtClean="0"/>
              <a:t>」「</a:t>
            </a:r>
            <a:r>
              <a:rPr kumimoji="1" lang="en-US" altLang="ja-JP" sz="2400" dirty="0" smtClean="0"/>
              <a:t>Added</a:t>
            </a:r>
            <a:r>
              <a:rPr kumimoji="1" lang="ja-JP" altLang="en-US" sz="2400" dirty="0" smtClean="0"/>
              <a:t>」に分類する</a:t>
            </a:r>
            <a:r>
              <a:rPr kumimoji="1" lang="en-US" altLang="ja-JP" sz="2400" baseline="30000" dirty="0" smtClean="0"/>
              <a:t>[6]</a:t>
            </a:r>
          </a:p>
          <a:p>
            <a:r>
              <a:rPr lang="ja-JP" altLang="en-US" sz="2400" dirty="0"/>
              <a:t>本研究で</a:t>
            </a:r>
            <a:r>
              <a:rPr lang="ja-JP" altLang="en-US" sz="2400" dirty="0" smtClean="0"/>
              <a:t>は再利用傾向を分析するため「</a:t>
            </a:r>
            <a:r>
              <a:rPr lang="en-US" altLang="ja-JP" sz="2400" dirty="0" smtClean="0"/>
              <a:t>Added</a:t>
            </a:r>
            <a:r>
              <a:rPr lang="ja-JP" altLang="en-US" sz="2400" dirty="0" smtClean="0"/>
              <a:t>」に注目</a:t>
            </a:r>
            <a:endParaRPr kumimoji="1" lang="en-US" altLang="ja-JP" sz="2400" dirty="0" smtClean="0"/>
          </a:p>
        </p:txBody>
      </p:sp>
      <p:sp>
        <p:nvSpPr>
          <p:cNvPr id="7" name="テキスト ボックス 6"/>
          <p:cNvSpPr txBox="1"/>
          <p:nvPr/>
        </p:nvSpPr>
        <p:spPr>
          <a:xfrm>
            <a:off x="6109979" y="3444578"/>
            <a:ext cx="857927" cy="400110"/>
          </a:xfrm>
          <a:prstGeom prst="rect">
            <a:avLst/>
          </a:prstGeom>
          <a:noFill/>
        </p:spPr>
        <p:txBody>
          <a:bodyPr wrap="none" rtlCol="0">
            <a:spAutoFit/>
          </a:bodyPr>
          <a:lstStyle/>
          <a:p>
            <a:r>
              <a:rPr kumimoji="1" lang="ja-JP" altLang="en-US" sz="2000" dirty="0" smtClean="0"/>
              <a:t>コピー</a:t>
            </a:r>
            <a:endParaRPr kumimoji="1" lang="ja-JP" altLang="en-US" sz="2000" dirty="0"/>
          </a:p>
        </p:txBody>
      </p:sp>
      <p:cxnSp>
        <p:nvCxnSpPr>
          <p:cNvPr id="26" name="直線矢印コネクタ 25"/>
          <p:cNvCxnSpPr/>
          <p:nvPr/>
        </p:nvCxnSpPr>
        <p:spPr bwMode="auto">
          <a:xfrm>
            <a:off x="3079474" y="2824509"/>
            <a:ext cx="1673386"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 name="直線矢印コネクタ 36"/>
          <p:cNvCxnSpPr/>
          <p:nvPr/>
        </p:nvCxnSpPr>
        <p:spPr bwMode="auto">
          <a:xfrm>
            <a:off x="3079474" y="3354529"/>
            <a:ext cx="1666843" cy="8249"/>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1" name="Freeform 13"/>
          <p:cNvSpPr>
            <a:spLocks/>
          </p:cNvSpPr>
          <p:nvPr/>
        </p:nvSpPr>
        <p:spPr bwMode="auto">
          <a:xfrm>
            <a:off x="1586322" y="2679156"/>
            <a:ext cx="1493152" cy="3906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42" name="角丸四角形 41"/>
          <p:cNvSpPr/>
          <p:nvPr/>
        </p:nvSpPr>
        <p:spPr>
          <a:xfrm>
            <a:off x="1259632" y="2483835"/>
            <a:ext cx="2187444" cy="195320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43" name="Freeform 13"/>
          <p:cNvSpPr>
            <a:spLocks/>
          </p:cNvSpPr>
          <p:nvPr/>
        </p:nvSpPr>
        <p:spPr bwMode="auto">
          <a:xfrm>
            <a:off x="1613320" y="3232224"/>
            <a:ext cx="1480068" cy="3906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48" name="角丸四角形 47"/>
          <p:cNvSpPr/>
          <p:nvPr/>
        </p:nvSpPr>
        <p:spPr>
          <a:xfrm>
            <a:off x="4411622" y="2429221"/>
            <a:ext cx="2187444" cy="195320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49" name="Freeform 13"/>
          <p:cNvSpPr>
            <a:spLocks/>
          </p:cNvSpPr>
          <p:nvPr/>
        </p:nvSpPr>
        <p:spPr bwMode="auto">
          <a:xfrm>
            <a:off x="4751397" y="3192640"/>
            <a:ext cx="1480068" cy="3906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5" name="Freeform 13"/>
          <p:cNvSpPr>
            <a:spLocks/>
          </p:cNvSpPr>
          <p:nvPr/>
        </p:nvSpPr>
        <p:spPr bwMode="auto">
          <a:xfrm>
            <a:off x="4765310" y="3822414"/>
            <a:ext cx="1480068" cy="3906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33" name="直線矢印コネクタ 32"/>
          <p:cNvCxnSpPr>
            <a:stCxn id="30" idx="1"/>
          </p:cNvCxnSpPr>
          <p:nvPr/>
        </p:nvCxnSpPr>
        <p:spPr bwMode="auto">
          <a:xfrm flipH="1">
            <a:off x="6245378" y="2699859"/>
            <a:ext cx="866544" cy="72008"/>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 name="直線矢印コネクタ 55"/>
          <p:cNvCxnSpPr>
            <a:stCxn id="30" idx="1"/>
          </p:cNvCxnSpPr>
          <p:nvPr/>
        </p:nvCxnSpPr>
        <p:spPr bwMode="auto">
          <a:xfrm flipH="1">
            <a:off x="6245378" y="2699859"/>
            <a:ext cx="866544" cy="654670"/>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6" name="1 つの角を丸めた四角形 35"/>
          <p:cNvSpPr/>
          <p:nvPr/>
        </p:nvSpPr>
        <p:spPr bwMode="auto">
          <a:xfrm>
            <a:off x="4642574" y="4306828"/>
            <a:ext cx="1725539" cy="325534"/>
          </a:xfrm>
          <a:prstGeom prst="round1Rect">
            <a:avLst/>
          </a:prstGeom>
          <a:solidFill>
            <a:srgbClr val="FFFFFF">
              <a:lumMod val="85000"/>
            </a:srgb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ysClr val="windowText" lastClr="000000"/>
                </a:solidFill>
                <a:effectLst/>
                <a:uLnTx/>
                <a:uFillTx/>
              </a:rPr>
              <a:t>クローンセット</a:t>
            </a:r>
            <a:r>
              <a:rPr kumimoji="0" lang="en-US" altLang="ja-JP" sz="1800" b="1" i="0" u="none" strike="noStrike" kern="0" cap="none" spc="0" normalizeH="0" baseline="0" noProof="0" dirty="0" smtClean="0">
                <a:ln>
                  <a:noFill/>
                </a:ln>
                <a:solidFill>
                  <a:sysClr val="windowText" lastClr="000000"/>
                </a:solidFill>
                <a:effectLst/>
                <a:uLnTx/>
                <a:uFillTx/>
              </a:rPr>
              <a:t>A</a:t>
            </a:r>
            <a:endParaRPr kumimoji="0" lang="ja-JP" altLang="en-US" sz="1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endParaRPr>
          </a:p>
        </p:txBody>
      </p:sp>
      <p:sp>
        <p:nvSpPr>
          <p:cNvPr id="57" name="1 つの角を丸めた四角形 56"/>
          <p:cNvSpPr/>
          <p:nvPr/>
        </p:nvSpPr>
        <p:spPr bwMode="auto">
          <a:xfrm>
            <a:off x="1470128" y="4306828"/>
            <a:ext cx="1725539" cy="325534"/>
          </a:xfrm>
          <a:prstGeom prst="round1Rect">
            <a:avLst/>
          </a:prstGeom>
          <a:solidFill>
            <a:srgbClr val="FFFFFF">
              <a:lumMod val="85000"/>
            </a:srgb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ysClr val="windowText" lastClr="000000"/>
                </a:solidFill>
                <a:effectLst/>
                <a:uLnTx/>
                <a:uFillTx/>
              </a:rPr>
              <a:t>クローンセット</a:t>
            </a:r>
            <a:r>
              <a:rPr kumimoji="0" lang="en-US" altLang="ja-JP" sz="1800" b="1" i="0" u="none" strike="noStrike" kern="0" cap="none" spc="0" normalizeH="0" baseline="0" noProof="0" dirty="0" smtClean="0">
                <a:ln>
                  <a:noFill/>
                </a:ln>
                <a:solidFill>
                  <a:sysClr val="windowText" lastClr="000000"/>
                </a:solidFill>
                <a:effectLst/>
                <a:uLnTx/>
                <a:uFillTx/>
              </a:rPr>
              <a:t>A</a:t>
            </a:r>
            <a:endParaRPr kumimoji="0" lang="ja-JP" altLang="en-US" sz="1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endParaRPr>
          </a:p>
        </p:txBody>
      </p:sp>
      <p:sp>
        <p:nvSpPr>
          <p:cNvPr id="58" name="Freeform 13"/>
          <p:cNvSpPr>
            <a:spLocks/>
          </p:cNvSpPr>
          <p:nvPr/>
        </p:nvSpPr>
        <p:spPr bwMode="auto">
          <a:xfrm>
            <a:off x="4765310" y="2623415"/>
            <a:ext cx="1480068" cy="3906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45" name="右カーブ矢印 44"/>
          <p:cNvSpPr/>
          <p:nvPr/>
        </p:nvSpPr>
        <p:spPr bwMode="auto">
          <a:xfrm flipH="1">
            <a:off x="5470010" y="3285816"/>
            <a:ext cx="705808" cy="927240"/>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0" name="フローチャート : 代替処理 29"/>
          <p:cNvSpPr/>
          <p:nvPr/>
        </p:nvSpPr>
        <p:spPr bwMode="auto">
          <a:xfrm>
            <a:off x="7111922" y="2483835"/>
            <a:ext cx="1368152" cy="432048"/>
          </a:xfrm>
          <a:prstGeom prst="flowChartAlternateProcess">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Stable</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5" name="Rectangle 4"/>
          <p:cNvSpPr>
            <a:spLocks noChangeArrowheads="1"/>
          </p:cNvSpPr>
          <p:nvPr/>
        </p:nvSpPr>
        <p:spPr bwMode="auto">
          <a:xfrm>
            <a:off x="107504" y="5877272"/>
            <a:ext cx="8784976" cy="430887"/>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smtClean="0">
                <a:solidFill>
                  <a:schemeClr val="tx2"/>
                </a:solidFill>
                <a:latin typeface="+mn-ea"/>
                <a:ea typeface="+mn-ea"/>
              </a:rPr>
              <a:t>[7]</a:t>
            </a:r>
            <a:r>
              <a:rPr lang="ja-JP" altLang="en-US" sz="1050" dirty="0">
                <a:solidFill>
                  <a:schemeClr val="tx2"/>
                </a:solidFill>
                <a:latin typeface="+mn-ea"/>
                <a:ea typeface="+mn-ea"/>
              </a:rPr>
              <a:t>山中裕樹</a:t>
            </a:r>
            <a:r>
              <a:rPr lang="en-US" altLang="ja-JP" sz="1050" dirty="0">
                <a:solidFill>
                  <a:schemeClr val="tx2"/>
                </a:solidFill>
                <a:latin typeface="+mn-ea"/>
                <a:ea typeface="+mn-ea"/>
              </a:rPr>
              <a:t>, </a:t>
            </a:r>
            <a:r>
              <a:rPr lang="ja-JP" altLang="en-US" sz="1050" dirty="0">
                <a:solidFill>
                  <a:schemeClr val="tx2"/>
                </a:solidFill>
                <a:latin typeface="+mn-ea"/>
                <a:ea typeface="+mn-ea"/>
              </a:rPr>
              <a:t>崔恩瀞</a:t>
            </a:r>
            <a:r>
              <a:rPr lang="en-US" altLang="ja-JP" sz="1050" dirty="0">
                <a:solidFill>
                  <a:schemeClr val="tx2"/>
                </a:solidFill>
                <a:latin typeface="+mn-ea"/>
                <a:ea typeface="+mn-ea"/>
              </a:rPr>
              <a:t>, </a:t>
            </a:r>
            <a:r>
              <a:rPr lang="ja-JP" altLang="en-US" sz="1050" dirty="0">
                <a:solidFill>
                  <a:schemeClr val="tx2"/>
                </a:solidFill>
                <a:latin typeface="+mn-ea"/>
                <a:ea typeface="+mn-ea"/>
              </a:rPr>
              <a:t>吉田則裕</a:t>
            </a:r>
            <a:r>
              <a:rPr lang="en-US" altLang="ja-JP" sz="1050" dirty="0">
                <a:solidFill>
                  <a:schemeClr val="tx2"/>
                </a:solidFill>
                <a:latin typeface="+mn-ea"/>
                <a:ea typeface="+mn-ea"/>
              </a:rPr>
              <a:t>, </a:t>
            </a:r>
            <a:r>
              <a:rPr lang="ja-JP" altLang="en-US" sz="1050" dirty="0">
                <a:solidFill>
                  <a:schemeClr val="tx2"/>
                </a:solidFill>
                <a:latin typeface="+mn-ea"/>
                <a:ea typeface="+mn-ea"/>
              </a:rPr>
              <a:t>井上克郎</a:t>
            </a:r>
            <a:r>
              <a:rPr lang="en-US" altLang="ja-JP" sz="1050" dirty="0">
                <a:solidFill>
                  <a:schemeClr val="tx2"/>
                </a:solidFill>
                <a:latin typeface="+mn-ea"/>
                <a:ea typeface="+mn-ea"/>
              </a:rPr>
              <a:t>, </a:t>
            </a:r>
            <a:r>
              <a:rPr lang="ja-JP" altLang="en-US" sz="1050" dirty="0">
                <a:solidFill>
                  <a:schemeClr val="tx2"/>
                </a:solidFill>
                <a:latin typeface="+mn-ea"/>
                <a:ea typeface="+mn-ea"/>
              </a:rPr>
              <a:t>佐野建樹</a:t>
            </a:r>
            <a:r>
              <a:rPr lang="en-US" altLang="ja-JP" sz="1050" dirty="0">
                <a:solidFill>
                  <a:schemeClr val="tx2"/>
                </a:solidFill>
                <a:latin typeface="+mn-ea"/>
                <a:ea typeface="+mn-ea"/>
              </a:rPr>
              <a:t>. </a:t>
            </a:r>
            <a:r>
              <a:rPr lang="en-US" altLang="ja-JP" sz="1050" dirty="0" smtClean="0">
                <a:solidFill>
                  <a:schemeClr val="tx2"/>
                </a:solidFill>
                <a:latin typeface="+mn-ea"/>
                <a:ea typeface="+mn-ea"/>
              </a:rPr>
              <a:t>“</a:t>
            </a:r>
            <a:r>
              <a:rPr lang="ja-JP" altLang="en-US" sz="1050" dirty="0" smtClean="0">
                <a:solidFill>
                  <a:schemeClr val="tx2"/>
                </a:solidFill>
                <a:latin typeface="+mn-ea"/>
                <a:ea typeface="+mn-ea"/>
              </a:rPr>
              <a:t>コードクローン</a:t>
            </a:r>
            <a:r>
              <a:rPr lang="ja-JP" altLang="en-US" sz="1050" dirty="0">
                <a:solidFill>
                  <a:schemeClr val="tx2"/>
                </a:solidFill>
                <a:latin typeface="+mn-ea"/>
                <a:ea typeface="+mn-ea"/>
              </a:rPr>
              <a:t>変更管理システム</a:t>
            </a:r>
            <a:r>
              <a:rPr lang="ja-JP" altLang="en-US" sz="1050" dirty="0" smtClean="0">
                <a:solidFill>
                  <a:schemeClr val="tx2"/>
                </a:solidFill>
                <a:latin typeface="+mn-ea"/>
                <a:ea typeface="+mn-ea"/>
              </a:rPr>
              <a:t>の開発</a:t>
            </a:r>
            <a:r>
              <a:rPr lang="ja-JP" altLang="en-US" sz="1050" dirty="0">
                <a:solidFill>
                  <a:schemeClr val="tx2"/>
                </a:solidFill>
                <a:latin typeface="+mn-ea"/>
                <a:ea typeface="+mn-ea"/>
              </a:rPr>
              <a:t>と実プロジェクトへの</a:t>
            </a:r>
            <a:r>
              <a:rPr lang="ja-JP" altLang="en-US" sz="1050" dirty="0" smtClean="0">
                <a:solidFill>
                  <a:schemeClr val="tx2"/>
                </a:solidFill>
                <a:latin typeface="+mn-ea"/>
                <a:ea typeface="+mn-ea"/>
              </a:rPr>
              <a:t>適用</a:t>
            </a:r>
            <a:r>
              <a:rPr lang="en-US" altLang="ja-JP" sz="1050" dirty="0" smtClean="0">
                <a:solidFill>
                  <a:schemeClr val="tx2"/>
                </a:solidFill>
                <a:latin typeface="+mn-ea"/>
                <a:ea typeface="+mn-ea"/>
              </a:rPr>
              <a:t>”,</a:t>
            </a:r>
          </a:p>
          <a:p>
            <a:r>
              <a:rPr lang="ja-JP" altLang="en-US" sz="1050" dirty="0" smtClean="0">
                <a:solidFill>
                  <a:schemeClr val="tx2"/>
                </a:solidFill>
                <a:latin typeface="+mn-ea"/>
                <a:ea typeface="+mn-ea"/>
              </a:rPr>
              <a:t>ソフトウェアエンジニアリングシンポジウム</a:t>
            </a:r>
            <a:r>
              <a:rPr lang="en-US" altLang="ja-JP" sz="1050" dirty="0" smtClean="0">
                <a:solidFill>
                  <a:schemeClr val="tx2"/>
                </a:solidFill>
                <a:latin typeface="+mn-ea"/>
                <a:ea typeface="+mn-ea"/>
              </a:rPr>
              <a:t>2012</a:t>
            </a:r>
            <a:r>
              <a:rPr lang="ja-JP" altLang="en-US" sz="1050" dirty="0" smtClean="0">
                <a:solidFill>
                  <a:schemeClr val="tx2"/>
                </a:solidFill>
                <a:latin typeface="+mn-ea"/>
                <a:ea typeface="+mn-ea"/>
              </a:rPr>
              <a:t>論文集</a:t>
            </a:r>
            <a:r>
              <a:rPr lang="en-US" altLang="ja-JP" sz="1050" dirty="0" smtClean="0">
                <a:solidFill>
                  <a:schemeClr val="tx2"/>
                </a:solidFill>
                <a:latin typeface="+mn-ea"/>
                <a:ea typeface="+mn-ea"/>
              </a:rPr>
              <a:t>, pp.1–8</a:t>
            </a:r>
            <a:r>
              <a:rPr lang="en-US" altLang="ja-JP" sz="1050" dirty="0">
                <a:solidFill>
                  <a:schemeClr val="tx2"/>
                </a:solidFill>
                <a:latin typeface="+mn-ea"/>
                <a:ea typeface="+mn-ea"/>
              </a:rPr>
              <a:t>, </a:t>
            </a:r>
            <a:r>
              <a:rPr lang="en-US" altLang="ja-JP" sz="1050" dirty="0" err="1">
                <a:solidFill>
                  <a:schemeClr val="tx2"/>
                </a:solidFill>
                <a:latin typeface="+mn-ea"/>
                <a:ea typeface="+mn-ea"/>
              </a:rPr>
              <a:t>aug</a:t>
            </a:r>
            <a:r>
              <a:rPr lang="en-US" altLang="ja-JP" sz="1050" dirty="0">
                <a:solidFill>
                  <a:schemeClr val="tx2"/>
                </a:solidFill>
                <a:latin typeface="+mn-ea"/>
                <a:ea typeface="+mn-ea"/>
              </a:rPr>
              <a:t> 2012.</a:t>
            </a:r>
          </a:p>
        </p:txBody>
      </p:sp>
    </p:spTree>
    <p:custDataLst>
      <p:tags r:id="rId1"/>
    </p:custDataLst>
    <p:extLst>
      <p:ext uri="{BB962C8B-B14F-4D97-AF65-F5344CB8AC3E}">
        <p14:creationId xmlns:p14="http://schemas.microsoft.com/office/powerpoint/2010/main" val="58860484"/>
      </p:ext>
    </p:extLst>
  </p:cSld>
  <p:clrMapOvr>
    <a:masterClrMapping/>
  </p:clrMapOvr>
  <p:transition advTm="2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7" grpId="0"/>
      <p:bldP spid="45" grpId="0" animBg="1"/>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800" dirty="0"/>
              <a:t>STEP2</a:t>
            </a:r>
            <a:r>
              <a:rPr lang="ja-JP" altLang="en-US" sz="3800" dirty="0"/>
              <a:t>：</a:t>
            </a:r>
            <a:r>
              <a:rPr lang="ja-JP" altLang="en-US" sz="3800" dirty="0" smtClean="0"/>
              <a:t>クローンセット遷移</a:t>
            </a:r>
            <a:r>
              <a:rPr lang="ja-JP" altLang="en-US" sz="3800" dirty="0"/>
              <a:t>情報の</a:t>
            </a:r>
            <a:r>
              <a:rPr lang="ja-JP" altLang="en-US" sz="3800" dirty="0" smtClean="0"/>
              <a:t>検出</a:t>
            </a:r>
            <a:r>
              <a:rPr lang="en-US" altLang="ja-JP" sz="3800" dirty="0" smtClean="0"/>
              <a:t>(2/2)</a:t>
            </a:r>
            <a:endParaRPr lang="ja-JP" altLang="en-US" sz="3800" dirty="0"/>
          </a:p>
        </p:txBody>
      </p:sp>
      <p:sp>
        <p:nvSpPr>
          <p:cNvPr id="3" name="コンテンツ プレースホルダー 2"/>
          <p:cNvSpPr>
            <a:spLocks noGrp="1"/>
          </p:cNvSpPr>
          <p:nvPr>
            <p:ph idx="1"/>
          </p:nvPr>
        </p:nvSpPr>
        <p:spPr>
          <a:xfrm>
            <a:off x="179388" y="1197000"/>
            <a:ext cx="8785225" cy="5040312"/>
          </a:xfrm>
        </p:spPr>
        <p:txBody>
          <a:bodyPr/>
          <a:lstStyle/>
          <a:p>
            <a:r>
              <a:rPr kumimoji="1" lang="ja-JP" altLang="en-US" sz="2400" dirty="0" smtClean="0"/>
              <a:t>隣接する</a:t>
            </a:r>
            <a:r>
              <a:rPr kumimoji="1" lang="en-US" altLang="ja-JP" sz="2400" dirty="0" smtClean="0"/>
              <a:t>2</a:t>
            </a:r>
            <a:r>
              <a:rPr kumimoji="1" lang="ja-JP" altLang="en-US" sz="2400" dirty="0" smtClean="0"/>
              <a:t>リビジョンのコードクローンから遷移情報を取得する</a:t>
            </a:r>
            <a:r>
              <a:rPr kumimoji="1" lang="en-US" altLang="ja-JP" sz="2400" baseline="30000" dirty="0" smtClean="0"/>
              <a:t>[6]</a:t>
            </a:r>
            <a:endParaRPr kumimoji="1" lang="ja-JP" altLang="en-US" sz="2400" baseline="30000" dirty="0"/>
          </a:p>
        </p:txBody>
      </p:sp>
      <p:sp>
        <p:nvSpPr>
          <p:cNvPr id="28" name="テキスト ボックス 27"/>
          <p:cNvSpPr txBox="1"/>
          <p:nvPr/>
        </p:nvSpPr>
        <p:spPr>
          <a:xfrm>
            <a:off x="1710158" y="1628800"/>
            <a:ext cx="2058616" cy="70788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ja-JP" altLang="en-US" sz="2000" dirty="0" smtClean="0"/>
              <a:t>コードクローン情報</a:t>
            </a:r>
            <a:endParaRPr lang="en-US" altLang="ja-JP" sz="2000" dirty="0" smtClean="0"/>
          </a:p>
          <a:p>
            <a:pPr algn="ctr"/>
            <a:r>
              <a:rPr kumimoji="1" lang="en-US" altLang="ja-JP" sz="2000" dirty="0" smtClean="0"/>
              <a:t>(</a:t>
            </a:r>
            <a:r>
              <a:rPr kumimoji="1" lang="ja-JP" altLang="en-US" sz="2000" dirty="0" smtClean="0"/>
              <a:t>合成</a:t>
            </a:r>
            <a:r>
              <a:rPr kumimoji="1" lang="en-US" altLang="ja-JP" sz="2000" dirty="0" smtClean="0"/>
              <a:t>rev. </a:t>
            </a:r>
            <a:r>
              <a:rPr lang="en-US" altLang="ja-JP" sz="2000" dirty="0" smtClean="0"/>
              <a:t>1</a:t>
            </a:r>
            <a:r>
              <a:rPr kumimoji="1" lang="en-US" altLang="ja-JP" sz="2000" dirty="0" smtClean="0"/>
              <a:t>)</a:t>
            </a:r>
            <a:endParaRPr kumimoji="1" lang="ja-JP" altLang="en-US" sz="2000" dirty="0"/>
          </a:p>
        </p:txBody>
      </p:sp>
      <p:sp>
        <p:nvSpPr>
          <p:cNvPr id="29" name="テキスト ボックス 28"/>
          <p:cNvSpPr txBox="1"/>
          <p:nvPr/>
        </p:nvSpPr>
        <p:spPr>
          <a:xfrm>
            <a:off x="1708674" y="2875087"/>
            <a:ext cx="2060099"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t>コードクローン情報</a:t>
            </a:r>
            <a:endParaRPr lang="en-US" altLang="ja-JP" sz="2000" dirty="0" smtClean="0"/>
          </a:p>
          <a:p>
            <a:pPr algn="ctr"/>
            <a:r>
              <a:rPr kumimoji="1" lang="en-US" altLang="ja-JP" sz="2000" dirty="0" smtClean="0"/>
              <a:t>(</a:t>
            </a:r>
            <a:r>
              <a:rPr kumimoji="1" lang="ja-JP" altLang="en-US" sz="2000" dirty="0" smtClean="0"/>
              <a:t>合成</a:t>
            </a:r>
            <a:r>
              <a:rPr kumimoji="1" lang="en-US" altLang="ja-JP" sz="2000" dirty="0" smtClean="0"/>
              <a:t>rev. </a:t>
            </a:r>
            <a:r>
              <a:rPr lang="en-US" altLang="ja-JP" sz="2000" dirty="0" smtClean="0"/>
              <a:t>2</a:t>
            </a:r>
            <a:r>
              <a:rPr kumimoji="1" lang="en-US" altLang="ja-JP" sz="2000" dirty="0" smtClean="0"/>
              <a:t>)</a:t>
            </a:r>
            <a:endParaRPr kumimoji="1" lang="ja-JP" altLang="en-US" sz="2000" dirty="0"/>
          </a:p>
        </p:txBody>
      </p:sp>
      <p:sp>
        <p:nvSpPr>
          <p:cNvPr id="37" name="テキスト ボックス 36"/>
          <p:cNvSpPr txBox="1"/>
          <p:nvPr/>
        </p:nvSpPr>
        <p:spPr>
          <a:xfrm>
            <a:off x="1708675" y="4149080"/>
            <a:ext cx="2060098"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t>コードクローン情報</a:t>
            </a:r>
            <a:endParaRPr lang="en-US" altLang="ja-JP" sz="2000" dirty="0" smtClean="0"/>
          </a:p>
          <a:p>
            <a:pPr algn="ctr"/>
            <a:r>
              <a:rPr kumimoji="1" lang="en-US" altLang="ja-JP" sz="2000" dirty="0" smtClean="0"/>
              <a:t>(</a:t>
            </a:r>
            <a:r>
              <a:rPr kumimoji="1" lang="ja-JP" altLang="en-US" sz="2000" dirty="0" smtClean="0"/>
              <a:t>合成</a:t>
            </a:r>
            <a:r>
              <a:rPr kumimoji="1" lang="en-US" altLang="ja-JP" sz="2000" dirty="0" smtClean="0"/>
              <a:t>rev. N-1)</a:t>
            </a:r>
            <a:endParaRPr kumimoji="1" lang="ja-JP" altLang="en-US" sz="2000" dirty="0"/>
          </a:p>
        </p:txBody>
      </p:sp>
      <p:cxnSp>
        <p:nvCxnSpPr>
          <p:cNvPr id="39" name="直線矢印コネクタ 38"/>
          <p:cNvCxnSpPr>
            <a:stCxn id="40" idx="6"/>
            <a:endCxn id="6" idx="1"/>
          </p:cNvCxnSpPr>
          <p:nvPr/>
        </p:nvCxnSpPr>
        <p:spPr>
          <a:xfrm>
            <a:off x="4444980" y="2578599"/>
            <a:ext cx="288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0" name="円/楕円 39"/>
          <p:cNvSpPr/>
          <p:nvPr/>
        </p:nvSpPr>
        <p:spPr>
          <a:xfrm>
            <a:off x="3419872" y="2420888"/>
            <a:ext cx="1025108" cy="315421"/>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000" dirty="0" smtClean="0"/>
              <a:t>比較</a:t>
            </a:r>
            <a:endParaRPr kumimoji="1" lang="ja-JP" altLang="en-US" sz="2000" dirty="0"/>
          </a:p>
        </p:txBody>
      </p:sp>
      <p:grpSp>
        <p:nvGrpSpPr>
          <p:cNvPr id="7" name="グループ化 6"/>
          <p:cNvGrpSpPr/>
          <p:nvPr/>
        </p:nvGrpSpPr>
        <p:grpSpPr>
          <a:xfrm>
            <a:off x="4716016" y="2044361"/>
            <a:ext cx="4283384" cy="1224136"/>
            <a:chOff x="4511378" y="1903909"/>
            <a:chExt cx="4283384" cy="1524460"/>
          </a:xfrm>
        </p:grpSpPr>
        <p:sp>
          <p:nvSpPr>
            <p:cNvPr id="6" name="正方形/長方形 5"/>
            <p:cNvSpPr/>
            <p:nvPr/>
          </p:nvSpPr>
          <p:spPr bwMode="auto">
            <a:xfrm>
              <a:off x="4511378" y="1903909"/>
              <a:ext cx="4283384" cy="152446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16" name="グループ化 115"/>
            <p:cNvGrpSpPr/>
            <p:nvPr/>
          </p:nvGrpSpPr>
          <p:grpSpPr>
            <a:xfrm>
              <a:off x="4901753" y="2017025"/>
              <a:ext cx="3708093" cy="1289089"/>
              <a:chOff x="2341959" y="2996952"/>
              <a:chExt cx="3708093" cy="1743696"/>
            </a:xfrm>
          </p:grpSpPr>
          <p:cxnSp>
            <p:nvCxnSpPr>
              <p:cNvPr id="120" name="直線矢印コネクタ 119"/>
              <p:cNvCxnSpPr/>
              <p:nvPr/>
            </p:nvCxnSpPr>
            <p:spPr bwMode="auto">
              <a:xfrm>
                <a:off x="3635896" y="3373736"/>
                <a:ext cx="916012"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21" name="角丸四角形 120"/>
              <p:cNvSpPr/>
              <p:nvPr/>
            </p:nvSpPr>
            <p:spPr>
              <a:xfrm>
                <a:off x="4205892" y="2996952"/>
                <a:ext cx="1844160" cy="154517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22" name="1 つの角を丸めた四角形 121"/>
              <p:cNvSpPr/>
              <p:nvPr/>
            </p:nvSpPr>
            <p:spPr bwMode="auto">
              <a:xfrm>
                <a:off x="4255920" y="4380609"/>
                <a:ext cx="1744104" cy="360039"/>
              </a:xfrm>
              <a:prstGeom prst="round1Rect">
                <a:avLst/>
              </a:prstGeom>
              <a:solidFill>
                <a:srgbClr val="FFFFFF">
                  <a:lumMod val="85000"/>
                </a:srgb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ysClr val="windowText" lastClr="000000"/>
                    </a:solidFill>
                    <a:effectLst/>
                    <a:uLnTx/>
                    <a:uFillTx/>
                  </a:rPr>
                  <a:t>クローンセット</a:t>
                </a:r>
                <a:r>
                  <a:rPr kumimoji="0" lang="en-US" altLang="ja-JP" sz="1800" b="1" i="0" u="none" strike="noStrike" kern="0" cap="none" spc="0" normalizeH="0" baseline="0" noProof="0" dirty="0" smtClean="0">
                    <a:ln>
                      <a:noFill/>
                    </a:ln>
                    <a:solidFill>
                      <a:sysClr val="windowText" lastClr="000000"/>
                    </a:solidFill>
                    <a:effectLst/>
                    <a:uLnTx/>
                    <a:uFillTx/>
                  </a:rPr>
                  <a:t>A</a:t>
                </a:r>
                <a:endParaRPr kumimoji="0" lang="ja-JP" altLang="en-US" sz="1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endParaRPr>
              </a:p>
            </p:txBody>
          </p:sp>
          <p:sp>
            <p:nvSpPr>
              <p:cNvPr id="125" name="Freeform 13"/>
              <p:cNvSpPr>
                <a:spLocks/>
              </p:cNvSpPr>
              <p:nvPr/>
            </p:nvSpPr>
            <p:spPr bwMode="auto">
              <a:xfrm>
                <a:off x="4551908" y="3139688"/>
                <a:ext cx="1296143"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26" name="Freeform 13"/>
              <p:cNvSpPr>
                <a:spLocks/>
              </p:cNvSpPr>
              <p:nvPr/>
            </p:nvSpPr>
            <p:spPr bwMode="auto">
              <a:xfrm>
                <a:off x="4558703" y="3814331"/>
                <a:ext cx="1296144"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27" name="Freeform 13"/>
              <p:cNvSpPr>
                <a:spLocks/>
              </p:cNvSpPr>
              <p:nvPr/>
            </p:nvSpPr>
            <p:spPr bwMode="auto">
              <a:xfrm>
                <a:off x="2341959" y="3191879"/>
                <a:ext cx="1305322" cy="43204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sp>
        <p:nvSpPr>
          <p:cNvPr id="162" name="1 つの角を丸めた四角形 161"/>
          <p:cNvSpPr/>
          <p:nvPr/>
        </p:nvSpPr>
        <p:spPr bwMode="auto">
          <a:xfrm>
            <a:off x="4783416" y="1700808"/>
            <a:ext cx="3532999" cy="360040"/>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(1,2)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73" name="直線矢印コネクタ 72"/>
          <p:cNvCxnSpPr>
            <a:stCxn id="72" idx="4"/>
            <a:endCxn id="28" idx="1"/>
          </p:cNvCxnSpPr>
          <p:nvPr/>
        </p:nvCxnSpPr>
        <p:spPr bwMode="auto">
          <a:xfrm flipV="1">
            <a:off x="827584" y="1982743"/>
            <a:ext cx="882574" cy="2062162"/>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76" name="直線矢印コネクタ 75"/>
          <p:cNvCxnSpPr>
            <a:stCxn id="72" idx="4"/>
            <a:endCxn id="29" idx="1"/>
          </p:cNvCxnSpPr>
          <p:nvPr/>
        </p:nvCxnSpPr>
        <p:spPr bwMode="auto">
          <a:xfrm flipV="1">
            <a:off x="827584" y="3229030"/>
            <a:ext cx="881090" cy="815876"/>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79" name="直線矢印コネクタ 78"/>
          <p:cNvCxnSpPr>
            <a:stCxn id="72" idx="4"/>
            <a:endCxn id="37" idx="1"/>
          </p:cNvCxnSpPr>
          <p:nvPr/>
        </p:nvCxnSpPr>
        <p:spPr bwMode="auto">
          <a:xfrm>
            <a:off x="827584" y="4044905"/>
            <a:ext cx="881091" cy="458118"/>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82" name="右カーブ矢印 81"/>
          <p:cNvSpPr/>
          <p:nvPr/>
        </p:nvSpPr>
        <p:spPr bwMode="auto">
          <a:xfrm flipH="1">
            <a:off x="7950056" y="2283365"/>
            <a:ext cx="274700" cy="48107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58" name="グループ化 57"/>
          <p:cNvGrpSpPr/>
          <p:nvPr/>
        </p:nvGrpSpPr>
        <p:grpSpPr>
          <a:xfrm>
            <a:off x="4669718" y="4628873"/>
            <a:ext cx="4294770" cy="1626211"/>
            <a:chOff x="4499992" y="1903908"/>
            <a:chExt cx="4294770" cy="2025178"/>
          </a:xfrm>
        </p:grpSpPr>
        <p:sp>
          <p:nvSpPr>
            <p:cNvPr id="60" name="正方形/長方形 59"/>
            <p:cNvSpPr/>
            <p:nvPr/>
          </p:nvSpPr>
          <p:spPr bwMode="auto">
            <a:xfrm>
              <a:off x="4499992" y="1903908"/>
              <a:ext cx="4294770" cy="202517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62" name="グループ化 61"/>
            <p:cNvGrpSpPr/>
            <p:nvPr/>
          </p:nvGrpSpPr>
          <p:grpSpPr>
            <a:xfrm>
              <a:off x="4661194" y="2017025"/>
              <a:ext cx="3948652" cy="1756737"/>
              <a:chOff x="2101400" y="2996952"/>
              <a:chExt cx="3948652" cy="2376264"/>
            </a:xfrm>
          </p:grpSpPr>
          <p:sp>
            <p:nvSpPr>
              <p:cNvPr id="65" name="Freeform 13"/>
              <p:cNvSpPr>
                <a:spLocks/>
              </p:cNvSpPr>
              <p:nvPr/>
            </p:nvSpPr>
            <p:spPr bwMode="auto">
              <a:xfrm>
                <a:off x="4547318" y="4437112"/>
                <a:ext cx="1305322"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66" name="直線矢印コネクタ 65"/>
              <p:cNvCxnSpPr/>
              <p:nvPr/>
            </p:nvCxnSpPr>
            <p:spPr bwMode="auto">
              <a:xfrm>
                <a:off x="3635896" y="3373736"/>
                <a:ext cx="916012"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7" name="角丸四角形 66"/>
              <p:cNvSpPr/>
              <p:nvPr/>
            </p:nvSpPr>
            <p:spPr>
              <a:xfrm>
                <a:off x="4205892" y="2996952"/>
                <a:ext cx="1844160" cy="216024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68" name="1 つの角を丸めた四角形 67"/>
              <p:cNvSpPr/>
              <p:nvPr/>
            </p:nvSpPr>
            <p:spPr bwMode="auto">
              <a:xfrm>
                <a:off x="4255920" y="5013176"/>
                <a:ext cx="1744104" cy="360040"/>
              </a:xfrm>
              <a:prstGeom prst="round1Rect">
                <a:avLst/>
              </a:prstGeom>
              <a:solidFill>
                <a:srgbClr val="FFFFFF">
                  <a:lumMod val="85000"/>
                </a:srgb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ysClr val="windowText" lastClr="000000"/>
                    </a:solidFill>
                    <a:effectLst/>
                    <a:uLnTx/>
                    <a:uFillTx/>
                  </a:rPr>
                  <a:t>クローンセット</a:t>
                </a:r>
                <a:r>
                  <a:rPr kumimoji="0" lang="en-US" altLang="ja-JP" sz="1800" b="1" i="0" u="none" strike="noStrike" kern="0" cap="none" spc="0" normalizeH="0" baseline="0" noProof="0" dirty="0" smtClean="0">
                    <a:ln>
                      <a:noFill/>
                    </a:ln>
                    <a:solidFill>
                      <a:sysClr val="windowText" lastClr="000000"/>
                    </a:solidFill>
                    <a:effectLst/>
                    <a:uLnTx/>
                    <a:uFillTx/>
                  </a:rPr>
                  <a:t>A</a:t>
                </a:r>
                <a:endParaRPr kumimoji="0" lang="ja-JP" altLang="en-US" sz="1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endParaRPr>
              </a:p>
            </p:txBody>
          </p:sp>
          <p:cxnSp>
            <p:nvCxnSpPr>
              <p:cNvPr id="69" name="直線矢印コネクタ 68"/>
              <p:cNvCxnSpPr/>
              <p:nvPr/>
            </p:nvCxnSpPr>
            <p:spPr bwMode="auto">
              <a:xfrm>
                <a:off x="3635896" y="3969060"/>
                <a:ext cx="911422"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0" name="Freeform 13"/>
              <p:cNvSpPr>
                <a:spLocks/>
              </p:cNvSpPr>
              <p:nvPr/>
            </p:nvSpPr>
            <p:spPr bwMode="auto">
              <a:xfrm>
                <a:off x="4551908" y="3157712"/>
                <a:ext cx="1296143"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1" name="Freeform 13"/>
              <p:cNvSpPr>
                <a:spLocks/>
              </p:cNvSpPr>
              <p:nvPr/>
            </p:nvSpPr>
            <p:spPr bwMode="auto">
              <a:xfrm>
                <a:off x="4551907" y="3789040"/>
                <a:ext cx="1296144"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4" name="Freeform 13"/>
              <p:cNvSpPr>
                <a:spLocks/>
              </p:cNvSpPr>
              <p:nvPr/>
            </p:nvSpPr>
            <p:spPr bwMode="auto">
              <a:xfrm>
                <a:off x="2330574" y="3212976"/>
                <a:ext cx="1305322"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5" name="角丸四角形 74"/>
              <p:cNvSpPr/>
              <p:nvPr/>
            </p:nvSpPr>
            <p:spPr>
              <a:xfrm>
                <a:off x="2101400" y="2996952"/>
                <a:ext cx="1844853" cy="216024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7" name="Freeform 13"/>
              <p:cNvSpPr>
                <a:spLocks/>
              </p:cNvSpPr>
              <p:nvPr/>
            </p:nvSpPr>
            <p:spPr bwMode="auto">
              <a:xfrm>
                <a:off x="2339752" y="3841291"/>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8" name="1 つの角を丸めた四角形 77"/>
              <p:cNvSpPr/>
              <p:nvPr/>
            </p:nvSpPr>
            <p:spPr bwMode="auto">
              <a:xfrm>
                <a:off x="2151083" y="5009283"/>
                <a:ext cx="1745489" cy="360040"/>
              </a:xfrm>
              <a:prstGeom prst="round1Rect">
                <a:avLst/>
              </a:prstGeom>
              <a:solidFill>
                <a:srgbClr val="FFFFFF">
                  <a:lumMod val="85000"/>
                </a:srgb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800" b="1" i="0" u="none" strike="noStrike" kern="0" cap="none" spc="0" normalizeH="0" baseline="0" noProof="0" dirty="0" smtClean="0">
                    <a:ln>
                      <a:noFill/>
                    </a:ln>
                    <a:solidFill>
                      <a:sysClr val="windowText" lastClr="000000"/>
                    </a:solidFill>
                    <a:effectLst/>
                    <a:uLnTx/>
                    <a:uFillTx/>
                  </a:rPr>
                  <a:t>クローンセット</a:t>
                </a:r>
                <a:r>
                  <a:rPr kumimoji="0" lang="en-US" altLang="ja-JP" sz="1800" b="1" i="0" u="none" strike="noStrike" kern="0" cap="none" spc="0" normalizeH="0" baseline="0" noProof="0" dirty="0" smtClean="0">
                    <a:ln>
                      <a:noFill/>
                    </a:ln>
                    <a:solidFill>
                      <a:sysClr val="windowText" lastClr="000000"/>
                    </a:solidFill>
                    <a:effectLst/>
                    <a:uLnTx/>
                    <a:uFillTx/>
                  </a:rPr>
                  <a:t>A</a:t>
                </a:r>
                <a:endParaRPr kumimoji="0" lang="ja-JP" altLang="en-US" sz="1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endParaRPr>
              </a:p>
            </p:txBody>
          </p:sp>
        </p:grpSp>
      </p:grpSp>
      <p:sp>
        <p:nvSpPr>
          <p:cNvPr id="80" name="1 つの角を丸めた四角形 79"/>
          <p:cNvSpPr/>
          <p:nvPr/>
        </p:nvSpPr>
        <p:spPr bwMode="auto">
          <a:xfrm>
            <a:off x="4753328" y="4293096"/>
            <a:ext cx="3563087" cy="360040"/>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(N-1,N)</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1" name="右カーブ矢印 80"/>
          <p:cNvSpPr/>
          <p:nvPr/>
        </p:nvSpPr>
        <p:spPr bwMode="auto">
          <a:xfrm flipH="1">
            <a:off x="7903759" y="5301208"/>
            <a:ext cx="274700" cy="48107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0" name="グループ化 9"/>
          <p:cNvGrpSpPr/>
          <p:nvPr/>
        </p:nvGrpSpPr>
        <p:grpSpPr>
          <a:xfrm>
            <a:off x="107504" y="2899886"/>
            <a:ext cx="720080" cy="2368626"/>
            <a:chOff x="107504" y="3140967"/>
            <a:chExt cx="720080" cy="1861978"/>
          </a:xfrm>
        </p:grpSpPr>
        <p:sp>
          <p:nvSpPr>
            <p:cNvPr id="72" name="円柱 71"/>
            <p:cNvSpPr/>
            <p:nvPr/>
          </p:nvSpPr>
          <p:spPr bwMode="auto">
            <a:xfrm>
              <a:off x="107504" y="3140967"/>
              <a:ext cx="720080" cy="1800201"/>
            </a:xfrm>
            <a:prstGeom prst="can">
              <a:avLst/>
            </a:prstGeom>
            <a:ln>
              <a:headEnd type="none" w="med" len="med"/>
              <a:tailEnd type="none" w="med" len="med"/>
            </a:ln>
            <a:scene3d>
              <a:camera prst="orthographicFront">
                <a:rot lat="0" lon="0" rev="0"/>
              </a:camera>
              <a:lightRig rig="threePt" dir="t"/>
            </a:scene3d>
          </p:spPr>
          <p:style>
            <a:lnRef idx="2">
              <a:schemeClr val="accent2"/>
            </a:lnRef>
            <a:fillRef idx="1">
              <a:schemeClr val="lt1"/>
            </a:fillRef>
            <a:effectRef idx="0">
              <a:schemeClr val="accent2"/>
            </a:effectRef>
            <a:fontRef idx="minor">
              <a:schemeClr val="dk1"/>
            </a:fontRef>
          </p:style>
          <p:txBody>
            <a:bodyPr vert="eaVert"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合成リポジトリ</a:t>
              </a:r>
            </a:p>
          </p:txBody>
        </p:sp>
        <p:sp>
          <p:nvSpPr>
            <p:cNvPr id="9" name="テキスト ボックス 8"/>
            <p:cNvSpPr txBox="1"/>
            <p:nvPr/>
          </p:nvSpPr>
          <p:spPr>
            <a:xfrm>
              <a:off x="287524" y="4602835"/>
              <a:ext cx="360040" cy="400110"/>
            </a:xfrm>
            <a:prstGeom prst="rect">
              <a:avLst/>
            </a:prstGeom>
            <a:noFill/>
          </p:spPr>
          <p:txBody>
            <a:bodyPr wrap="square" rtlCol="0">
              <a:spAutoFit/>
            </a:bodyPr>
            <a:lstStyle/>
            <a:p>
              <a:r>
                <a:rPr kumimoji="1" lang="en-US" altLang="ja-JP" sz="2000" dirty="0" smtClean="0"/>
                <a:t>C</a:t>
              </a:r>
              <a:endParaRPr kumimoji="1" lang="ja-JP" altLang="en-US" sz="2000" dirty="0"/>
            </a:p>
          </p:txBody>
        </p:sp>
      </p:grpSp>
      <p:sp>
        <p:nvSpPr>
          <p:cNvPr id="124" name="テキスト ボックス 123"/>
          <p:cNvSpPr txBox="1"/>
          <p:nvPr/>
        </p:nvSpPr>
        <p:spPr>
          <a:xfrm>
            <a:off x="1708675" y="5373216"/>
            <a:ext cx="2060098"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t>コードクローン情報</a:t>
            </a:r>
            <a:endParaRPr lang="en-US" altLang="ja-JP" sz="2000" dirty="0" smtClean="0"/>
          </a:p>
          <a:p>
            <a:pPr algn="ctr"/>
            <a:r>
              <a:rPr kumimoji="1" lang="en-US" altLang="ja-JP" sz="2000" dirty="0" smtClean="0"/>
              <a:t>(</a:t>
            </a:r>
            <a:r>
              <a:rPr kumimoji="1" lang="ja-JP" altLang="en-US" sz="2000" dirty="0" smtClean="0"/>
              <a:t>合成</a:t>
            </a:r>
            <a:r>
              <a:rPr kumimoji="1" lang="en-US" altLang="ja-JP" sz="2000" dirty="0" smtClean="0"/>
              <a:t>rev. N)</a:t>
            </a:r>
            <a:endParaRPr kumimoji="1" lang="ja-JP" altLang="en-US" sz="2000" dirty="0"/>
          </a:p>
        </p:txBody>
      </p:sp>
      <p:sp>
        <p:nvSpPr>
          <p:cNvPr id="141" name="円/楕円 140"/>
          <p:cNvSpPr/>
          <p:nvPr/>
        </p:nvSpPr>
        <p:spPr>
          <a:xfrm>
            <a:off x="3419872" y="4941168"/>
            <a:ext cx="1025108" cy="33413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000" dirty="0" smtClean="0"/>
              <a:t>比較</a:t>
            </a:r>
            <a:endParaRPr kumimoji="1" lang="ja-JP" altLang="en-US" sz="2000" dirty="0"/>
          </a:p>
        </p:txBody>
      </p:sp>
      <p:cxnSp>
        <p:nvCxnSpPr>
          <p:cNvPr id="150" name="カギ線コネクタ 149"/>
          <p:cNvCxnSpPr>
            <a:stCxn id="28" idx="3"/>
            <a:endCxn id="40" idx="0"/>
          </p:cNvCxnSpPr>
          <p:nvPr/>
        </p:nvCxnSpPr>
        <p:spPr bwMode="auto">
          <a:xfrm>
            <a:off x="3768774" y="1982743"/>
            <a:ext cx="163652" cy="438145"/>
          </a:xfrm>
          <a:prstGeom prst="bentConnector2">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53" name="カギ線コネクタ 152"/>
          <p:cNvCxnSpPr>
            <a:stCxn id="29" idx="3"/>
            <a:endCxn id="40" idx="4"/>
          </p:cNvCxnSpPr>
          <p:nvPr/>
        </p:nvCxnSpPr>
        <p:spPr bwMode="auto">
          <a:xfrm flipV="1">
            <a:off x="3768773" y="2736309"/>
            <a:ext cx="163653" cy="492721"/>
          </a:xfrm>
          <a:prstGeom prst="bentConnector2">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69" name="カギ線コネクタ 168"/>
          <p:cNvCxnSpPr>
            <a:stCxn id="37" idx="3"/>
            <a:endCxn id="141" idx="0"/>
          </p:cNvCxnSpPr>
          <p:nvPr/>
        </p:nvCxnSpPr>
        <p:spPr bwMode="auto">
          <a:xfrm>
            <a:off x="3768773" y="4503023"/>
            <a:ext cx="163653" cy="438145"/>
          </a:xfrm>
          <a:prstGeom prst="bentConnector2">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73" name="カギ線コネクタ 172"/>
          <p:cNvCxnSpPr>
            <a:stCxn id="124" idx="3"/>
            <a:endCxn id="141" idx="4"/>
          </p:cNvCxnSpPr>
          <p:nvPr/>
        </p:nvCxnSpPr>
        <p:spPr bwMode="auto">
          <a:xfrm flipV="1">
            <a:off x="3768773" y="5275298"/>
            <a:ext cx="163653" cy="451861"/>
          </a:xfrm>
          <a:prstGeom prst="bentConnector2">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76" name="直線矢印コネクタ 175"/>
          <p:cNvCxnSpPr>
            <a:stCxn id="72" idx="4"/>
            <a:endCxn id="124" idx="1"/>
          </p:cNvCxnSpPr>
          <p:nvPr/>
        </p:nvCxnSpPr>
        <p:spPr bwMode="auto">
          <a:xfrm>
            <a:off x="827584" y="4044905"/>
            <a:ext cx="881091" cy="1682254"/>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191" name="直線矢印コネクタ 190"/>
          <p:cNvCxnSpPr>
            <a:stCxn id="141" idx="6"/>
          </p:cNvCxnSpPr>
          <p:nvPr/>
        </p:nvCxnSpPr>
        <p:spPr>
          <a:xfrm>
            <a:off x="4444980" y="5108233"/>
            <a:ext cx="24133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96" name="テキスト ボックス 195"/>
          <p:cNvSpPr txBox="1"/>
          <p:nvPr/>
        </p:nvSpPr>
        <p:spPr>
          <a:xfrm>
            <a:off x="6739491" y="3602750"/>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97" name="テキスト ボックス 196"/>
          <p:cNvSpPr txBox="1"/>
          <p:nvPr/>
        </p:nvSpPr>
        <p:spPr>
          <a:xfrm>
            <a:off x="2508633" y="3602750"/>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Tree>
    <p:extLst>
      <p:ext uri="{BB962C8B-B14F-4D97-AF65-F5344CB8AC3E}">
        <p14:creationId xmlns:p14="http://schemas.microsoft.com/office/powerpoint/2010/main" val="2362093254"/>
      </p:ext>
    </p:extLst>
  </p:cSld>
  <p:clrMapOvr>
    <a:masterClrMapping/>
  </p:clrMapOvr>
  <mc:AlternateContent xmlns:mc="http://schemas.openxmlformats.org/markup-compatibility/2006" xmlns:p14="http://schemas.microsoft.com/office/powerpoint/2010/main">
    <mc:Choice Requires="p14">
      <p:transition spd="slow" p14:dur="2000" advTm="44397"/>
    </mc:Choice>
    <mc:Fallback xmlns="">
      <p:transition spd="slow" advTm="443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9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7" grpId="0" animBg="1"/>
      <p:bldP spid="40" grpId="0" animBg="1"/>
      <p:bldP spid="162" grpId="0" animBg="1"/>
      <p:bldP spid="82" grpId="0" animBg="1"/>
      <p:bldP spid="80" grpId="0" animBg="1"/>
      <p:bldP spid="81" grpId="0" animBg="1"/>
      <p:bldP spid="124" grpId="0" animBg="1"/>
      <p:bldP spid="141" grpId="0" animBg="1"/>
      <p:bldP spid="196" grpId="0"/>
      <p:bldP spid="19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1509187" y="3931322"/>
            <a:ext cx="7256661" cy="1977965"/>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0" name="直線矢印コネクタ 69"/>
          <p:cNvCxnSpPr/>
          <p:nvPr/>
        </p:nvCxnSpPr>
        <p:spPr bwMode="auto">
          <a:xfrm>
            <a:off x="2920094" y="4474381"/>
            <a:ext cx="73446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1" name="角丸四角形 70"/>
          <p:cNvSpPr/>
          <p:nvPr/>
        </p:nvSpPr>
        <p:spPr>
          <a:xfrm>
            <a:off x="3377121" y="4137994"/>
            <a:ext cx="1478661" cy="131636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73" name="直線矢印コネクタ 72"/>
          <p:cNvCxnSpPr/>
          <p:nvPr/>
        </p:nvCxnSpPr>
        <p:spPr bwMode="auto">
          <a:xfrm>
            <a:off x="2920094" y="4827792"/>
            <a:ext cx="73078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5" name="Freeform 13"/>
          <p:cNvSpPr>
            <a:spLocks/>
          </p:cNvSpPr>
          <p:nvPr/>
        </p:nvSpPr>
        <p:spPr bwMode="auto">
          <a:xfrm>
            <a:off x="3654559" y="4315786"/>
            <a:ext cx="103925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6" name="Freeform 13"/>
          <p:cNvSpPr>
            <a:spLocks/>
          </p:cNvSpPr>
          <p:nvPr/>
        </p:nvSpPr>
        <p:spPr bwMode="auto">
          <a:xfrm>
            <a:off x="3654558" y="4720924"/>
            <a:ext cx="1039258"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7" name="Freeform 13"/>
          <p:cNvSpPr>
            <a:spLocks/>
          </p:cNvSpPr>
          <p:nvPr/>
        </p:nvSpPr>
        <p:spPr bwMode="auto">
          <a:xfrm>
            <a:off x="1873477" y="4346140"/>
            <a:ext cx="104661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8" name="角丸四角形 77"/>
          <p:cNvSpPr/>
          <p:nvPr/>
        </p:nvSpPr>
        <p:spPr>
          <a:xfrm>
            <a:off x="1689723" y="4137994"/>
            <a:ext cx="1479217" cy="131636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9" name="Freeform 13"/>
          <p:cNvSpPr>
            <a:spLocks/>
          </p:cNvSpPr>
          <p:nvPr/>
        </p:nvSpPr>
        <p:spPr bwMode="auto">
          <a:xfrm>
            <a:off x="1880836" y="4720924"/>
            <a:ext cx="1039258"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 name="タイトル 1"/>
          <p:cNvSpPr>
            <a:spLocks noGrp="1"/>
          </p:cNvSpPr>
          <p:nvPr>
            <p:ph type="title"/>
          </p:nvPr>
        </p:nvSpPr>
        <p:spPr/>
        <p:txBody>
          <a:bodyPr/>
          <a:lstStyle/>
          <a:p>
            <a:r>
              <a:rPr kumimoji="1" lang="en-US" altLang="ja-JP" sz="3800" dirty="0" smtClean="0"/>
              <a:t>STEP3</a:t>
            </a:r>
            <a:r>
              <a:rPr lang="ja-JP" altLang="en-US" sz="3800" dirty="0" smtClean="0"/>
              <a:t>：クローンセット遷移</a:t>
            </a:r>
            <a:r>
              <a:rPr lang="ja-JP" altLang="en-US" sz="3800" dirty="0"/>
              <a:t>情報の</a:t>
            </a:r>
            <a:r>
              <a:rPr lang="ja-JP" altLang="en-US" sz="3800" dirty="0" smtClean="0"/>
              <a:t>マージ</a:t>
            </a:r>
            <a:endParaRPr kumimoji="1" lang="ja-JP" altLang="en-US" sz="3800" dirty="0"/>
          </a:p>
        </p:txBody>
      </p:sp>
      <p:sp>
        <p:nvSpPr>
          <p:cNvPr id="3" name="コンテンツ プレースホルダー 2"/>
          <p:cNvSpPr>
            <a:spLocks noGrp="1"/>
          </p:cNvSpPr>
          <p:nvPr>
            <p:ph idx="1"/>
          </p:nvPr>
        </p:nvSpPr>
        <p:spPr/>
        <p:txBody>
          <a:bodyPr/>
          <a:lstStyle/>
          <a:p>
            <a:r>
              <a:rPr kumimoji="1" lang="en-US" altLang="ja-JP" sz="2400" dirty="0" smtClean="0"/>
              <a:t>2</a:t>
            </a:r>
            <a:r>
              <a:rPr kumimoji="1" lang="ja-JP" altLang="en-US" sz="2400" dirty="0" smtClean="0"/>
              <a:t>リビジョン間のクローンセット遷移情報のマージ</a:t>
            </a:r>
            <a:r>
              <a:rPr lang="ja-JP" altLang="en-US" sz="2400" dirty="0"/>
              <a:t>を</a:t>
            </a:r>
            <a:r>
              <a:rPr lang="ja-JP" altLang="en-US" sz="2400" dirty="0" smtClean="0"/>
              <a:t>行い，複数リビジョン間におけるクローンセット遷移情報</a:t>
            </a:r>
            <a:r>
              <a:rPr lang="en-US" altLang="ja-JP" sz="2400" dirty="0" smtClean="0"/>
              <a:t>(</a:t>
            </a:r>
            <a:r>
              <a:rPr lang="ja-JP" altLang="en-US" sz="2400" dirty="0" smtClean="0"/>
              <a:t>クローンセット履歴</a:t>
            </a:r>
            <a:r>
              <a:rPr lang="en-US" altLang="ja-JP" sz="2400" dirty="0" smtClean="0"/>
              <a:t>)</a:t>
            </a:r>
            <a:r>
              <a:rPr lang="ja-JP" altLang="en-US" sz="2400" dirty="0" smtClean="0"/>
              <a:t>を得る</a:t>
            </a:r>
            <a:endParaRPr kumimoji="1" lang="ja-JP" altLang="en-US" sz="2400" dirty="0"/>
          </a:p>
        </p:txBody>
      </p:sp>
      <p:sp>
        <p:nvSpPr>
          <p:cNvPr id="12" name="1 つの角を丸めた四角形 11"/>
          <p:cNvSpPr/>
          <p:nvPr/>
        </p:nvSpPr>
        <p:spPr bwMode="auto">
          <a:xfrm>
            <a:off x="107504" y="2139957"/>
            <a:ext cx="1728191" cy="756084"/>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a:t>
            </a:r>
            <a:endPar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(1,2)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8" name="1 つの角を丸めた四角形 17"/>
          <p:cNvSpPr/>
          <p:nvPr/>
        </p:nvSpPr>
        <p:spPr bwMode="auto">
          <a:xfrm>
            <a:off x="1907705" y="2139957"/>
            <a:ext cx="1728191" cy="756084"/>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a:t>
            </a:r>
            <a:endPar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(2,3)</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9" name="1 つの角を丸めた四角形 18"/>
          <p:cNvSpPr/>
          <p:nvPr/>
        </p:nvSpPr>
        <p:spPr bwMode="auto">
          <a:xfrm>
            <a:off x="4499992" y="2139957"/>
            <a:ext cx="2332285" cy="756084"/>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a:t>
            </a:r>
            <a:endPar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(N-2,N-1)</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 name="1 つの角を丸めた四角形 21"/>
          <p:cNvSpPr/>
          <p:nvPr/>
        </p:nvSpPr>
        <p:spPr bwMode="auto">
          <a:xfrm>
            <a:off x="2232819" y="3645024"/>
            <a:ext cx="4968552" cy="378042"/>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クローンセット</a:t>
            </a:r>
            <a:r>
              <a:rPr lang="en-US" altLang="ja-JP" sz="2000" dirty="0" smtClean="0">
                <a:solidFill>
                  <a:schemeClr val="tx1"/>
                </a:solidFill>
                <a:latin typeface="Times New Roman" pitchFamily="18" charset="0"/>
                <a:ea typeface="ＭＳ Ｐゴシック" pitchFamily="50" charset="-128"/>
              </a:rPr>
              <a:t>A</a:t>
            </a:r>
            <a:r>
              <a:rPr lang="ja-JP" altLang="en-US" sz="2000" dirty="0" smtClean="0">
                <a:solidFill>
                  <a:schemeClr val="tx1"/>
                </a:solidFill>
                <a:latin typeface="Times New Roman" pitchFamily="18" charset="0"/>
                <a:ea typeface="ＭＳ Ｐゴシック" pitchFamily="50" charset="-128"/>
              </a:rPr>
              <a:t>のク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ローンセット履歴</a:t>
            </a:r>
          </a:p>
        </p:txBody>
      </p:sp>
      <p:sp>
        <p:nvSpPr>
          <p:cNvPr id="26" name="正方形/長方形 25"/>
          <p:cNvSpPr/>
          <p:nvPr/>
        </p:nvSpPr>
        <p:spPr>
          <a:xfrm>
            <a:off x="6990653" y="5509177"/>
            <a:ext cx="1775195"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ja-JP" altLang="en-US" sz="2000" kern="0" dirty="0" smtClean="0">
                <a:solidFill>
                  <a:sysClr val="windowText" lastClr="000000"/>
                </a:solidFill>
              </a:rPr>
              <a:t>合成</a:t>
            </a:r>
            <a:r>
              <a:rPr lang="en-US" altLang="ja-JP" sz="2000" kern="0" dirty="0" smtClean="0">
                <a:solidFill>
                  <a:sysClr val="windowText" lastClr="000000"/>
                </a:solidFill>
              </a:rPr>
              <a:t>rev. </a:t>
            </a:r>
            <a:r>
              <a:rPr kumimoji="0" lang="en-US" altLang="ja-JP" sz="2000" b="0" i="0" u="none" strike="noStrike" kern="0" cap="none" spc="0" normalizeH="0" baseline="0" noProof="0" dirty="0" smtClean="0">
                <a:ln>
                  <a:noFill/>
                </a:ln>
                <a:solidFill>
                  <a:sysClr val="windowText" lastClr="000000"/>
                </a:solidFill>
                <a:effectLst/>
                <a:uLnTx/>
                <a:uFillTx/>
              </a:rPr>
              <a:t>N</a:t>
            </a:r>
          </a:p>
        </p:txBody>
      </p:sp>
      <p:sp>
        <p:nvSpPr>
          <p:cNvPr id="30" name="正方形/長方形 29"/>
          <p:cNvSpPr/>
          <p:nvPr/>
        </p:nvSpPr>
        <p:spPr>
          <a:xfrm>
            <a:off x="5373330" y="5509177"/>
            <a:ext cx="1635599"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ja-JP" altLang="en-US" sz="2000" kern="0" dirty="0" smtClean="0">
                <a:solidFill>
                  <a:sysClr val="windowText" lastClr="000000"/>
                </a:solidFill>
              </a:rPr>
              <a:t>合成</a:t>
            </a:r>
            <a:r>
              <a:rPr lang="en-US" altLang="ja-JP" sz="2000" kern="0" dirty="0" smtClean="0">
                <a:solidFill>
                  <a:sysClr val="windowText" lastClr="000000"/>
                </a:solidFill>
              </a:rPr>
              <a:t>rev. N-1</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31" name="Freeform 13"/>
          <p:cNvSpPr>
            <a:spLocks/>
          </p:cNvSpPr>
          <p:nvPr/>
        </p:nvSpPr>
        <p:spPr bwMode="auto">
          <a:xfrm>
            <a:off x="7412678" y="5105647"/>
            <a:ext cx="104661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32" name="直線矢印コネクタ 31"/>
          <p:cNvCxnSpPr/>
          <p:nvPr/>
        </p:nvCxnSpPr>
        <p:spPr bwMode="auto">
          <a:xfrm>
            <a:off x="6681893" y="4474381"/>
            <a:ext cx="73446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3" name="角丸四角形 32"/>
          <p:cNvSpPr/>
          <p:nvPr/>
        </p:nvSpPr>
        <p:spPr>
          <a:xfrm>
            <a:off x="7138920" y="4137994"/>
            <a:ext cx="1478661" cy="131636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35" name="直線矢印コネクタ 34"/>
          <p:cNvCxnSpPr/>
          <p:nvPr/>
        </p:nvCxnSpPr>
        <p:spPr bwMode="auto">
          <a:xfrm>
            <a:off x="6681893" y="4827792"/>
            <a:ext cx="73078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7" name="Freeform 13"/>
          <p:cNvSpPr>
            <a:spLocks/>
          </p:cNvSpPr>
          <p:nvPr/>
        </p:nvSpPr>
        <p:spPr bwMode="auto">
          <a:xfrm>
            <a:off x="7416358" y="4315786"/>
            <a:ext cx="103925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38" name="Freeform 13"/>
          <p:cNvSpPr>
            <a:spLocks/>
          </p:cNvSpPr>
          <p:nvPr/>
        </p:nvSpPr>
        <p:spPr bwMode="auto">
          <a:xfrm>
            <a:off x="7416357" y="4720924"/>
            <a:ext cx="1039258"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39" name="Freeform 13"/>
          <p:cNvSpPr>
            <a:spLocks/>
          </p:cNvSpPr>
          <p:nvPr/>
        </p:nvSpPr>
        <p:spPr bwMode="auto">
          <a:xfrm>
            <a:off x="5635276" y="4346140"/>
            <a:ext cx="104661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40" name="角丸四角形 39"/>
          <p:cNvSpPr/>
          <p:nvPr/>
        </p:nvSpPr>
        <p:spPr>
          <a:xfrm>
            <a:off x="5451522" y="4137994"/>
            <a:ext cx="1479217" cy="131636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42" name="Freeform 13"/>
          <p:cNvSpPr>
            <a:spLocks/>
          </p:cNvSpPr>
          <p:nvPr/>
        </p:nvSpPr>
        <p:spPr bwMode="auto">
          <a:xfrm>
            <a:off x="5642635" y="4720924"/>
            <a:ext cx="1039258"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60" name="正方形/長方形 59"/>
          <p:cNvSpPr/>
          <p:nvPr/>
        </p:nvSpPr>
        <p:spPr>
          <a:xfrm>
            <a:off x="1509187" y="5494403"/>
            <a:ext cx="1775195"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rPr>
              <a:t>合成</a:t>
            </a:r>
            <a:r>
              <a:rPr kumimoji="0" lang="en-US" altLang="ja-JP" sz="2000" b="0" i="0" u="none" strike="noStrike" kern="0" cap="none" spc="0" normalizeH="0" baseline="0" noProof="0" dirty="0" smtClean="0">
                <a:ln>
                  <a:noFill/>
                </a:ln>
                <a:solidFill>
                  <a:sysClr val="windowText" lastClr="000000"/>
                </a:solidFill>
                <a:effectLst/>
                <a:uLnTx/>
                <a:uFillTx/>
              </a:rPr>
              <a:t>rev. 2</a:t>
            </a:r>
          </a:p>
        </p:txBody>
      </p:sp>
      <p:cxnSp>
        <p:nvCxnSpPr>
          <p:cNvPr id="87" name="カギ線コネクタ 86"/>
          <p:cNvCxnSpPr>
            <a:stCxn id="12" idx="2"/>
            <a:endCxn id="22" idx="0"/>
          </p:cNvCxnSpPr>
          <p:nvPr/>
        </p:nvCxnSpPr>
        <p:spPr bwMode="auto">
          <a:xfrm rot="16200000" flipH="1">
            <a:off x="2469856" y="1397784"/>
            <a:ext cx="748983" cy="3745495"/>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88" name="カギ線コネクタ 87"/>
          <p:cNvCxnSpPr>
            <a:stCxn id="19" idx="2"/>
            <a:endCxn id="22" idx="0"/>
          </p:cNvCxnSpPr>
          <p:nvPr/>
        </p:nvCxnSpPr>
        <p:spPr bwMode="auto">
          <a:xfrm rot="5400000">
            <a:off x="4817124" y="2796012"/>
            <a:ext cx="748983" cy="94904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41" name="右カーブ矢印 40"/>
          <p:cNvSpPr/>
          <p:nvPr/>
        </p:nvSpPr>
        <p:spPr bwMode="auto">
          <a:xfrm flipH="1">
            <a:off x="7956376" y="4796174"/>
            <a:ext cx="274700" cy="48107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3" name="右カーブ矢印 42"/>
          <p:cNvSpPr/>
          <p:nvPr/>
        </p:nvSpPr>
        <p:spPr bwMode="auto">
          <a:xfrm flipH="1">
            <a:off x="2425092" y="4395876"/>
            <a:ext cx="274700" cy="48107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36" name="カギ線コネクタ 35"/>
          <p:cNvCxnSpPr>
            <a:stCxn id="18" idx="2"/>
            <a:endCxn id="22" idx="0"/>
          </p:cNvCxnSpPr>
          <p:nvPr/>
        </p:nvCxnSpPr>
        <p:spPr bwMode="auto">
          <a:xfrm rot="16200000" flipH="1">
            <a:off x="3369957" y="2297885"/>
            <a:ext cx="748983" cy="1945294"/>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44" name="1 つの角を丸めた四角形 43"/>
          <p:cNvSpPr/>
          <p:nvPr/>
        </p:nvSpPr>
        <p:spPr bwMode="auto">
          <a:xfrm>
            <a:off x="6948264" y="2145357"/>
            <a:ext cx="2116261" cy="756084"/>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a:t>
            </a:r>
            <a:endPar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遷移情報</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(N-1,N)</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45" name="カギ線コネクタ 44"/>
          <p:cNvCxnSpPr>
            <a:stCxn id="44" idx="2"/>
            <a:endCxn id="22" idx="0"/>
          </p:cNvCxnSpPr>
          <p:nvPr/>
        </p:nvCxnSpPr>
        <p:spPr bwMode="auto">
          <a:xfrm rot="5400000">
            <a:off x="5989954" y="1628582"/>
            <a:ext cx="743583" cy="32893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94" name="円/楕円 93"/>
          <p:cNvSpPr/>
          <p:nvPr/>
        </p:nvSpPr>
        <p:spPr bwMode="auto">
          <a:xfrm>
            <a:off x="3872967" y="2981173"/>
            <a:ext cx="1548693" cy="481744"/>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マージ</a:t>
            </a:r>
          </a:p>
        </p:txBody>
      </p:sp>
      <p:sp>
        <p:nvSpPr>
          <p:cNvPr id="48" name="テキスト ボックス 47"/>
          <p:cNvSpPr txBox="1"/>
          <p:nvPr/>
        </p:nvSpPr>
        <p:spPr>
          <a:xfrm>
            <a:off x="4932040" y="4302974"/>
            <a:ext cx="492443" cy="461665"/>
          </a:xfrm>
          <a:prstGeom prst="rect">
            <a:avLst/>
          </a:prstGeom>
          <a:noFill/>
        </p:spPr>
        <p:txBody>
          <a:bodyPr vert="horz" wrap="none" rtlCol="0">
            <a:spAutoFit/>
          </a:bodyPr>
          <a:lstStyle/>
          <a:p>
            <a:r>
              <a:rPr kumimoji="1" lang="en-US" altLang="ja-JP" dirty="0" smtClean="0"/>
              <a:t>…</a:t>
            </a:r>
            <a:endParaRPr kumimoji="1" lang="ja-JP" altLang="en-US" dirty="0"/>
          </a:p>
        </p:txBody>
      </p:sp>
      <p:sp>
        <p:nvSpPr>
          <p:cNvPr id="51" name="正方形/長方形 50"/>
          <p:cNvSpPr/>
          <p:nvPr/>
        </p:nvSpPr>
        <p:spPr>
          <a:xfrm>
            <a:off x="3290935" y="5509177"/>
            <a:ext cx="1775195"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ja-JP" altLang="en-US" sz="2000" kern="0" dirty="0" smtClean="0">
                <a:solidFill>
                  <a:sysClr val="windowText" lastClr="000000"/>
                </a:solidFill>
              </a:rPr>
              <a:t>合成</a:t>
            </a:r>
            <a:r>
              <a:rPr lang="en-US" altLang="ja-JP" sz="2000" kern="0" dirty="0" smtClean="0">
                <a:solidFill>
                  <a:sysClr val="windowText" lastClr="000000"/>
                </a:solidFill>
              </a:rPr>
              <a:t>rev. </a:t>
            </a:r>
            <a:r>
              <a:rPr kumimoji="0" lang="en-US" altLang="ja-JP" sz="2000" b="0" i="0" u="none" strike="noStrike" kern="0" cap="none" spc="0" normalizeH="0" baseline="0" noProof="0" dirty="0" smtClean="0">
                <a:ln>
                  <a:noFill/>
                </a:ln>
                <a:solidFill>
                  <a:sysClr val="windowText" lastClr="000000"/>
                </a:solidFill>
                <a:effectLst/>
                <a:uLnTx/>
                <a:uFillTx/>
              </a:rPr>
              <a:t>3</a:t>
            </a:r>
          </a:p>
        </p:txBody>
      </p:sp>
      <p:sp>
        <p:nvSpPr>
          <p:cNvPr id="66" name="テキスト ボックス 65"/>
          <p:cNvSpPr txBox="1"/>
          <p:nvPr/>
        </p:nvSpPr>
        <p:spPr>
          <a:xfrm>
            <a:off x="3803249" y="2225137"/>
            <a:ext cx="492443" cy="461665"/>
          </a:xfrm>
          <a:prstGeom prst="rect">
            <a:avLst/>
          </a:prstGeom>
          <a:noFill/>
        </p:spPr>
        <p:txBody>
          <a:bodyPr vert="horz" wrap="none" rtlCol="0">
            <a:spAutoFit/>
          </a:bodyPr>
          <a:lstStyle/>
          <a:p>
            <a:r>
              <a:rPr kumimoji="1" lang="en-US" altLang="ja-JP" dirty="0" smtClean="0"/>
              <a:t>…</a:t>
            </a:r>
            <a:endParaRPr kumimoji="1" lang="ja-JP" altLang="en-US" dirty="0"/>
          </a:p>
        </p:txBody>
      </p:sp>
      <p:cxnSp>
        <p:nvCxnSpPr>
          <p:cNvPr id="80" name="直線矢印コネクタ 79"/>
          <p:cNvCxnSpPr/>
          <p:nvPr/>
        </p:nvCxnSpPr>
        <p:spPr bwMode="auto">
          <a:xfrm>
            <a:off x="1142642" y="4468441"/>
            <a:ext cx="734465"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81" name="Freeform 13"/>
          <p:cNvSpPr>
            <a:spLocks/>
          </p:cNvSpPr>
          <p:nvPr/>
        </p:nvSpPr>
        <p:spPr bwMode="auto">
          <a:xfrm>
            <a:off x="107504" y="4371367"/>
            <a:ext cx="1046617" cy="25648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82" name="正方形/長方形 81"/>
          <p:cNvSpPr/>
          <p:nvPr/>
        </p:nvSpPr>
        <p:spPr>
          <a:xfrm>
            <a:off x="-226188" y="5517232"/>
            <a:ext cx="1775195"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ja-JP" altLang="en-US" sz="2000" kern="0" dirty="0" smtClean="0">
                <a:solidFill>
                  <a:sysClr val="windowText" lastClr="000000"/>
                </a:solidFill>
              </a:rPr>
              <a:t>合成</a:t>
            </a:r>
            <a:r>
              <a:rPr lang="en-US" altLang="ja-JP" sz="2000" kern="0" dirty="0" smtClean="0">
                <a:solidFill>
                  <a:sysClr val="windowText" lastClr="000000"/>
                </a:solidFill>
              </a:rPr>
              <a:t>rev. </a:t>
            </a:r>
            <a:r>
              <a:rPr kumimoji="0" lang="en-US" altLang="ja-JP" sz="2000" b="0" i="0" u="none" strike="noStrike" kern="0" cap="none" spc="0" normalizeH="0" baseline="0" noProof="0" dirty="0" smtClean="0">
                <a:ln>
                  <a:noFill/>
                </a:ln>
                <a:solidFill>
                  <a:sysClr val="windowText" lastClr="000000"/>
                </a:solidFill>
                <a:effectLst/>
                <a:uLnTx/>
                <a:uFillTx/>
              </a:rPr>
              <a:t>1</a:t>
            </a:r>
          </a:p>
        </p:txBody>
      </p:sp>
      <p:sp>
        <p:nvSpPr>
          <p:cNvPr id="20" name="四角形吹き出し 19"/>
          <p:cNvSpPr/>
          <p:nvPr/>
        </p:nvSpPr>
        <p:spPr bwMode="auto">
          <a:xfrm>
            <a:off x="1907705" y="6021288"/>
            <a:ext cx="2448271" cy="648072"/>
          </a:xfrm>
          <a:prstGeom prst="wedgeRectCallout">
            <a:avLst>
              <a:gd name="adj1" fmla="val -34600"/>
              <a:gd name="adj2" fmla="val -77239"/>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合成</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a:t>
            </a:r>
            <a:r>
              <a:rPr lang="en-US" altLang="ja-JP" sz="2000" dirty="0" smtClean="0">
                <a:solidFill>
                  <a:schemeClr val="tx1"/>
                </a:solidFill>
                <a:latin typeface="Times New Roman" pitchFamily="18" charset="0"/>
                <a:ea typeface="ＭＳ Ｐゴシック" pitchFamily="50" charset="-128"/>
              </a:rPr>
              <a:t>. 2</a:t>
            </a:r>
            <a:r>
              <a:rPr lang="ja-JP" altLang="en-US" sz="2000" dirty="0" smtClean="0">
                <a:solidFill>
                  <a:schemeClr val="tx1"/>
                </a:solidFill>
                <a:latin typeface="Times New Roman" pitchFamily="18" charset="0"/>
                <a:ea typeface="ＭＳ Ｐゴシック" pitchFamily="50" charset="-128"/>
              </a:rPr>
              <a:t>で</a:t>
            </a:r>
            <a:r>
              <a:rPr lang="en-US" altLang="ja-JP" sz="2000" dirty="0" smtClean="0">
                <a:solidFill>
                  <a:schemeClr val="tx1"/>
                </a:solidFill>
                <a:latin typeface="Times New Roman" pitchFamily="18" charset="0"/>
                <a:ea typeface="ＭＳ Ｐゴシック" pitchFamily="50" charset="-128"/>
              </a:rPr>
              <a:t/>
            </a:r>
            <a:br>
              <a:rPr lang="en-US" altLang="ja-JP" sz="2000" dirty="0" smtClean="0">
                <a:solidFill>
                  <a:schemeClr val="tx1"/>
                </a:solidFill>
                <a:latin typeface="Times New Roman" pitchFamily="18" charset="0"/>
                <a:ea typeface="ＭＳ Ｐゴシック" pitchFamily="50" charset="-128"/>
              </a:rPr>
            </a:br>
            <a:r>
              <a:rPr lang="ja-JP" altLang="en-US" sz="2000" dirty="0" smtClean="0">
                <a:solidFill>
                  <a:schemeClr val="tx1"/>
                </a:solidFill>
                <a:latin typeface="Times New Roman" pitchFamily="18" charset="0"/>
                <a:ea typeface="ＭＳ Ｐゴシック" pitchFamily="50" charset="-128"/>
              </a:rPr>
              <a:t>クローンセットが発生</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6" name="四角形吹き出し 55"/>
          <p:cNvSpPr/>
          <p:nvPr/>
        </p:nvSpPr>
        <p:spPr bwMode="auto">
          <a:xfrm>
            <a:off x="5666136" y="6021288"/>
            <a:ext cx="3082328" cy="648072"/>
          </a:xfrm>
          <a:prstGeom prst="wedgeRectCallout">
            <a:avLst>
              <a:gd name="adj1" fmla="val 22872"/>
              <a:gd name="adj2" fmla="val -77601"/>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合成</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a:t>
            </a:r>
            <a:r>
              <a:rPr lang="en-US" altLang="ja-JP" sz="2000" dirty="0" smtClean="0">
                <a:solidFill>
                  <a:schemeClr val="tx1"/>
                </a:solidFill>
                <a:latin typeface="Times New Roman" pitchFamily="18" charset="0"/>
                <a:ea typeface="ＭＳ Ｐゴシック" pitchFamily="50" charset="-128"/>
              </a:rPr>
              <a:t>. N</a:t>
            </a:r>
            <a:r>
              <a:rPr lang="ja-JP" altLang="en-US" sz="2000" dirty="0" smtClean="0">
                <a:solidFill>
                  <a:schemeClr val="tx1"/>
                </a:solidFill>
                <a:latin typeface="Times New Roman" pitchFamily="18" charset="0"/>
                <a:ea typeface="ＭＳ Ｐゴシック" pitchFamily="50" charset="-128"/>
              </a:rPr>
              <a:t>でクローンセットにコードクローンが追加</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595592994"/>
      </p:ext>
    </p:extLst>
  </p:cSld>
  <p:clrMapOvr>
    <a:masterClrMapping/>
  </p:clrMapOvr>
  <mc:AlternateContent xmlns:mc="http://schemas.openxmlformats.org/markup-compatibility/2006" xmlns:p14="http://schemas.microsoft.com/office/powerpoint/2010/main">
    <mc:Choice Requires="p14">
      <p:transition spd="slow" p14:dur="2000" advTm="29018"/>
    </mc:Choice>
    <mc:Fallback xmlns="">
      <p:transition spd="slow" advTm="2901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112731" y="2818873"/>
            <a:ext cx="8707741" cy="3490447"/>
          </a:xfrm>
          <a:prstGeom prst="rect">
            <a:avLst/>
          </a:prstGeom>
          <a:solidFill>
            <a:schemeClr val="bg1"/>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5" name="Freeform 13"/>
          <p:cNvSpPr>
            <a:spLocks/>
          </p:cNvSpPr>
          <p:nvPr/>
        </p:nvSpPr>
        <p:spPr bwMode="auto">
          <a:xfrm>
            <a:off x="384815" y="4119368"/>
            <a:ext cx="2041156"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6" name="Freeform 13"/>
          <p:cNvSpPr>
            <a:spLocks/>
          </p:cNvSpPr>
          <p:nvPr/>
        </p:nvSpPr>
        <p:spPr bwMode="auto">
          <a:xfrm>
            <a:off x="384815" y="3598380"/>
            <a:ext cx="2041155"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7" name="Freeform 13"/>
          <p:cNvSpPr>
            <a:spLocks/>
          </p:cNvSpPr>
          <p:nvPr/>
        </p:nvSpPr>
        <p:spPr bwMode="auto">
          <a:xfrm>
            <a:off x="6300192" y="4743645"/>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42" name="1 つの角を丸めた四角形 41"/>
          <p:cNvSpPr/>
          <p:nvPr/>
        </p:nvSpPr>
        <p:spPr bwMode="auto">
          <a:xfrm>
            <a:off x="469351" y="2451661"/>
            <a:ext cx="8205295" cy="525517"/>
          </a:xfrm>
          <a:prstGeom prst="round1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Times New Roman" pitchFamily="18" charset="0"/>
                <a:ea typeface="ＭＳ Ｐゴシック" pitchFamily="50" charset="-128"/>
              </a:rPr>
              <a:t>クローンセット</a:t>
            </a:r>
            <a:r>
              <a:rPr lang="en-US" altLang="ja-JP" sz="2000" dirty="0" smtClean="0">
                <a:solidFill>
                  <a:schemeClr val="tx1"/>
                </a:solidFill>
                <a:latin typeface="Times New Roman" pitchFamily="18" charset="0"/>
                <a:ea typeface="ＭＳ Ｐゴシック" pitchFamily="50" charset="-128"/>
              </a:rPr>
              <a:t>A</a:t>
            </a:r>
            <a:r>
              <a:rPr lang="ja-JP" altLang="en-US" sz="2000" dirty="0" smtClean="0">
                <a:solidFill>
                  <a:schemeClr val="tx1"/>
                </a:solidFill>
                <a:latin typeface="Times New Roman" pitchFamily="18" charset="0"/>
                <a:ea typeface="ＭＳ Ｐゴシック" pitchFamily="50" charset="-128"/>
              </a:rPr>
              <a:t>のク</a:t>
            </a: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ローンセット履歴</a:t>
            </a:r>
          </a:p>
        </p:txBody>
      </p:sp>
      <p:sp>
        <p:nvSpPr>
          <p:cNvPr id="49" name="正方形/長方形 48"/>
          <p:cNvSpPr/>
          <p:nvPr/>
        </p:nvSpPr>
        <p:spPr>
          <a:xfrm>
            <a:off x="5878488" y="5861940"/>
            <a:ext cx="2931639"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kumimoji="0" lang="en-US" altLang="ja-JP" sz="2000" b="0" i="0" u="none" strike="noStrike" kern="0" cap="none" spc="0" normalizeH="0" baseline="0" noProof="0" dirty="0" smtClean="0">
                <a:ln>
                  <a:noFill/>
                </a:ln>
                <a:solidFill>
                  <a:sysClr val="windowText" lastClr="000000"/>
                </a:solidFill>
                <a:effectLst/>
                <a:uLnTx/>
                <a:uFillTx/>
              </a:rPr>
              <a:t>N</a:t>
            </a:r>
          </a:p>
        </p:txBody>
      </p:sp>
      <p:sp>
        <p:nvSpPr>
          <p:cNvPr id="50" name="正方形/長方形 49"/>
          <p:cNvSpPr/>
          <p:nvPr/>
        </p:nvSpPr>
        <p:spPr>
          <a:xfrm>
            <a:off x="3491880" y="5861940"/>
            <a:ext cx="2574418"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kumimoji="0" lang="en-US" altLang="ja-JP" sz="2000" b="0" i="0" u="none" strike="noStrike" kern="0" cap="none" spc="0" normalizeH="0" baseline="0" noProof="0" dirty="0" smtClean="0">
                <a:ln>
                  <a:noFill/>
                </a:ln>
                <a:solidFill>
                  <a:sysClr val="windowText" lastClr="000000"/>
                </a:solidFill>
                <a:effectLst/>
                <a:uLnTx/>
                <a:uFillTx/>
              </a:rPr>
              <a:t>N-1</a:t>
            </a:r>
          </a:p>
        </p:txBody>
      </p:sp>
      <p:sp>
        <p:nvSpPr>
          <p:cNvPr id="51" name="Freeform 13"/>
          <p:cNvSpPr>
            <a:spLocks/>
          </p:cNvSpPr>
          <p:nvPr/>
        </p:nvSpPr>
        <p:spPr bwMode="auto">
          <a:xfrm>
            <a:off x="6310364" y="4743645"/>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strike="noStrike" kern="0" cap="none" spc="0" normalizeH="0" baseline="0" noProof="0" dirty="0" smtClean="0">
                <a:ln>
                  <a:noFill/>
                </a:ln>
                <a:solidFill>
                  <a:sysClr val="windowText" lastClr="000000"/>
                </a:solidFill>
                <a:effectLst/>
                <a:uLnTx/>
                <a:uFillTx/>
                <a:latin typeface="Arial" charset="0"/>
                <a:ea typeface="MS UI Gothic" pitchFamily="50" charset="-128"/>
              </a:rPr>
              <a:t>C(2012/3/2)</a:t>
            </a:r>
            <a:endParaRPr kumimoji="0" lang="ja-JP" altLang="ja-JP" sz="1800" b="0" i="0" strike="noStrike" kern="0" cap="none" spc="0" normalizeH="0" baseline="0" noProof="0" dirty="0">
              <a:ln>
                <a:noFill/>
              </a:ln>
              <a:solidFill>
                <a:sysClr val="windowText" lastClr="000000"/>
              </a:solidFill>
              <a:effectLst/>
              <a:uLnTx/>
              <a:uFillTx/>
              <a:latin typeface="Arial" charset="0"/>
              <a:ea typeface="MS UI Gothic" pitchFamily="50" charset="-128"/>
            </a:endParaRPr>
          </a:p>
        </p:txBody>
      </p:sp>
      <p:sp>
        <p:nvSpPr>
          <p:cNvPr id="53" name="角丸四角形 52"/>
          <p:cNvSpPr/>
          <p:nvPr/>
        </p:nvSpPr>
        <p:spPr>
          <a:xfrm>
            <a:off x="6056455" y="3309035"/>
            <a:ext cx="2441929" cy="2410951"/>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61" name="正方形/長方形 60"/>
          <p:cNvSpPr/>
          <p:nvPr/>
        </p:nvSpPr>
        <p:spPr>
          <a:xfrm>
            <a:off x="-65344" y="5861940"/>
            <a:ext cx="2931639" cy="400110"/>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kumimoji="0" lang="en-US" altLang="ja-JP" sz="2000" b="0" i="0" u="none" strike="noStrike" kern="0" cap="none" spc="0" normalizeH="0" baseline="0" noProof="0" dirty="0" smtClean="0">
                <a:ln>
                  <a:noFill/>
                </a:ln>
                <a:solidFill>
                  <a:sysClr val="windowText" lastClr="000000"/>
                </a:solidFill>
                <a:effectLst/>
                <a:uLnTx/>
                <a:uFillTx/>
              </a:rPr>
              <a:t>2</a:t>
            </a:r>
          </a:p>
        </p:txBody>
      </p:sp>
      <p:sp>
        <p:nvSpPr>
          <p:cNvPr id="64" name="角丸四角形 63"/>
          <p:cNvSpPr/>
          <p:nvPr/>
        </p:nvSpPr>
        <p:spPr>
          <a:xfrm>
            <a:off x="251520" y="3309035"/>
            <a:ext cx="2375621" cy="2410951"/>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66" name="Freeform 13"/>
          <p:cNvSpPr>
            <a:spLocks/>
          </p:cNvSpPr>
          <p:nvPr/>
        </p:nvSpPr>
        <p:spPr bwMode="auto">
          <a:xfrm>
            <a:off x="384815" y="3598380"/>
            <a:ext cx="2041157"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strike="noStrike" kern="0" cap="none" spc="0" normalizeH="0" baseline="0" noProof="0" dirty="0" smtClean="0">
                <a:ln>
                  <a:noFill/>
                </a:ln>
                <a:solidFill>
                  <a:sysClr val="windowText" lastClr="000000"/>
                </a:solidFill>
                <a:effectLst/>
                <a:uLnTx/>
                <a:uFillTx/>
                <a:latin typeface="Arial" charset="0"/>
                <a:ea typeface="MS UI Gothic" pitchFamily="50" charset="-128"/>
              </a:rPr>
              <a:t>A(2012/1/2)</a:t>
            </a:r>
            <a:endParaRPr kumimoji="0" lang="ja-JP" altLang="ja-JP" sz="1800" b="0" i="0" strike="noStrike" kern="0" cap="none" spc="0" normalizeH="0" baseline="0" noProof="0" dirty="0">
              <a:ln>
                <a:noFill/>
              </a:ln>
              <a:solidFill>
                <a:sysClr val="windowText" lastClr="000000"/>
              </a:solidFill>
              <a:effectLst/>
              <a:uLnTx/>
              <a:uFillTx/>
              <a:latin typeface="Arial" charset="0"/>
              <a:ea typeface="MS UI Gothic" pitchFamily="50" charset="-128"/>
            </a:endParaRPr>
          </a:p>
        </p:txBody>
      </p:sp>
      <p:sp>
        <p:nvSpPr>
          <p:cNvPr id="67" name="Freeform 13"/>
          <p:cNvSpPr>
            <a:spLocks/>
          </p:cNvSpPr>
          <p:nvPr/>
        </p:nvSpPr>
        <p:spPr bwMode="auto">
          <a:xfrm>
            <a:off x="384814" y="4119368"/>
            <a:ext cx="2041156"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strike="noStrike" kern="0" cap="none" spc="0" normalizeH="0" baseline="0" noProof="0" dirty="0" smtClean="0">
                <a:ln>
                  <a:noFill/>
                </a:ln>
                <a:solidFill>
                  <a:sysClr val="windowText" lastClr="000000"/>
                </a:solidFill>
                <a:effectLst/>
                <a:uLnTx/>
                <a:uFillTx/>
                <a:latin typeface="Arial" charset="0"/>
                <a:ea typeface="MS UI Gothic" pitchFamily="50" charset="-128"/>
              </a:rPr>
              <a:t>B(2012/2/2)</a:t>
            </a:r>
            <a:endParaRPr kumimoji="0" lang="ja-JP" altLang="ja-JP" sz="1800" b="0" i="0" strike="noStrike" kern="0" cap="none" spc="0" normalizeH="0" baseline="0" noProof="0" dirty="0">
              <a:ln>
                <a:noFill/>
              </a:ln>
              <a:solidFill>
                <a:sysClr val="windowText" lastClr="000000"/>
              </a:solidFill>
              <a:effectLst/>
              <a:uLnTx/>
              <a:uFillTx/>
              <a:latin typeface="Arial" charset="0"/>
              <a:ea typeface="MS UI Gothic" pitchFamily="50" charset="-128"/>
            </a:endParaRPr>
          </a:p>
        </p:txBody>
      </p:sp>
      <p:cxnSp>
        <p:nvCxnSpPr>
          <p:cNvPr id="69" name="直線矢印コネクタ 68"/>
          <p:cNvCxnSpPr/>
          <p:nvPr/>
        </p:nvCxnSpPr>
        <p:spPr bwMode="auto">
          <a:xfrm>
            <a:off x="5762015" y="3729093"/>
            <a:ext cx="551131"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0" name="直線矢印コネクタ 69"/>
          <p:cNvCxnSpPr/>
          <p:nvPr/>
        </p:nvCxnSpPr>
        <p:spPr bwMode="auto">
          <a:xfrm>
            <a:off x="5762014" y="4269153"/>
            <a:ext cx="551132"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 name="コンテンツ プレースホルダー 2"/>
          <p:cNvSpPr>
            <a:spLocks noGrp="1"/>
          </p:cNvSpPr>
          <p:nvPr>
            <p:ph idx="1"/>
          </p:nvPr>
        </p:nvSpPr>
        <p:spPr>
          <a:xfrm>
            <a:off x="179388" y="1159858"/>
            <a:ext cx="8841842" cy="1224483"/>
          </a:xfrm>
        </p:spPr>
        <p:txBody>
          <a:bodyPr/>
          <a:lstStyle/>
          <a:p>
            <a:r>
              <a:rPr kumimoji="1" lang="ja-JP" altLang="en-US" sz="2400" dirty="0" smtClean="0"/>
              <a:t>コードクローン</a:t>
            </a:r>
            <a:r>
              <a:rPr lang="ja-JP" altLang="en-US" sz="2400" dirty="0"/>
              <a:t>作成者：クローンセット中のコードクローンの内</a:t>
            </a:r>
            <a:r>
              <a:rPr lang="ja-JP" altLang="en-US" sz="2400" dirty="0" smtClean="0"/>
              <a:t>，</a:t>
            </a:r>
            <a:r>
              <a:rPr lang="en-US" altLang="ja-JP" sz="2400" dirty="0" smtClean="0"/>
              <a:t/>
            </a:r>
            <a:br>
              <a:rPr lang="en-US" altLang="ja-JP" sz="2400" dirty="0" smtClean="0"/>
            </a:br>
            <a:r>
              <a:rPr lang="ja-JP" altLang="en-US" sz="2400" dirty="0" smtClean="0"/>
              <a:t>実装</a:t>
            </a:r>
            <a:r>
              <a:rPr lang="ja-JP" altLang="en-US" sz="2400" dirty="0"/>
              <a:t>日時が最も古いコード片の</a:t>
            </a:r>
            <a:r>
              <a:rPr lang="ja-JP" altLang="en-US" sz="2400" dirty="0" smtClean="0"/>
              <a:t>開発者</a:t>
            </a:r>
            <a:endParaRPr lang="en-US" altLang="ja-JP" sz="2400" dirty="0" smtClean="0"/>
          </a:p>
          <a:p>
            <a:r>
              <a:rPr lang="ja-JP" altLang="en-US" sz="2400" dirty="0" smtClean="0"/>
              <a:t>コードクローン利用者：既存のコード片を再利用した開発者</a:t>
            </a:r>
            <a:endParaRPr lang="en-US" altLang="ja-JP" sz="2400" dirty="0"/>
          </a:p>
        </p:txBody>
      </p:sp>
      <p:sp>
        <p:nvSpPr>
          <p:cNvPr id="39" name="タイトル 1"/>
          <p:cNvSpPr txBox="1">
            <a:spLocks/>
          </p:cNvSpPr>
          <p:nvPr/>
        </p:nvSpPr>
        <p:spPr bwMode="auto">
          <a:xfrm>
            <a:off x="0" y="188913"/>
            <a:ext cx="91440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a:lstStyle>
          <a:p>
            <a:r>
              <a:rPr lang="en-US" altLang="ja-JP" sz="3800" dirty="0"/>
              <a:t>STEP4</a:t>
            </a:r>
            <a:r>
              <a:rPr lang="ja-JP" altLang="en-US" sz="3800" dirty="0"/>
              <a:t>：コードクローン作成者と利用者</a:t>
            </a:r>
            <a:r>
              <a:rPr lang="ja-JP" altLang="en-US" sz="3800" dirty="0" smtClean="0"/>
              <a:t>の特定</a:t>
            </a:r>
            <a:endParaRPr lang="ja-JP" altLang="en-US" sz="3800" dirty="0"/>
          </a:p>
        </p:txBody>
      </p:sp>
      <p:pic>
        <p:nvPicPr>
          <p:cNvPr id="65"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470241" y="2451661"/>
            <a:ext cx="559705" cy="930950"/>
          </a:xfrm>
          <a:prstGeom prst="rect">
            <a:avLst/>
          </a:prstGeom>
          <a:noFill/>
          <a:extLst>
            <a:ext uri="{909E8E84-426E-40DD-AFC4-6F175D3DCCD1}">
              <a14:hiddenFill xmlns:a14="http://schemas.microsoft.com/office/drawing/2010/main">
                <a:solidFill>
                  <a:srgbClr val="FFFFFF"/>
                </a:solidFill>
              </a14:hiddenFill>
            </a:ext>
          </a:extLst>
        </p:spPr>
      </p:pic>
      <p:sp>
        <p:nvSpPr>
          <p:cNvPr id="71" name="右カーブ矢印 70"/>
          <p:cNvSpPr/>
          <p:nvPr/>
        </p:nvSpPr>
        <p:spPr bwMode="auto">
          <a:xfrm flipH="1">
            <a:off x="1763688" y="3672182"/>
            <a:ext cx="342160" cy="625454"/>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3" name="テキスト ボックス 72"/>
          <p:cNvSpPr txBox="1"/>
          <p:nvPr/>
        </p:nvSpPr>
        <p:spPr>
          <a:xfrm>
            <a:off x="180066" y="3239548"/>
            <a:ext cx="1140056"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t>開発者</a:t>
            </a:r>
            <a:r>
              <a:rPr kumimoji="1" lang="en-US" altLang="ja-JP" sz="2000" dirty="0" smtClean="0"/>
              <a:t>A</a:t>
            </a:r>
            <a:endParaRPr kumimoji="1" lang="ja-JP" altLang="en-US" sz="2000" dirty="0"/>
          </a:p>
        </p:txBody>
      </p:sp>
      <p:pic>
        <p:nvPicPr>
          <p:cNvPr id="43"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1641102" y="4238698"/>
            <a:ext cx="559705" cy="930950"/>
          </a:xfrm>
          <a:prstGeom prst="rect">
            <a:avLst/>
          </a:prstGeom>
          <a:noFill/>
          <a:extLst>
            <a:ext uri="{909E8E84-426E-40DD-AFC4-6F175D3DCCD1}">
              <a14:hiddenFill xmlns:a14="http://schemas.microsoft.com/office/drawing/2010/main">
                <a:solidFill>
                  <a:srgbClr val="FFFFFF"/>
                </a:solidFill>
              </a14:hiddenFill>
            </a:ext>
          </a:extLst>
        </p:spPr>
      </p:pic>
      <p:sp>
        <p:nvSpPr>
          <p:cNvPr id="44" name="テキスト ボックス 43"/>
          <p:cNvSpPr txBox="1"/>
          <p:nvPr/>
        </p:nvSpPr>
        <p:spPr>
          <a:xfrm>
            <a:off x="1358139" y="5051399"/>
            <a:ext cx="1125629"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t>開発者</a:t>
            </a:r>
            <a:r>
              <a:rPr kumimoji="1" lang="en-US" altLang="ja-JP" sz="2000" dirty="0" smtClean="0"/>
              <a:t>B</a:t>
            </a:r>
            <a:endParaRPr kumimoji="1" lang="ja-JP" altLang="en-US" sz="2000" dirty="0"/>
          </a:p>
        </p:txBody>
      </p:sp>
      <p:sp>
        <p:nvSpPr>
          <p:cNvPr id="74" name="四角形吹き出し 73"/>
          <p:cNvSpPr/>
          <p:nvPr/>
        </p:nvSpPr>
        <p:spPr bwMode="auto">
          <a:xfrm>
            <a:off x="1538028" y="3035929"/>
            <a:ext cx="1000365" cy="412013"/>
          </a:xfrm>
          <a:prstGeom prst="wedgeRectCallout">
            <a:avLst>
              <a:gd name="adj1" fmla="val -77497"/>
              <a:gd name="adj2" fmla="val 3935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作成者</a:t>
            </a:r>
          </a:p>
        </p:txBody>
      </p:sp>
      <p:pic>
        <p:nvPicPr>
          <p:cNvPr id="45"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8171350" y="4585924"/>
            <a:ext cx="559705" cy="930950"/>
          </a:xfrm>
          <a:prstGeom prst="rect">
            <a:avLst/>
          </a:prstGeom>
          <a:noFill/>
          <a:extLst>
            <a:ext uri="{909E8E84-426E-40DD-AFC4-6F175D3DCCD1}">
              <a14:hiddenFill xmlns:a14="http://schemas.microsoft.com/office/drawing/2010/main">
                <a:solidFill>
                  <a:srgbClr val="FFFFFF"/>
                </a:solidFill>
              </a14:hiddenFill>
            </a:ext>
          </a:extLst>
        </p:spPr>
      </p:pic>
      <p:sp>
        <p:nvSpPr>
          <p:cNvPr id="46" name="テキスト ボックス 45"/>
          <p:cNvSpPr txBox="1"/>
          <p:nvPr/>
        </p:nvSpPr>
        <p:spPr>
          <a:xfrm>
            <a:off x="7881173" y="5355460"/>
            <a:ext cx="1140057"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t>開発者</a:t>
            </a:r>
            <a:r>
              <a:rPr kumimoji="1" lang="en-US" altLang="ja-JP" sz="2000" dirty="0" smtClean="0"/>
              <a:t>C</a:t>
            </a:r>
            <a:endParaRPr kumimoji="1" lang="ja-JP" altLang="en-US" sz="2000" dirty="0"/>
          </a:p>
        </p:txBody>
      </p:sp>
      <p:sp>
        <p:nvSpPr>
          <p:cNvPr id="83" name="角丸四角形 82"/>
          <p:cNvSpPr/>
          <p:nvPr/>
        </p:nvSpPr>
        <p:spPr>
          <a:xfrm>
            <a:off x="3567419" y="3309035"/>
            <a:ext cx="2376264" cy="2410951"/>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86" name="テキスト ボックス 85"/>
          <p:cNvSpPr txBox="1"/>
          <p:nvPr/>
        </p:nvSpPr>
        <p:spPr>
          <a:xfrm>
            <a:off x="2801321" y="3639658"/>
            <a:ext cx="543739" cy="523220"/>
          </a:xfrm>
          <a:prstGeom prst="rect">
            <a:avLst/>
          </a:prstGeom>
          <a:noFill/>
        </p:spPr>
        <p:txBody>
          <a:bodyPr vert="horz" wrap="none" rtlCol="0">
            <a:spAutoFit/>
          </a:bodyPr>
          <a:lstStyle/>
          <a:p>
            <a:r>
              <a:rPr kumimoji="1" lang="en-US" altLang="ja-JP" sz="2800" dirty="0" smtClean="0"/>
              <a:t>…</a:t>
            </a:r>
            <a:endParaRPr kumimoji="1" lang="ja-JP" altLang="en-US" sz="2800" dirty="0"/>
          </a:p>
        </p:txBody>
      </p:sp>
      <p:sp>
        <p:nvSpPr>
          <p:cNvPr id="48" name="四角形吹き出し 47"/>
          <p:cNvSpPr/>
          <p:nvPr/>
        </p:nvSpPr>
        <p:spPr bwMode="auto">
          <a:xfrm>
            <a:off x="6588224" y="5178558"/>
            <a:ext cx="998715" cy="412013"/>
          </a:xfrm>
          <a:prstGeom prst="wedgeRectCallout">
            <a:avLst>
              <a:gd name="adj1" fmla="val 82668"/>
              <a:gd name="adj2" fmla="val 3630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利用者</a:t>
            </a:r>
          </a:p>
        </p:txBody>
      </p:sp>
      <p:sp>
        <p:nvSpPr>
          <p:cNvPr id="47" name="四角形吹き出し 46"/>
          <p:cNvSpPr/>
          <p:nvPr/>
        </p:nvSpPr>
        <p:spPr bwMode="auto">
          <a:xfrm>
            <a:off x="180066" y="4766545"/>
            <a:ext cx="990037" cy="412013"/>
          </a:xfrm>
          <a:prstGeom prst="wedgeRectCallout">
            <a:avLst>
              <a:gd name="adj1" fmla="val 77379"/>
              <a:gd name="adj2" fmla="val 3007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利用者</a:t>
            </a:r>
          </a:p>
        </p:txBody>
      </p:sp>
      <p:sp>
        <p:nvSpPr>
          <p:cNvPr id="36" name="Freeform 13"/>
          <p:cNvSpPr>
            <a:spLocks/>
          </p:cNvSpPr>
          <p:nvPr/>
        </p:nvSpPr>
        <p:spPr bwMode="auto">
          <a:xfrm>
            <a:off x="3707904" y="4119367"/>
            <a:ext cx="2054110" cy="345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85" name="Freeform 13"/>
          <p:cNvSpPr>
            <a:spLocks/>
          </p:cNvSpPr>
          <p:nvPr/>
        </p:nvSpPr>
        <p:spPr bwMode="auto">
          <a:xfrm>
            <a:off x="3707903" y="4119368"/>
            <a:ext cx="2054111"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800" kern="0" dirty="0">
                <a:solidFill>
                  <a:sysClr val="windowText" lastClr="000000"/>
                </a:solidFill>
                <a:latin typeface="Arial" charset="0"/>
                <a:ea typeface="MS UI Gothic" pitchFamily="50" charset="-128"/>
              </a:rPr>
              <a:t>B(2012/2/2)</a:t>
            </a:r>
            <a:endParaRPr lang="ja-JP" altLang="ja-JP" sz="1800" kern="0" dirty="0">
              <a:solidFill>
                <a:sysClr val="windowText" lastClr="000000"/>
              </a:solidFill>
              <a:latin typeface="Arial" charset="0"/>
              <a:ea typeface="MS UI Gothic" pitchFamily="50" charset="-128"/>
            </a:endParaRPr>
          </a:p>
        </p:txBody>
      </p:sp>
      <p:sp>
        <p:nvSpPr>
          <p:cNvPr id="37" name="Freeform 13"/>
          <p:cNvSpPr>
            <a:spLocks/>
          </p:cNvSpPr>
          <p:nvPr/>
        </p:nvSpPr>
        <p:spPr bwMode="auto">
          <a:xfrm>
            <a:off x="3728496" y="3603789"/>
            <a:ext cx="2033518" cy="345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84" name="Freeform 13"/>
          <p:cNvSpPr>
            <a:spLocks/>
          </p:cNvSpPr>
          <p:nvPr/>
        </p:nvSpPr>
        <p:spPr bwMode="auto">
          <a:xfrm>
            <a:off x="3720858" y="3598380"/>
            <a:ext cx="2041157"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800" kern="0" dirty="0">
                <a:solidFill>
                  <a:sysClr val="windowText" lastClr="000000"/>
                </a:solidFill>
                <a:latin typeface="Arial" charset="0"/>
                <a:ea typeface="MS UI Gothic" pitchFamily="50" charset="-128"/>
              </a:rPr>
              <a:t>A(2012/1/2)</a:t>
            </a:r>
            <a:endParaRPr lang="ja-JP" altLang="ja-JP" sz="1800" kern="0" dirty="0">
              <a:solidFill>
                <a:sysClr val="windowText" lastClr="000000"/>
              </a:solidFill>
              <a:latin typeface="Arial" charset="0"/>
              <a:ea typeface="MS UI Gothic" pitchFamily="50" charset="-128"/>
            </a:endParaRPr>
          </a:p>
        </p:txBody>
      </p:sp>
      <p:sp>
        <p:nvSpPr>
          <p:cNvPr id="38" name="Freeform 13"/>
          <p:cNvSpPr>
            <a:spLocks/>
          </p:cNvSpPr>
          <p:nvPr/>
        </p:nvSpPr>
        <p:spPr bwMode="auto">
          <a:xfrm>
            <a:off x="6300192" y="3550825"/>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6" name="Freeform 13"/>
          <p:cNvSpPr>
            <a:spLocks/>
          </p:cNvSpPr>
          <p:nvPr/>
        </p:nvSpPr>
        <p:spPr bwMode="auto">
          <a:xfrm>
            <a:off x="6300192" y="3556185"/>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800" kern="0" dirty="0">
                <a:solidFill>
                  <a:sysClr val="windowText" lastClr="000000"/>
                </a:solidFill>
                <a:latin typeface="Arial" charset="0"/>
                <a:ea typeface="MS UI Gothic" pitchFamily="50" charset="-128"/>
              </a:rPr>
              <a:t>A(2012/1/2)</a:t>
            </a:r>
            <a:endParaRPr lang="ja-JP" altLang="ja-JP" sz="1800" kern="0" dirty="0">
              <a:solidFill>
                <a:sysClr val="windowText" lastClr="000000"/>
              </a:solidFill>
              <a:latin typeface="Arial" charset="0"/>
              <a:ea typeface="MS UI Gothic" pitchFamily="50" charset="-128"/>
            </a:endParaRPr>
          </a:p>
        </p:txBody>
      </p:sp>
      <p:sp>
        <p:nvSpPr>
          <p:cNvPr id="40" name="Freeform 13"/>
          <p:cNvSpPr>
            <a:spLocks/>
          </p:cNvSpPr>
          <p:nvPr/>
        </p:nvSpPr>
        <p:spPr bwMode="auto">
          <a:xfrm>
            <a:off x="6300191" y="4119660"/>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7" name="Freeform 13"/>
          <p:cNvSpPr>
            <a:spLocks/>
          </p:cNvSpPr>
          <p:nvPr/>
        </p:nvSpPr>
        <p:spPr bwMode="auto">
          <a:xfrm>
            <a:off x="6300192" y="4119368"/>
            <a:ext cx="2088232" cy="3565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800" kern="0" dirty="0">
                <a:solidFill>
                  <a:sysClr val="windowText" lastClr="000000"/>
                </a:solidFill>
                <a:latin typeface="Arial" charset="0"/>
                <a:ea typeface="MS UI Gothic" pitchFamily="50" charset="-128"/>
              </a:rPr>
              <a:t>B(2012/2/2)</a:t>
            </a:r>
            <a:endParaRPr lang="ja-JP" altLang="ja-JP" sz="1800" kern="0" dirty="0">
              <a:solidFill>
                <a:sysClr val="windowText" lastClr="000000"/>
              </a:solidFill>
              <a:latin typeface="Arial" charset="0"/>
              <a:ea typeface="MS UI Gothic" pitchFamily="50" charset="-128"/>
            </a:endParaRPr>
          </a:p>
        </p:txBody>
      </p:sp>
      <p:sp>
        <p:nvSpPr>
          <p:cNvPr id="72" name="右カーブ矢印 71"/>
          <p:cNvSpPr/>
          <p:nvPr/>
        </p:nvSpPr>
        <p:spPr bwMode="auto">
          <a:xfrm flipH="1">
            <a:off x="7686224" y="4237761"/>
            <a:ext cx="342160" cy="625454"/>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ustDataLst>
      <p:tags r:id="rId1"/>
    </p:custDataLst>
    <p:extLst>
      <p:ext uri="{BB962C8B-B14F-4D97-AF65-F5344CB8AC3E}">
        <p14:creationId xmlns:p14="http://schemas.microsoft.com/office/powerpoint/2010/main" val="2451511830"/>
      </p:ext>
    </p:extLst>
  </p:cSld>
  <p:clrMapOvr>
    <a:masterClrMapping/>
  </p:clrMapOvr>
  <mc:AlternateContent xmlns:mc="http://schemas.openxmlformats.org/markup-compatibility/2006" xmlns:p14="http://schemas.microsoft.com/office/powerpoint/2010/main">
    <mc:Choice Requires="p14">
      <p:transition spd="slow" p14:dur="2000" advTm="74586"/>
    </mc:Choice>
    <mc:Fallback xmlns="">
      <p:transition spd="slow" advTm="745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66" grpId="0" animBg="1"/>
      <p:bldP spid="67" grpId="0" animBg="1"/>
      <p:bldP spid="73" grpId="0" animBg="1"/>
      <p:bldP spid="44" grpId="0" animBg="1"/>
      <p:bldP spid="74" grpId="0" animBg="1"/>
      <p:bldP spid="46" grpId="0" animBg="1"/>
      <p:bldP spid="48" grpId="0" animBg="1"/>
      <p:bldP spid="47" grpId="0" animBg="1"/>
      <p:bldP spid="85" grpId="0" animBg="1"/>
      <p:bldP spid="84" grpId="0" animBg="1"/>
      <p:bldP spid="56" grpId="0" animBg="1"/>
      <p:bldP spid="5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smtClean="0"/>
              <a:t>実験概要</a:t>
            </a:r>
            <a:endParaRPr kumimoji="1" lang="ja-JP" altLang="en-US" sz="3800" dirty="0"/>
          </a:p>
        </p:txBody>
      </p:sp>
      <p:sp>
        <p:nvSpPr>
          <p:cNvPr id="3" name="コンテンツ プレースホルダー 2"/>
          <p:cNvSpPr>
            <a:spLocks noGrp="1"/>
          </p:cNvSpPr>
          <p:nvPr>
            <p:ph idx="1"/>
          </p:nvPr>
        </p:nvSpPr>
        <p:spPr>
          <a:xfrm>
            <a:off x="179388" y="1196405"/>
            <a:ext cx="8785225" cy="1008459"/>
          </a:xfrm>
        </p:spPr>
        <p:txBody>
          <a:bodyPr/>
          <a:lstStyle/>
          <a:p>
            <a:r>
              <a:rPr lang="ja-JP" altLang="en-US" sz="2800" dirty="0" smtClean="0"/>
              <a:t>対象</a:t>
            </a:r>
            <a:endParaRPr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val="3046682203"/>
              </p:ext>
            </p:extLst>
          </p:nvPr>
        </p:nvGraphicFramePr>
        <p:xfrm>
          <a:off x="395536" y="1700807"/>
          <a:ext cx="8101408" cy="2016709"/>
        </p:xfrm>
        <a:graphic>
          <a:graphicData uri="http://schemas.openxmlformats.org/drawingml/2006/table">
            <a:tbl>
              <a:tblPr firstRow="1" bandRow="1">
                <a:tableStyleId>{21E4AEA4-8DFA-4A89-87EB-49C32662AFE0}</a:tableStyleId>
              </a:tblPr>
              <a:tblGrid>
                <a:gridCol w="1888826"/>
                <a:gridCol w="3044230"/>
                <a:gridCol w="3168352"/>
              </a:tblGrid>
              <a:tr h="431749">
                <a:tc>
                  <a:txBody>
                    <a:bodyPr/>
                    <a:lstStyle/>
                    <a:p>
                      <a:r>
                        <a:rPr kumimoji="1" lang="ja-JP" altLang="en-US" sz="2000" dirty="0" smtClean="0"/>
                        <a:t>プロジェクト名</a:t>
                      </a:r>
                      <a:endParaRPr kumimoji="1" lang="ja-JP" altLang="en-US" sz="20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000" dirty="0" err="1" smtClean="0"/>
                        <a:t>eclipse.platform.text</a:t>
                      </a:r>
                      <a:endParaRPr lang="en-US" altLang="ja-JP" sz="2000" dirty="0" smtClean="0"/>
                    </a:p>
                  </a:txBody>
                  <a:tcPr/>
                </a:tc>
                <a:tc>
                  <a:txBody>
                    <a:bodyPr/>
                    <a:lstStyle/>
                    <a:p>
                      <a:r>
                        <a:rPr kumimoji="1" lang="en-US" altLang="ja-JP" sz="2000" dirty="0" err="1" smtClean="0"/>
                        <a:t>eclipse.pde</a:t>
                      </a:r>
                      <a:endParaRPr kumimoji="1" lang="ja-JP" altLang="en-US" sz="2000" dirty="0"/>
                    </a:p>
                  </a:txBody>
                  <a:tcPr/>
                </a:tc>
              </a:tr>
              <a:tr h="396119">
                <a:tc>
                  <a:txBody>
                    <a:bodyPr/>
                    <a:lstStyle/>
                    <a:p>
                      <a:r>
                        <a:rPr kumimoji="1" lang="ja-JP" altLang="en-US" sz="2000" dirty="0" smtClean="0"/>
                        <a:t>実装言語</a:t>
                      </a:r>
                      <a:endParaRPr kumimoji="1" lang="ja-JP" altLang="en-US" sz="20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Java</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Java</a:t>
                      </a:r>
                    </a:p>
                  </a:txBody>
                  <a:tcPr/>
                </a:tc>
              </a:tr>
              <a:tr h="396119">
                <a:tc>
                  <a:txBody>
                    <a:bodyPr/>
                    <a:lstStyle/>
                    <a:p>
                      <a:r>
                        <a:rPr lang="ja-JP" altLang="en-US" sz="2000" dirty="0" smtClean="0"/>
                        <a:t>開発期間</a:t>
                      </a:r>
                      <a:endParaRPr kumimoji="1" lang="ja-JP" altLang="en-US" sz="20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2001/5/2 </a:t>
                      </a:r>
                      <a:r>
                        <a:rPr lang="ja-JP" altLang="en-US" sz="2000" dirty="0" smtClean="0"/>
                        <a:t>～ </a:t>
                      </a:r>
                      <a:r>
                        <a:rPr lang="en-US" altLang="ja-JP" sz="2000" dirty="0" smtClean="0"/>
                        <a:t>2003/12/22</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2002/4/11 </a:t>
                      </a:r>
                      <a:r>
                        <a:rPr lang="ja-JP" altLang="en-US" sz="2000" dirty="0" smtClean="0"/>
                        <a:t>～ </a:t>
                      </a:r>
                      <a:r>
                        <a:rPr lang="en-US" altLang="ja-JP" sz="2000" dirty="0" smtClean="0"/>
                        <a:t>2003/12/18</a:t>
                      </a:r>
                    </a:p>
                  </a:txBody>
                  <a:tcPr/>
                </a:tc>
              </a:tr>
              <a:tr h="396119">
                <a:tc>
                  <a:txBody>
                    <a:bodyPr/>
                    <a:lstStyle/>
                    <a:p>
                      <a:r>
                        <a:rPr lang="ja-JP" altLang="en-US" sz="2000" dirty="0" smtClean="0"/>
                        <a:t>リビジョン数</a:t>
                      </a:r>
                      <a:endParaRPr kumimoji="1" lang="ja-JP" altLang="en-US" sz="2000" dirty="0"/>
                    </a:p>
                  </a:txBody>
                  <a:tcPr/>
                </a:tc>
                <a:tc>
                  <a:txBody>
                    <a:bodyPr/>
                    <a:lstStyle/>
                    <a:p>
                      <a:r>
                        <a:rPr lang="en-US" altLang="ja-JP" sz="2000" dirty="0" smtClean="0"/>
                        <a:t>1369</a:t>
                      </a:r>
                      <a:endParaRPr kumimoji="1" lang="ja-JP" altLang="en-US" sz="2000" dirty="0"/>
                    </a:p>
                  </a:txBody>
                  <a:tcPr/>
                </a:tc>
                <a:tc>
                  <a:txBody>
                    <a:bodyPr/>
                    <a:lstStyle/>
                    <a:p>
                      <a:r>
                        <a:rPr lang="en-US" altLang="ja-JP" sz="2000" dirty="0" smtClean="0"/>
                        <a:t>144</a:t>
                      </a:r>
                      <a:endParaRPr kumimoji="1" lang="ja-JP" altLang="en-US" sz="2000" dirty="0"/>
                    </a:p>
                  </a:txBody>
                  <a:tcPr/>
                </a:tc>
              </a:tr>
              <a:tr h="396119">
                <a:tc>
                  <a:txBody>
                    <a:bodyPr/>
                    <a:lstStyle/>
                    <a:p>
                      <a:r>
                        <a:rPr lang="ja-JP" altLang="en-US" sz="2000" dirty="0" smtClean="0"/>
                        <a:t>開発者数</a:t>
                      </a:r>
                      <a:endParaRPr kumimoji="1" lang="ja-JP" altLang="en-US" sz="2000" dirty="0"/>
                    </a:p>
                  </a:txBody>
                  <a:tcPr/>
                </a:tc>
                <a:tc>
                  <a:txBody>
                    <a:bodyPr/>
                    <a:lstStyle/>
                    <a:p>
                      <a:r>
                        <a:rPr lang="en-US" altLang="ja-JP" sz="2000" dirty="0" smtClean="0"/>
                        <a:t>19</a:t>
                      </a:r>
                      <a:r>
                        <a:rPr lang="ja-JP" altLang="en-US" sz="2000" dirty="0" smtClean="0"/>
                        <a:t>名</a:t>
                      </a:r>
                      <a:endParaRPr kumimoji="1" lang="ja-JP" altLang="en-US" sz="2000" dirty="0"/>
                    </a:p>
                  </a:txBody>
                  <a:tcPr/>
                </a:tc>
                <a:tc>
                  <a:txBody>
                    <a:bodyPr/>
                    <a:lstStyle/>
                    <a:p>
                      <a:r>
                        <a:rPr lang="en-US" altLang="ja-JP" sz="2000" dirty="0" smtClean="0"/>
                        <a:t>3</a:t>
                      </a:r>
                      <a:r>
                        <a:rPr lang="ja-JP" altLang="en-US" sz="2000" dirty="0" smtClean="0"/>
                        <a:t>名</a:t>
                      </a:r>
                      <a:endParaRPr kumimoji="1" lang="ja-JP" altLang="en-US" sz="2000" dirty="0"/>
                    </a:p>
                  </a:txBody>
                  <a:tcPr/>
                </a:tc>
              </a:tr>
            </a:tbl>
          </a:graphicData>
        </a:graphic>
      </p:graphicFrame>
      <p:sp>
        <p:nvSpPr>
          <p:cNvPr id="5" name="コンテンツ プレースホルダー 2"/>
          <p:cNvSpPr txBox="1">
            <a:spLocks/>
          </p:cNvSpPr>
          <p:nvPr/>
        </p:nvSpPr>
        <p:spPr bwMode="auto">
          <a:xfrm>
            <a:off x="179512" y="4077072"/>
            <a:ext cx="8964488" cy="2448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dirty="0" smtClean="0"/>
              <a:t>手順</a:t>
            </a:r>
            <a:endParaRPr lang="en-US" altLang="ja-JP" sz="2800" dirty="0" smtClean="0"/>
          </a:p>
          <a:p>
            <a:pPr lvl="1"/>
            <a:r>
              <a:rPr lang="en-US" altLang="ja-JP" sz="2000" dirty="0" smtClean="0"/>
              <a:t>STEP1</a:t>
            </a:r>
            <a:r>
              <a:rPr lang="ja-JP" altLang="en-US" sz="2000" dirty="0" smtClean="0"/>
              <a:t>：上記のリポジトリを時系列順にチェックアウトし，合成リポジトリ</a:t>
            </a:r>
            <a:r>
              <a:rPr lang="ja-JP" altLang="en-US" sz="2000" dirty="0"/>
              <a:t>を作成</a:t>
            </a:r>
            <a:endParaRPr lang="en-US" altLang="ja-JP" sz="2000" dirty="0" smtClean="0"/>
          </a:p>
          <a:p>
            <a:pPr lvl="1"/>
            <a:r>
              <a:rPr lang="en-US" altLang="ja-JP" sz="2000" dirty="0" smtClean="0"/>
              <a:t>STEP2</a:t>
            </a:r>
            <a:r>
              <a:rPr lang="ja-JP" altLang="en-US" sz="2000" dirty="0" smtClean="0"/>
              <a:t>：隣接する合成リビジョン間のクローンセット遷移情報を取得</a:t>
            </a:r>
            <a:endParaRPr lang="en-US" altLang="ja-JP" sz="2000" dirty="0" smtClean="0"/>
          </a:p>
          <a:p>
            <a:pPr lvl="1"/>
            <a:r>
              <a:rPr lang="en-US" altLang="ja-JP" sz="2000" dirty="0" smtClean="0"/>
              <a:t>STEP3</a:t>
            </a:r>
            <a:r>
              <a:rPr lang="ja-JP" altLang="en-US" sz="2000" dirty="0" smtClean="0"/>
              <a:t>：合成リビジョン</a:t>
            </a:r>
            <a:r>
              <a:rPr lang="en-US" altLang="ja-JP" sz="2000" dirty="0" smtClean="0"/>
              <a:t>(1 </a:t>
            </a:r>
            <a:r>
              <a:rPr lang="ja-JP" altLang="en-US" sz="2000" dirty="0" smtClean="0"/>
              <a:t>～ </a:t>
            </a:r>
            <a:r>
              <a:rPr lang="en-US" altLang="ja-JP" sz="2000" dirty="0" smtClean="0"/>
              <a:t>1513)</a:t>
            </a:r>
            <a:r>
              <a:rPr lang="ja-JP" altLang="en-US" sz="2000" dirty="0" smtClean="0"/>
              <a:t>におけるクローンセット履歴の取得</a:t>
            </a:r>
            <a:endParaRPr lang="en-US" altLang="ja-JP" sz="2000" dirty="0" smtClean="0"/>
          </a:p>
          <a:p>
            <a:pPr lvl="1"/>
            <a:r>
              <a:rPr lang="en-US" altLang="ja-JP" sz="2000" dirty="0" smtClean="0"/>
              <a:t>STEP4</a:t>
            </a:r>
            <a:r>
              <a:rPr lang="ja-JP" altLang="en-US" sz="2000" dirty="0" smtClean="0"/>
              <a:t>：コードクローン</a:t>
            </a:r>
            <a:r>
              <a:rPr lang="ja-JP" altLang="en-US" sz="2000" dirty="0"/>
              <a:t>作成</a:t>
            </a:r>
            <a:r>
              <a:rPr lang="ja-JP" altLang="en-US" sz="2000" dirty="0" smtClean="0"/>
              <a:t>者と</a:t>
            </a:r>
            <a:r>
              <a:rPr lang="ja-JP" altLang="en-US" sz="2000" dirty="0"/>
              <a:t>利用</a:t>
            </a:r>
            <a:r>
              <a:rPr lang="ja-JP" altLang="en-US" sz="2000" dirty="0" smtClean="0"/>
              <a:t>者の特定</a:t>
            </a:r>
            <a:endParaRPr lang="en-US" altLang="ja-JP" sz="2000" dirty="0" smtClean="0"/>
          </a:p>
          <a:p>
            <a:pPr lvl="1"/>
            <a:r>
              <a:rPr lang="ja-JP" altLang="en-US" sz="2000" dirty="0" smtClean="0"/>
              <a:t>出力結果の分析</a:t>
            </a:r>
            <a:endParaRPr lang="en-US" altLang="ja-JP" sz="2000" dirty="0" smtClean="0"/>
          </a:p>
        </p:txBody>
      </p:sp>
      <p:sp>
        <p:nvSpPr>
          <p:cNvPr id="6" name="コンテンツ プレースホルダー 2"/>
          <p:cNvSpPr txBox="1">
            <a:spLocks/>
          </p:cNvSpPr>
          <p:nvPr/>
        </p:nvSpPr>
        <p:spPr bwMode="auto">
          <a:xfrm>
            <a:off x="179511" y="3717032"/>
            <a:ext cx="8785225" cy="6484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lvl="1"/>
            <a:r>
              <a:rPr lang="ja-JP" altLang="en-US" sz="2000" kern="0" dirty="0" smtClean="0"/>
              <a:t>リビジョンをまたがってコピーの行われたクローンセットを対象とする</a:t>
            </a:r>
            <a:endParaRPr lang="en-US" altLang="ja-JP" sz="1800" kern="0" dirty="0" smtClean="0"/>
          </a:p>
        </p:txBody>
      </p:sp>
    </p:spTree>
    <p:extLst>
      <p:ext uri="{BB962C8B-B14F-4D97-AF65-F5344CB8AC3E}">
        <p14:creationId xmlns:p14="http://schemas.microsoft.com/office/powerpoint/2010/main" val="1786180944"/>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3131840" y="4432699"/>
            <a:ext cx="2634599" cy="866479"/>
            <a:chOff x="3131840" y="3933056"/>
            <a:chExt cx="2634599" cy="866479"/>
          </a:xfrm>
        </p:grpSpPr>
        <p:grpSp>
          <p:nvGrpSpPr>
            <p:cNvPr id="152" name="グループ化 151"/>
            <p:cNvGrpSpPr/>
            <p:nvPr/>
          </p:nvGrpSpPr>
          <p:grpSpPr>
            <a:xfrm>
              <a:off x="3131840" y="3933056"/>
              <a:ext cx="2634599" cy="866479"/>
              <a:chOff x="1868352" y="3717032"/>
              <a:chExt cx="2634599" cy="978616"/>
            </a:xfrm>
          </p:grpSpPr>
          <p:sp>
            <p:nvSpPr>
              <p:cNvPr id="106" name="正方形/長方形 105"/>
              <p:cNvSpPr/>
              <p:nvPr/>
            </p:nvSpPr>
            <p:spPr bwMode="auto">
              <a:xfrm>
                <a:off x="1868352" y="3717032"/>
                <a:ext cx="2634599" cy="97861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08" name="直線矢印コネクタ 107"/>
              <p:cNvCxnSpPr/>
              <p:nvPr/>
            </p:nvCxnSpPr>
            <p:spPr bwMode="auto">
              <a:xfrm>
                <a:off x="3423378" y="3974711"/>
                <a:ext cx="380483"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09" name="角丸四角形 108"/>
              <p:cNvSpPr/>
              <p:nvPr/>
            </p:nvSpPr>
            <p:spPr>
              <a:xfrm>
                <a:off x="3660136" y="3823365"/>
                <a:ext cx="766006" cy="780318"/>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110" name="直線矢印コネクタ 109"/>
              <p:cNvCxnSpPr/>
              <p:nvPr/>
            </p:nvCxnSpPr>
            <p:spPr bwMode="auto">
              <a:xfrm>
                <a:off x="3423378" y="4133715"/>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12" name="Freeform 13"/>
              <p:cNvSpPr>
                <a:spLocks/>
              </p:cNvSpPr>
              <p:nvPr/>
            </p:nvSpPr>
            <p:spPr bwMode="auto">
              <a:xfrm>
                <a:off x="3803861" y="3903356"/>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3" name="Freeform 13"/>
              <p:cNvSpPr>
                <a:spLocks/>
              </p:cNvSpPr>
              <p:nvPr/>
            </p:nvSpPr>
            <p:spPr bwMode="auto">
              <a:xfrm>
                <a:off x="3803860"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4" name="Freeform 13"/>
              <p:cNvSpPr>
                <a:spLocks/>
              </p:cNvSpPr>
              <p:nvPr/>
            </p:nvSpPr>
            <p:spPr bwMode="auto">
              <a:xfrm>
                <a:off x="2881188" y="391701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5" name="角丸四角形 114"/>
              <p:cNvSpPr/>
              <p:nvPr/>
            </p:nvSpPr>
            <p:spPr>
              <a:xfrm>
                <a:off x="2785996" y="3823365"/>
                <a:ext cx="766294" cy="780318"/>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16" name="Freeform 13"/>
              <p:cNvSpPr>
                <a:spLocks/>
              </p:cNvSpPr>
              <p:nvPr/>
            </p:nvSpPr>
            <p:spPr bwMode="auto">
              <a:xfrm>
                <a:off x="2885000"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8" name="角丸四角形 117"/>
              <p:cNvSpPr/>
              <p:nvPr/>
            </p:nvSpPr>
            <p:spPr>
              <a:xfrm>
                <a:off x="1932908" y="3823365"/>
                <a:ext cx="766006" cy="780318"/>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20" name="Freeform 13"/>
              <p:cNvSpPr>
                <a:spLocks/>
              </p:cNvSpPr>
              <p:nvPr/>
            </p:nvSpPr>
            <p:spPr bwMode="auto">
              <a:xfrm>
                <a:off x="2076632" y="391701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21" name="Freeform 13"/>
              <p:cNvSpPr>
                <a:spLocks/>
              </p:cNvSpPr>
              <p:nvPr/>
            </p:nvSpPr>
            <p:spPr bwMode="auto">
              <a:xfrm>
                <a:off x="2076631"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23" name="直線矢印コネクタ 122"/>
              <p:cNvCxnSpPr/>
              <p:nvPr/>
            </p:nvCxnSpPr>
            <p:spPr bwMode="auto">
              <a:xfrm>
                <a:off x="2618821" y="3961054"/>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124" name="直線矢印コネクタ 123"/>
              <p:cNvCxnSpPr/>
              <p:nvPr/>
            </p:nvCxnSpPr>
            <p:spPr bwMode="auto">
              <a:xfrm>
                <a:off x="2618821" y="4131141"/>
                <a:ext cx="262367" cy="6095"/>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45" name="Freeform 13"/>
              <p:cNvSpPr>
                <a:spLocks/>
              </p:cNvSpPr>
              <p:nvPr/>
            </p:nvSpPr>
            <p:spPr bwMode="auto">
              <a:xfrm>
                <a:off x="3803859" y="443231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6" name="Freeform 13"/>
              <p:cNvSpPr>
                <a:spLocks/>
              </p:cNvSpPr>
              <p:nvPr/>
            </p:nvSpPr>
            <p:spPr bwMode="auto">
              <a:xfrm>
                <a:off x="3805765" y="4259221"/>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7" name="Freeform 13"/>
              <p:cNvSpPr>
                <a:spLocks/>
              </p:cNvSpPr>
              <p:nvPr/>
            </p:nvSpPr>
            <p:spPr bwMode="auto">
              <a:xfrm>
                <a:off x="2886905" y="4259221"/>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51" name="直線矢印コネクタ 150"/>
              <p:cNvCxnSpPr/>
              <p:nvPr/>
            </p:nvCxnSpPr>
            <p:spPr bwMode="auto">
              <a:xfrm>
                <a:off x="3417479" y="4307961"/>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grpSp>
        <p:sp>
          <p:nvSpPr>
            <p:cNvPr id="135" name="右カーブ矢印 134"/>
            <p:cNvSpPr/>
            <p:nvPr/>
          </p:nvSpPr>
          <p:spPr bwMode="auto">
            <a:xfrm flipH="1">
              <a:off x="3642562" y="4149080"/>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6" name="右カーブ矢印 135"/>
            <p:cNvSpPr/>
            <p:nvPr/>
          </p:nvSpPr>
          <p:spPr bwMode="auto">
            <a:xfrm flipH="1">
              <a:off x="5336537" y="4455594"/>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1" name="右カーブ矢印 110"/>
            <p:cNvSpPr/>
            <p:nvPr/>
          </p:nvSpPr>
          <p:spPr bwMode="auto">
            <a:xfrm flipH="1">
              <a:off x="4432632" y="4287933"/>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2" name="タイトル 1"/>
          <p:cNvSpPr>
            <a:spLocks noGrp="1"/>
          </p:cNvSpPr>
          <p:nvPr>
            <p:ph type="title"/>
          </p:nvPr>
        </p:nvSpPr>
        <p:spPr/>
        <p:txBody>
          <a:bodyPr/>
          <a:lstStyle/>
          <a:p>
            <a:r>
              <a:rPr kumimoji="1" lang="ja-JP" altLang="en-US" sz="3800" dirty="0" smtClean="0"/>
              <a:t>出力結果</a:t>
            </a:r>
            <a:endParaRPr kumimoji="1" lang="ja-JP" altLang="en-US" sz="3800" dirty="0"/>
          </a:p>
        </p:txBody>
      </p:sp>
      <p:sp>
        <p:nvSpPr>
          <p:cNvPr id="178" name="左中かっこ 177"/>
          <p:cNvSpPr/>
          <p:nvPr/>
        </p:nvSpPr>
        <p:spPr bwMode="auto">
          <a:xfrm>
            <a:off x="683568" y="2848524"/>
            <a:ext cx="544406" cy="3388788"/>
          </a:xfrm>
          <a:prstGeom prst="leftBrace">
            <a:avLst>
              <a:gd name="adj1" fmla="val 64859"/>
              <a:gd name="adj2" fmla="val 58544"/>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9" name="テキスト ボックス 178"/>
          <p:cNvSpPr txBox="1"/>
          <p:nvPr/>
        </p:nvSpPr>
        <p:spPr>
          <a:xfrm>
            <a:off x="-70291" y="4648723"/>
            <a:ext cx="646331" cy="461665"/>
          </a:xfrm>
          <a:prstGeom prst="rect">
            <a:avLst/>
          </a:prstGeom>
          <a:noFill/>
        </p:spPr>
        <p:txBody>
          <a:bodyPr wrap="none" rtlCol="0">
            <a:spAutoFit/>
          </a:bodyPr>
          <a:lstStyle/>
          <a:p>
            <a:r>
              <a:rPr kumimoji="1" lang="en-US" altLang="ja-JP" dirty="0" smtClean="0"/>
              <a:t>969</a:t>
            </a:r>
            <a:endParaRPr kumimoji="1" lang="ja-JP" altLang="en-US" dirty="0"/>
          </a:p>
        </p:txBody>
      </p:sp>
      <p:sp>
        <p:nvSpPr>
          <p:cNvPr id="180" name="左中かっこ 179"/>
          <p:cNvSpPr/>
          <p:nvPr/>
        </p:nvSpPr>
        <p:spPr bwMode="auto">
          <a:xfrm>
            <a:off x="1651330" y="3648163"/>
            <a:ext cx="544406" cy="2448272"/>
          </a:xfrm>
          <a:prstGeom prst="leftBrace">
            <a:avLst>
              <a:gd name="adj1" fmla="val 39018"/>
              <a:gd name="adj2" fmla="val 50000"/>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81" name="テキスト ボックス 180"/>
          <p:cNvSpPr txBox="1"/>
          <p:nvPr/>
        </p:nvSpPr>
        <p:spPr>
          <a:xfrm>
            <a:off x="973341" y="4648723"/>
            <a:ext cx="646331" cy="461665"/>
          </a:xfrm>
          <a:prstGeom prst="rect">
            <a:avLst/>
          </a:prstGeom>
          <a:noFill/>
        </p:spPr>
        <p:txBody>
          <a:bodyPr wrap="none" rtlCol="0">
            <a:spAutoFit/>
          </a:bodyPr>
          <a:lstStyle/>
          <a:p>
            <a:r>
              <a:rPr kumimoji="1" lang="en-US" altLang="ja-JP" dirty="0" smtClean="0"/>
              <a:t>156</a:t>
            </a:r>
            <a:endParaRPr kumimoji="1" lang="ja-JP" altLang="en-US" dirty="0"/>
          </a:p>
        </p:txBody>
      </p:sp>
      <p:sp>
        <p:nvSpPr>
          <p:cNvPr id="201" name="円/楕円 200"/>
          <p:cNvSpPr/>
          <p:nvPr/>
        </p:nvSpPr>
        <p:spPr bwMode="auto">
          <a:xfrm>
            <a:off x="3179898" y="4432699"/>
            <a:ext cx="1651429" cy="830122"/>
          </a:xfrm>
          <a:prstGeom prst="ellipse">
            <a:avLst/>
          </a:prstGeom>
          <a:noFill/>
          <a:ln>
            <a:solidFill>
              <a:srgbClr val="00B0F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8" name="テキスト ボックス 207"/>
          <p:cNvSpPr txBox="1"/>
          <p:nvPr/>
        </p:nvSpPr>
        <p:spPr>
          <a:xfrm>
            <a:off x="1954332" y="4648723"/>
            <a:ext cx="338554" cy="461665"/>
          </a:xfrm>
          <a:prstGeom prst="rect">
            <a:avLst/>
          </a:prstGeom>
          <a:noFill/>
        </p:spPr>
        <p:txBody>
          <a:bodyPr wrap="none" rtlCol="0">
            <a:spAutoFit/>
          </a:bodyPr>
          <a:lstStyle/>
          <a:p>
            <a:r>
              <a:rPr kumimoji="1" lang="en-US" altLang="ja-JP" dirty="0" smtClean="0"/>
              <a:t>5</a:t>
            </a:r>
            <a:endParaRPr kumimoji="1" lang="ja-JP" altLang="en-US" dirty="0"/>
          </a:p>
        </p:txBody>
      </p:sp>
      <p:sp>
        <p:nvSpPr>
          <p:cNvPr id="209" name="左中かっこ 208"/>
          <p:cNvSpPr/>
          <p:nvPr/>
        </p:nvSpPr>
        <p:spPr bwMode="auto">
          <a:xfrm>
            <a:off x="2443418" y="4446315"/>
            <a:ext cx="544406" cy="866479"/>
          </a:xfrm>
          <a:prstGeom prst="leftBrace">
            <a:avLst>
              <a:gd name="adj1" fmla="val 24483"/>
              <a:gd name="adj2" fmla="val 48377"/>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214" name="直線コネクタ 213"/>
          <p:cNvCxnSpPr/>
          <p:nvPr/>
        </p:nvCxnSpPr>
        <p:spPr bwMode="auto">
          <a:xfrm>
            <a:off x="1227974" y="2848523"/>
            <a:ext cx="1759850"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218" name="直線コネクタ 217"/>
          <p:cNvCxnSpPr/>
          <p:nvPr/>
        </p:nvCxnSpPr>
        <p:spPr bwMode="auto">
          <a:xfrm>
            <a:off x="1227974" y="6232899"/>
            <a:ext cx="2650522"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224" name="直線コネクタ 223"/>
          <p:cNvCxnSpPr>
            <a:stCxn id="180" idx="0"/>
          </p:cNvCxnSpPr>
          <p:nvPr/>
        </p:nvCxnSpPr>
        <p:spPr bwMode="auto">
          <a:xfrm>
            <a:off x="2195736" y="3648163"/>
            <a:ext cx="792088"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228" name="直線コネクタ 227"/>
          <p:cNvCxnSpPr>
            <a:stCxn id="180" idx="2"/>
          </p:cNvCxnSpPr>
          <p:nvPr/>
        </p:nvCxnSpPr>
        <p:spPr bwMode="auto">
          <a:xfrm>
            <a:off x="2195736" y="6096435"/>
            <a:ext cx="1686574"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127" name="コンテンツ プレースホルダー 2"/>
          <p:cNvSpPr>
            <a:spLocks noGrp="1"/>
          </p:cNvSpPr>
          <p:nvPr>
            <p:ph idx="1"/>
          </p:nvPr>
        </p:nvSpPr>
        <p:spPr>
          <a:xfrm>
            <a:off x="179512" y="1196752"/>
            <a:ext cx="8785225" cy="1346457"/>
          </a:xfrm>
        </p:spPr>
        <p:txBody>
          <a:bodyPr/>
          <a:lstStyle/>
          <a:p>
            <a:r>
              <a:rPr lang="ja-JP" altLang="en-US" sz="2400" dirty="0"/>
              <a:t>検出クローンセット数：</a:t>
            </a:r>
            <a:r>
              <a:rPr lang="en-US" altLang="ja-JP" sz="2400" dirty="0"/>
              <a:t>969</a:t>
            </a:r>
            <a:r>
              <a:rPr lang="ja-JP" altLang="en-US" sz="2400" dirty="0" smtClean="0"/>
              <a:t>個</a:t>
            </a:r>
            <a:endParaRPr lang="en-US" altLang="ja-JP" sz="2400" dirty="0" smtClean="0"/>
          </a:p>
          <a:p>
            <a:pPr lvl="1"/>
            <a:r>
              <a:rPr lang="ja-JP" altLang="en-US" sz="2000" dirty="0"/>
              <a:t>特定</a:t>
            </a:r>
            <a:r>
              <a:rPr lang="ja-JP" altLang="en-US" sz="2000" dirty="0" smtClean="0"/>
              <a:t>のリビジョンで発生後再利用の行われなかったクローンセット：</a:t>
            </a:r>
            <a:r>
              <a:rPr lang="en-US" altLang="ja-JP" sz="2000" dirty="0"/>
              <a:t>813</a:t>
            </a:r>
            <a:r>
              <a:rPr lang="ja-JP" altLang="en-US" sz="2000" dirty="0" smtClean="0"/>
              <a:t>個</a:t>
            </a:r>
            <a:endParaRPr lang="en-US" altLang="ja-JP" sz="2000" dirty="0" smtClean="0"/>
          </a:p>
          <a:p>
            <a:pPr lvl="1"/>
            <a:r>
              <a:rPr lang="ja-JP" altLang="en-US" sz="2000" dirty="0" smtClean="0"/>
              <a:t>リビジョン</a:t>
            </a:r>
            <a:r>
              <a:rPr lang="ja-JP" altLang="en-US" sz="2000" dirty="0"/>
              <a:t>をまたがった</a:t>
            </a:r>
            <a:r>
              <a:rPr lang="ja-JP" altLang="en-US" sz="2000" dirty="0" smtClean="0"/>
              <a:t>再利用が行われたクローンセット：</a:t>
            </a:r>
            <a:r>
              <a:rPr lang="en-US" altLang="ja-JP" sz="2000" dirty="0"/>
              <a:t>156</a:t>
            </a:r>
            <a:r>
              <a:rPr lang="ja-JP" altLang="en-US" sz="2000" dirty="0" smtClean="0"/>
              <a:t>個</a:t>
            </a:r>
            <a:r>
              <a:rPr lang="en-US" altLang="ja-JP" sz="2000" dirty="0" smtClean="0"/>
              <a:t>(</a:t>
            </a:r>
            <a:r>
              <a:rPr lang="ja-JP" altLang="en-US" sz="2000" dirty="0" smtClean="0"/>
              <a:t>分析対象</a:t>
            </a:r>
            <a:r>
              <a:rPr lang="en-US" altLang="ja-JP" sz="2000" dirty="0" smtClean="0"/>
              <a:t>)</a:t>
            </a:r>
            <a:endParaRPr lang="ja-JP" altLang="en-US" sz="2000" dirty="0"/>
          </a:p>
          <a:p>
            <a:pPr lvl="2"/>
            <a:r>
              <a:rPr lang="ja-JP" altLang="en-US" sz="2000" dirty="0"/>
              <a:t>プロジェクト間コードクローンを含むクローンセット：</a:t>
            </a:r>
            <a:r>
              <a:rPr lang="en-US" altLang="ja-JP" sz="2000" dirty="0"/>
              <a:t>5</a:t>
            </a:r>
            <a:r>
              <a:rPr lang="ja-JP" altLang="en-US" sz="2000" dirty="0" smtClean="0"/>
              <a:t>個</a:t>
            </a:r>
            <a:endParaRPr lang="ja-JP" altLang="en-US" sz="2000" dirty="0"/>
          </a:p>
        </p:txBody>
      </p:sp>
      <p:grpSp>
        <p:nvGrpSpPr>
          <p:cNvPr id="14" name="グループ化 13"/>
          <p:cNvGrpSpPr/>
          <p:nvPr/>
        </p:nvGrpSpPr>
        <p:grpSpPr>
          <a:xfrm>
            <a:off x="3131839" y="2969983"/>
            <a:ext cx="2634601" cy="526612"/>
            <a:chOff x="3131839" y="2470340"/>
            <a:chExt cx="2634601" cy="526612"/>
          </a:xfrm>
        </p:grpSpPr>
        <p:grpSp>
          <p:nvGrpSpPr>
            <p:cNvPr id="84" name="グループ化 83"/>
            <p:cNvGrpSpPr/>
            <p:nvPr/>
          </p:nvGrpSpPr>
          <p:grpSpPr>
            <a:xfrm>
              <a:off x="3131839" y="2470340"/>
              <a:ext cx="2634601" cy="526612"/>
              <a:chOff x="1855189" y="1450852"/>
              <a:chExt cx="2634598" cy="636634"/>
            </a:xfrm>
          </p:grpSpPr>
          <p:sp>
            <p:nvSpPr>
              <p:cNvPr id="8" name="正方形/長方形 7"/>
              <p:cNvSpPr/>
              <p:nvPr/>
            </p:nvSpPr>
            <p:spPr bwMode="auto">
              <a:xfrm>
                <a:off x="1855189" y="1450852"/>
                <a:ext cx="2634598" cy="636634"/>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角丸四角形 24"/>
              <p:cNvSpPr/>
              <p:nvPr/>
            </p:nvSpPr>
            <p:spPr>
              <a:xfrm>
                <a:off x="1919744" y="1557185"/>
                <a:ext cx="766006" cy="451971"/>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7" name="Freeform 13"/>
              <p:cNvSpPr>
                <a:spLocks/>
              </p:cNvSpPr>
              <p:nvPr/>
            </p:nvSpPr>
            <p:spPr bwMode="auto">
              <a:xfrm>
                <a:off x="2063468" y="165083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8" name="Freeform 13"/>
              <p:cNvSpPr>
                <a:spLocks/>
              </p:cNvSpPr>
              <p:nvPr/>
            </p:nvSpPr>
            <p:spPr bwMode="auto">
              <a:xfrm>
                <a:off x="2063467"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132" name="右カーブ矢印 131"/>
            <p:cNvSpPr/>
            <p:nvPr/>
          </p:nvSpPr>
          <p:spPr bwMode="auto">
            <a:xfrm flipH="1">
              <a:off x="3642562" y="2664187"/>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13" name="グループ化 12"/>
          <p:cNvGrpSpPr/>
          <p:nvPr/>
        </p:nvGrpSpPr>
        <p:grpSpPr>
          <a:xfrm>
            <a:off x="3131840" y="3640611"/>
            <a:ext cx="2634600" cy="703852"/>
            <a:chOff x="3131840" y="3140968"/>
            <a:chExt cx="2634600" cy="703852"/>
          </a:xfrm>
        </p:grpSpPr>
        <p:grpSp>
          <p:nvGrpSpPr>
            <p:cNvPr id="85" name="グループ化 84"/>
            <p:cNvGrpSpPr/>
            <p:nvPr/>
          </p:nvGrpSpPr>
          <p:grpSpPr>
            <a:xfrm>
              <a:off x="3131840" y="3140968"/>
              <a:ext cx="2634600" cy="703852"/>
              <a:chOff x="1855187" y="1450853"/>
              <a:chExt cx="2634600" cy="794942"/>
            </a:xfrm>
          </p:grpSpPr>
          <p:sp>
            <p:nvSpPr>
              <p:cNvPr id="86" name="正方形/長方形 85"/>
              <p:cNvSpPr/>
              <p:nvPr/>
            </p:nvSpPr>
            <p:spPr bwMode="auto">
              <a:xfrm>
                <a:off x="1855187" y="1450853"/>
                <a:ext cx="2634600" cy="794942"/>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7" name="Freeform 13"/>
              <p:cNvSpPr>
                <a:spLocks/>
              </p:cNvSpPr>
              <p:nvPr/>
            </p:nvSpPr>
            <p:spPr bwMode="auto">
              <a:xfrm>
                <a:off x="3788790" y="1992546"/>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88" name="直線矢印コネクタ 87"/>
              <p:cNvCxnSpPr/>
              <p:nvPr/>
            </p:nvCxnSpPr>
            <p:spPr bwMode="auto">
              <a:xfrm>
                <a:off x="3410214" y="1708531"/>
                <a:ext cx="380483"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89" name="角丸四角形 88"/>
              <p:cNvSpPr/>
              <p:nvPr/>
            </p:nvSpPr>
            <p:spPr>
              <a:xfrm>
                <a:off x="3646972" y="1557187"/>
                <a:ext cx="766006" cy="616315"/>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90" name="直線矢印コネクタ 89"/>
              <p:cNvCxnSpPr/>
              <p:nvPr/>
            </p:nvCxnSpPr>
            <p:spPr bwMode="auto">
              <a:xfrm>
                <a:off x="3410214" y="1867535"/>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92" name="Freeform 13"/>
              <p:cNvSpPr>
                <a:spLocks/>
              </p:cNvSpPr>
              <p:nvPr/>
            </p:nvSpPr>
            <p:spPr bwMode="auto">
              <a:xfrm>
                <a:off x="3790697" y="1637176"/>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3" name="Freeform 13"/>
              <p:cNvSpPr>
                <a:spLocks/>
              </p:cNvSpPr>
              <p:nvPr/>
            </p:nvSpPr>
            <p:spPr bwMode="auto">
              <a:xfrm>
                <a:off x="3790696"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4" name="Freeform 13"/>
              <p:cNvSpPr>
                <a:spLocks/>
              </p:cNvSpPr>
              <p:nvPr/>
            </p:nvSpPr>
            <p:spPr bwMode="auto">
              <a:xfrm>
                <a:off x="2868024" y="165083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5" name="角丸四角形 94"/>
              <p:cNvSpPr/>
              <p:nvPr/>
            </p:nvSpPr>
            <p:spPr>
              <a:xfrm>
                <a:off x="2772832" y="1557187"/>
                <a:ext cx="766294" cy="616317"/>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96" name="Freeform 13"/>
              <p:cNvSpPr>
                <a:spLocks/>
              </p:cNvSpPr>
              <p:nvPr/>
            </p:nvSpPr>
            <p:spPr bwMode="auto">
              <a:xfrm>
                <a:off x="2871836"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8" name="角丸四角形 97"/>
              <p:cNvSpPr/>
              <p:nvPr/>
            </p:nvSpPr>
            <p:spPr>
              <a:xfrm>
                <a:off x="1919744" y="1557187"/>
                <a:ext cx="766006" cy="616315"/>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0" name="Freeform 13"/>
              <p:cNvSpPr>
                <a:spLocks/>
              </p:cNvSpPr>
              <p:nvPr/>
            </p:nvSpPr>
            <p:spPr bwMode="auto">
              <a:xfrm>
                <a:off x="2063468" y="165083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1" name="Freeform 13"/>
              <p:cNvSpPr>
                <a:spLocks/>
              </p:cNvSpPr>
              <p:nvPr/>
            </p:nvSpPr>
            <p:spPr bwMode="auto">
              <a:xfrm>
                <a:off x="2063467"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03" name="直線矢印コネクタ 102"/>
              <p:cNvCxnSpPr/>
              <p:nvPr/>
            </p:nvCxnSpPr>
            <p:spPr bwMode="auto">
              <a:xfrm>
                <a:off x="2605657" y="1694874"/>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104" name="直線矢印コネクタ 103"/>
              <p:cNvCxnSpPr/>
              <p:nvPr/>
            </p:nvCxnSpPr>
            <p:spPr bwMode="auto">
              <a:xfrm>
                <a:off x="2605657" y="1864961"/>
                <a:ext cx="262367" cy="6095"/>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grpSp>
        <p:sp>
          <p:nvSpPr>
            <p:cNvPr id="133" name="右カーブ矢印 132"/>
            <p:cNvSpPr/>
            <p:nvPr/>
          </p:nvSpPr>
          <p:spPr bwMode="auto">
            <a:xfrm flipH="1">
              <a:off x="3635896" y="3356992"/>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4" name="右カーブ矢印 133"/>
            <p:cNvSpPr/>
            <p:nvPr/>
          </p:nvSpPr>
          <p:spPr bwMode="auto">
            <a:xfrm flipH="1">
              <a:off x="5338442" y="3501008"/>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11" name="グループ化 10"/>
          <p:cNvGrpSpPr/>
          <p:nvPr/>
        </p:nvGrpSpPr>
        <p:grpSpPr>
          <a:xfrm>
            <a:off x="4005612" y="5389508"/>
            <a:ext cx="1760825" cy="699375"/>
            <a:chOff x="4005612" y="4889865"/>
            <a:chExt cx="1760825" cy="699375"/>
          </a:xfrm>
        </p:grpSpPr>
        <p:grpSp>
          <p:nvGrpSpPr>
            <p:cNvPr id="177" name="グループ化 176"/>
            <p:cNvGrpSpPr/>
            <p:nvPr/>
          </p:nvGrpSpPr>
          <p:grpSpPr>
            <a:xfrm>
              <a:off x="4005612" y="4889865"/>
              <a:ext cx="1760825" cy="699375"/>
              <a:chOff x="2742120" y="4355321"/>
              <a:chExt cx="1760825" cy="728209"/>
            </a:xfrm>
          </p:grpSpPr>
          <p:sp>
            <p:nvSpPr>
              <p:cNvPr id="154" name="正方形/長方形 153"/>
              <p:cNvSpPr/>
              <p:nvPr/>
            </p:nvSpPr>
            <p:spPr bwMode="auto">
              <a:xfrm>
                <a:off x="2742120" y="4355321"/>
                <a:ext cx="1760825" cy="728209"/>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61" name="Freeform 13"/>
              <p:cNvSpPr>
                <a:spLocks/>
              </p:cNvSpPr>
              <p:nvPr/>
            </p:nvSpPr>
            <p:spPr bwMode="auto">
              <a:xfrm>
                <a:off x="3729976" y="4536508"/>
                <a:ext cx="542190"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62" name="角丸四角形 161"/>
              <p:cNvSpPr/>
              <p:nvPr/>
            </p:nvSpPr>
            <p:spPr>
              <a:xfrm>
                <a:off x="3634784" y="4451661"/>
                <a:ext cx="766294" cy="543247"/>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63" name="Freeform 13"/>
              <p:cNvSpPr>
                <a:spLocks/>
              </p:cNvSpPr>
              <p:nvPr/>
            </p:nvSpPr>
            <p:spPr bwMode="auto">
              <a:xfrm>
                <a:off x="3733788" y="4689283"/>
                <a:ext cx="538378"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65" name="角丸四角形 164"/>
              <p:cNvSpPr/>
              <p:nvPr/>
            </p:nvSpPr>
            <p:spPr>
              <a:xfrm>
                <a:off x="2781696" y="4451660"/>
                <a:ext cx="766006" cy="543248"/>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67" name="Freeform 13"/>
              <p:cNvSpPr>
                <a:spLocks/>
              </p:cNvSpPr>
              <p:nvPr/>
            </p:nvSpPr>
            <p:spPr bwMode="auto">
              <a:xfrm>
                <a:off x="2925420" y="4536508"/>
                <a:ext cx="538377"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68" name="Freeform 13"/>
              <p:cNvSpPr>
                <a:spLocks/>
              </p:cNvSpPr>
              <p:nvPr/>
            </p:nvSpPr>
            <p:spPr bwMode="auto">
              <a:xfrm>
                <a:off x="2925419" y="4689283"/>
                <a:ext cx="538378"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70" name="直線矢印コネクタ 169"/>
              <p:cNvCxnSpPr/>
              <p:nvPr/>
            </p:nvCxnSpPr>
            <p:spPr bwMode="auto">
              <a:xfrm>
                <a:off x="3467609" y="4576410"/>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171" name="直線矢印コネクタ 170"/>
              <p:cNvCxnSpPr/>
              <p:nvPr/>
            </p:nvCxnSpPr>
            <p:spPr bwMode="auto">
              <a:xfrm>
                <a:off x="3467609" y="4730513"/>
                <a:ext cx="262367" cy="5522"/>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74" name="Freeform 13"/>
              <p:cNvSpPr>
                <a:spLocks/>
              </p:cNvSpPr>
              <p:nvPr/>
            </p:nvSpPr>
            <p:spPr bwMode="auto">
              <a:xfrm>
                <a:off x="3735693" y="4846557"/>
                <a:ext cx="538378" cy="104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143" name="右カーブ矢印 142"/>
            <p:cNvSpPr/>
            <p:nvPr/>
          </p:nvSpPr>
          <p:spPr bwMode="auto">
            <a:xfrm flipH="1">
              <a:off x="5302079" y="5248777"/>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9" name="右カーブ矢印 148"/>
            <p:cNvSpPr/>
            <p:nvPr/>
          </p:nvSpPr>
          <p:spPr bwMode="auto">
            <a:xfrm flipH="1">
              <a:off x="4458100" y="5102200"/>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139" name="正方形/長方形 138"/>
          <p:cNvSpPr/>
          <p:nvPr/>
        </p:nvSpPr>
        <p:spPr bwMode="auto">
          <a:xfrm>
            <a:off x="3131840" y="2967551"/>
            <a:ext cx="2634601" cy="526612"/>
          </a:xfrm>
          <a:prstGeom prst="rect">
            <a:avLst/>
          </a:prstGeom>
          <a:solidFill>
            <a:schemeClr val="tx1">
              <a:lumMod val="50000"/>
              <a:lumOff val="50000"/>
              <a:alpha val="5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6" name="角丸四角形吹き出し 205"/>
          <p:cNvSpPr/>
          <p:nvPr/>
        </p:nvSpPr>
        <p:spPr bwMode="auto">
          <a:xfrm>
            <a:off x="6084168" y="4240231"/>
            <a:ext cx="2952328" cy="1956987"/>
          </a:xfrm>
          <a:prstGeom prst="wedgeRoundRectCallout">
            <a:avLst>
              <a:gd name="adj1" fmla="val -96433"/>
              <a:gd name="adj2" fmla="val -17006"/>
              <a:gd name="adj3" fmla="val 16667"/>
            </a:avLst>
          </a:prstGeom>
          <a:solidFill>
            <a:schemeClr val="bg1"/>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4" name="テキスト ボックス 193"/>
          <p:cNvSpPr txBox="1"/>
          <p:nvPr/>
        </p:nvSpPr>
        <p:spPr>
          <a:xfrm>
            <a:off x="7331826" y="4278206"/>
            <a:ext cx="983911" cy="369332"/>
          </a:xfrm>
          <a:prstGeom prst="rect">
            <a:avLst/>
          </a:prstGeom>
          <a:noFill/>
        </p:spPr>
        <p:txBody>
          <a:bodyPr wrap="square" rtlCol="0">
            <a:spAutoFit/>
          </a:bodyPr>
          <a:lstStyle/>
          <a:p>
            <a:pPr algn="ctr"/>
            <a:r>
              <a:rPr kumimoji="1" lang="ja-JP" altLang="en-US" sz="1800" dirty="0" smtClean="0"/>
              <a:t>コピー</a:t>
            </a:r>
            <a:endParaRPr kumimoji="1" lang="ja-JP" altLang="en-US" sz="1800" dirty="0"/>
          </a:p>
        </p:txBody>
      </p:sp>
      <p:sp>
        <p:nvSpPr>
          <p:cNvPr id="207" name="テキスト ボックス 206"/>
          <p:cNvSpPr txBox="1"/>
          <p:nvPr/>
        </p:nvSpPr>
        <p:spPr>
          <a:xfrm>
            <a:off x="6732286" y="5889466"/>
            <a:ext cx="1656091" cy="707886"/>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000" dirty="0" smtClean="0"/>
              <a:t>プロジェクト間</a:t>
            </a:r>
            <a:endParaRPr kumimoji="1" lang="en-US" altLang="ja-JP" sz="2000" dirty="0" smtClean="0"/>
          </a:p>
          <a:p>
            <a:pPr algn="ctr"/>
            <a:r>
              <a:rPr kumimoji="1" lang="ja-JP" altLang="en-US" sz="2000" dirty="0" smtClean="0"/>
              <a:t>コードクローン</a:t>
            </a:r>
            <a:endParaRPr kumimoji="1" lang="ja-JP" altLang="en-US" sz="2000" dirty="0"/>
          </a:p>
        </p:txBody>
      </p:sp>
      <p:sp>
        <p:nvSpPr>
          <p:cNvPr id="131" name="テキスト ボックス 130"/>
          <p:cNvSpPr txBox="1"/>
          <p:nvPr/>
        </p:nvSpPr>
        <p:spPr>
          <a:xfrm>
            <a:off x="5993946" y="5064620"/>
            <a:ext cx="874997" cy="369332"/>
          </a:xfrm>
          <a:prstGeom prst="rect">
            <a:avLst/>
          </a:prstGeom>
          <a:noFill/>
        </p:spPr>
        <p:txBody>
          <a:bodyPr wrap="square" rtlCol="0">
            <a:spAutoFit/>
          </a:bodyPr>
          <a:lstStyle/>
          <a:p>
            <a:pPr algn="ctr"/>
            <a:r>
              <a:rPr kumimoji="1" lang="ja-JP" altLang="en-US" sz="1800" dirty="0" smtClean="0"/>
              <a:t>コピー</a:t>
            </a:r>
            <a:endParaRPr kumimoji="1" lang="ja-JP" altLang="en-US" sz="1800" dirty="0"/>
          </a:p>
        </p:txBody>
      </p:sp>
      <p:grpSp>
        <p:nvGrpSpPr>
          <p:cNvPr id="187" name="グループ化 186"/>
          <p:cNvGrpSpPr/>
          <p:nvPr/>
        </p:nvGrpSpPr>
        <p:grpSpPr>
          <a:xfrm>
            <a:off x="6732240" y="4589347"/>
            <a:ext cx="909786" cy="1096044"/>
            <a:chOff x="1007647" y="2420888"/>
            <a:chExt cx="1944216" cy="1863746"/>
          </a:xfrm>
        </p:grpSpPr>
        <p:sp>
          <p:nvSpPr>
            <p:cNvPr id="191" name="円柱 190"/>
            <p:cNvSpPr/>
            <p:nvPr/>
          </p:nvSpPr>
          <p:spPr bwMode="auto">
            <a:xfrm>
              <a:off x="1007647" y="2420888"/>
              <a:ext cx="1944216" cy="1863746"/>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89" name="Document"/>
            <p:cNvSpPr>
              <a:spLocks noEditPoints="1" noChangeArrowheads="1"/>
            </p:cNvSpPr>
            <p:nvPr/>
          </p:nvSpPr>
          <p:spPr bwMode="auto">
            <a:xfrm>
              <a:off x="1487966" y="2971234"/>
              <a:ext cx="983579" cy="114366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190" name="Freeform 13"/>
            <p:cNvSpPr>
              <a:spLocks/>
            </p:cNvSpPr>
            <p:nvPr/>
          </p:nvSpPr>
          <p:spPr bwMode="auto">
            <a:xfrm>
              <a:off x="1583010" y="3174590"/>
              <a:ext cx="793485" cy="24509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grpSp>
      <p:sp>
        <p:nvSpPr>
          <p:cNvPr id="185" name="円柱 184"/>
          <p:cNvSpPr/>
          <p:nvPr/>
        </p:nvSpPr>
        <p:spPr bwMode="auto">
          <a:xfrm>
            <a:off x="7956375" y="4589348"/>
            <a:ext cx="941401" cy="1148320"/>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9" name="Document"/>
          <p:cNvSpPr>
            <a:spLocks noEditPoints="1" noChangeArrowheads="1"/>
          </p:cNvSpPr>
          <p:nvPr/>
        </p:nvSpPr>
        <p:spPr bwMode="auto">
          <a:xfrm>
            <a:off x="8196944" y="4900899"/>
            <a:ext cx="460261" cy="67257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128" name="Freeform 13"/>
          <p:cNvSpPr>
            <a:spLocks/>
          </p:cNvSpPr>
          <p:nvPr/>
        </p:nvSpPr>
        <p:spPr bwMode="auto">
          <a:xfrm>
            <a:off x="8234969" y="5036042"/>
            <a:ext cx="384210" cy="166904"/>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00" name="下カーブ矢印 199"/>
          <p:cNvSpPr/>
          <p:nvPr/>
        </p:nvSpPr>
        <p:spPr bwMode="auto">
          <a:xfrm>
            <a:off x="7187133" y="4607250"/>
            <a:ext cx="1273299" cy="428792"/>
          </a:xfrm>
          <a:prstGeom prst="curved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0" name="Freeform 13"/>
          <p:cNvSpPr>
            <a:spLocks/>
          </p:cNvSpPr>
          <p:nvPr/>
        </p:nvSpPr>
        <p:spPr bwMode="auto">
          <a:xfrm>
            <a:off x="6995026" y="5231258"/>
            <a:ext cx="377759" cy="15059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3" name="右カーブ矢印 22"/>
          <p:cNvSpPr/>
          <p:nvPr/>
        </p:nvSpPr>
        <p:spPr bwMode="auto">
          <a:xfrm>
            <a:off x="6785454" y="5082828"/>
            <a:ext cx="216024" cy="281257"/>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5" name="左中かっこ 104"/>
          <p:cNvSpPr/>
          <p:nvPr/>
        </p:nvSpPr>
        <p:spPr bwMode="auto">
          <a:xfrm>
            <a:off x="1619672" y="2992539"/>
            <a:ext cx="544406" cy="504056"/>
          </a:xfrm>
          <a:prstGeom prst="leftBrace">
            <a:avLst>
              <a:gd name="adj1" fmla="val 24483"/>
              <a:gd name="adj2" fmla="val 48377"/>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07" name="直線コネクタ 106"/>
          <p:cNvCxnSpPr>
            <a:stCxn id="105" idx="0"/>
          </p:cNvCxnSpPr>
          <p:nvPr/>
        </p:nvCxnSpPr>
        <p:spPr bwMode="auto">
          <a:xfrm>
            <a:off x="2164078" y="2992539"/>
            <a:ext cx="823746"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117" name="直線コネクタ 116"/>
          <p:cNvCxnSpPr>
            <a:stCxn id="105" idx="2"/>
          </p:cNvCxnSpPr>
          <p:nvPr/>
        </p:nvCxnSpPr>
        <p:spPr bwMode="auto">
          <a:xfrm>
            <a:off x="2164078" y="3496595"/>
            <a:ext cx="823746"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122" name="テキスト ボックス 121"/>
          <p:cNvSpPr txBox="1"/>
          <p:nvPr/>
        </p:nvSpPr>
        <p:spPr>
          <a:xfrm>
            <a:off x="971600" y="2992539"/>
            <a:ext cx="646331" cy="461665"/>
          </a:xfrm>
          <a:prstGeom prst="rect">
            <a:avLst/>
          </a:prstGeom>
          <a:noFill/>
        </p:spPr>
        <p:txBody>
          <a:bodyPr wrap="none" rtlCol="0">
            <a:spAutoFit/>
          </a:bodyPr>
          <a:lstStyle/>
          <a:p>
            <a:r>
              <a:rPr kumimoji="1" lang="en-US" altLang="ja-JP" dirty="0"/>
              <a:t>813</a:t>
            </a:r>
            <a:endParaRPr kumimoji="1" lang="ja-JP" altLang="en-US" dirty="0"/>
          </a:p>
        </p:txBody>
      </p:sp>
    </p:spTree>
    <p:extLst>
      <p:ext uri="{BB962C8B-B14F-4D97-AF65-F5344CB8AC3E}">
        <p14:creationId xmlns:p14="http://schemas.microsoft.com/office/powerpoint/2010/main" val="1293130473"/>
      </p:ext>
    </p:extLst>
  </p:cSld>
  <p:clrMapOvr>
    <a:masterClrMapping/>
  </p:clrMapOvr>
  <mc:AlternateContent xmlns:mc="http://schemas.openxmlformats.org/markup-compatibility/2006" xmlns:p14="http://schemas.microsoft.com/office/powerpoint/2010/main">
    <mc:Choice Requires="p14">
      <p:transition spd="slow" p14:dur="2000" advTm="13295"/>
    </mc:Choice>
    <mc:Fallback xmlns="">
      <p:transition spd="slow" advTm="132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8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animBg="1"/>
      <p:bldP spid="179" grpId="0"/>
      <p:bldP spid="180" grpId="0" animBg="1"/>
      <p:bldP spid="181" grpId="0"/>
      <p:bldP spid="201" grpId="0" animBg="1"/>
      <p:bldP spid="208" grpId="0"/>
      <p:bldP spid="209" grpId="0" animBg="1"/>
      <p:bldP spid="139" grpId="0" animBg="1"/>
      <p:bldP spid="206" grpId="0" animBg="1"/>
      <p:bldP spid="194" grpId="0"/>
      <p:bldP spid="207" grpId="0" animBg="1"/>
      <p:bldP spid="131" grpId="0"/>
      <p:bldP spid="185" grpId="0" animBg="1"/>
      <p:bldP spid="129" grpId="0" animBg="1"/>
      <p:bldP spid="128" grpId="0" animBg="1"/>
      <p:bldP spid="200" grpId="0" animBg="1"/>
      <p:bldP spid="130" grpId="0" animBg="1"/>
      <p:bldP spid="23" grpId="0" animBg="1"/>
      <p:bldP spid="105" grpId="0" animBg="1"/>
      <p:bldP spid="1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目的</a:t>
            </a:r>
            <a:endParaRPr kumimoji="1" lang="ja-JP" altLang="en-US" sz="3800" dirty="0"/>
          </a:p>
        </p:txBody>
      </p:sp>
      <p:sp>
        <p:nvSpPr>
          <p:cNvPr id="10" name="コンテンツ プレースホルダー 2"/>
          <p:cNvSpPr txBox="1">
            <a:spLocks/>
          </p:cNvSpPr>
          <p:nvPr/>
        </p:nvSpPr>
        <p:spPr bwMode="auto">
          <a:xfrm>
            <a:off x="179387" y="1268760"/>
            <a:ext cx="8785225" cy="48245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600" kern="0" dirty="0" smtClean="0"/>
              <a:t>O1</a:t>
            </a:r>
            <a:r>
              <a:rPr lang="ja-JP" altLang="en-US" sz="2600" kern="0" dirty="0" smtClean="0"/>
              <a:t>：開発者ごとの再利用傾向がどの程度異なるか</a:t>
            </a:r>
            <a:endParaRPr lang="en-US" altLang="ja-JP" sz="2600" kern="0" dirty="0" smtClean="0"/>
          </a:p>
          <a:p>
            <a:pPr lvl="1"/>
            <a:r>
              <a:rPr lang="ja-JP" altLang="en-US" sz="2200" kern="0" dirty="0"/>
              <a:t>再利用回数の多い</a:t>
            </a:r>
            <a:r>
              <a:rPr lang="ja-JP" altLang="en-US" sz="2200" kern="0" dirty="0" smtClean="0"/>
              <a:t>クローンセットはユニークな利用者数も多いか</a:t>
            </a:r>
            <a:endParaRPr lang="en-US" altLang="ja-JP" sz="2200" kern="0" dirty="0"/>
          </a:p>
          <a:p>
            <a:pPr lvl="1"/>
            <a:r>
              <a:rPr lang="ja-JP" altLang="en-US" sz="2200" kern="0" dirty="0"/>
              <a:t>コミット数の多い開発者はコードクローンの作成数と</a:t>
            </a:r>
            <a:r>
              <a:rPr lang="ja-JP" altLang="en-US" sz="2200" kern="0" dirty="0" smtClean="0"/>
              <a:t>利用数も多いか</a:t>
            </a:r>
            <a:endParaRPr lang="en-US" altLang="ja-JP" sz="2200" kern="0" dirty="0" smtClean="0"/>
          </a:p>
          <a:p>
            <a:r>
              <a:rPr lang="en-US" altLang="ja-JP" sz="2600" kern="0" dirty="0" smtClean="0"/>
              <a:t>O2:</a:t>
            </a:r>
            <a:r>
              <a:rPr lang="ja-JP" altLang="en-US" sz="2600" kern="0" dirty="0" smtClean="0"/>
              <a:t>どの</a:t>
            </a:r>
            <a:r>
              <a:rPr lang="ja-JP" altLang="en-US" sz="2600" kern="0" dirty="0"/>
              <a:t>ようなソースコード</a:t>
            </a:r>
            <a:r>
              <a:rPr lang="ja-JP" altLang="en-US" sz="2600" kern="0" dirty="0" smtClean="0"/>
              <a:t>が多くの開発者に再利用</a:t>
            </a:r>
            <a:r>
              <a:rPr lang="ja-JP" altLang="en-US" sz="2600" kern="0" dirty="0"/>
              <a:t>されやすい</a:t>
            </a:r>
            <a:r>
              <a:rPr lang="ja-JP" altLang="en-US" sz="2600" kern="0" dirty="0" smtClean="0"/>
              <a:t>か</a:t>
            </a:r>
            <a:endParaRPr lang="en-US" altLang="ja-JP" sz="2600" kern="0" dirty="0" smtClean="0"/>
          </a:p>
          <a:p>
            <a:pPr lvl="1"/>
            <a:r>
              <a:rPr lang="ja-JP" altLang="en-US" sz="2200" kern="0" dirty="0" smtClean="0"/>
              <a:t>ユニークな利用者数</a:t>
            </a:r>
            <a:r>
              <a:rPr lang="ja-JP" altLang="en-US" sz="2200" kern="0" dirty="0"/>
              <a:t>の多いコードクローンと，再利用回数は多い</a:t>
            </a:r>
            <a:r>
              <a:rPr lang="ja-JP" altLang="en-US" sz="2200" kern="0" dirty="0" smtClean="0"/>
              <a:t>がユニークな利用者数</a:t>
            </a:r>
            <a:r>
              <a:rPr lang="ja-JP" altLang="en-US" sz="2200" kern="0" dirty="0"/>
              <a:t>の少ないコードクローンに違いがある</a:t>
            </a:r>
            <a:r>
              <a:rPr lang="ja-JP" altLang="en-US" sz="2200" kern="0" dirty="0" smtClean="0"/>
              <a:t>か</a:t>
            </a:r>
            <a:endParaRPr lang="ja-JP" altLang="en-US" sz="2200" kern="0" dirty="0"/>
          </a:p>
          <a:p>
            <a:r>
              <a:rPr lang="en-US" altLang="ja-JP" sz="2600" kern="0" dirty="0" smtClean="0"/>
              <a:t>O3</a:t>
            </a:r>
            <a:r>
              <a:rPr lang="ja-JP" altLang="en-US" sz="2600" kern="0" dirty="0" smtClean="0"/>
              <a:t>：どのような開発者が再利用を積極的に行うか</a:t>
            </a:r>
            <a:endParaRPr lang="en-US" altLang="ja-JP" sz="2600" kern="0" dirty="0" smtClean="0"/>
          </a:p>
          <a:p>
            <a:pPr lvl="1"/>
            <a:r>
              <a:rPr lang="ja-JP" altLang="en-US" sz="2200" kern="0" dirty="0" smtClean="0"/>
              <a:t>コードクローンの作成数と利用数の多い開発者にどのような特徴があるか</a:t>
            </a:r>
            <a:endParaRPr lang="en-US" altLang="ja-JP" sz="2200" kern="0" dirty="0" smtClean="0"/>
          </a:p>
        </p:txBody>
      </p:sp>
    </p:spTree>
    <p:extLst>
      <p:ext uri="{BB962C8B-B14F-4D97-AF65-F5344CB8AC3E}">
        <p14:creationId xmlns:p14="http://schemas.microsoft.com/office/powerpoint/2010/main" val="32721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a:t>再利用回数の</a:t>
            </a:r>
            <a:r>
              <a:rPr lang="ja-JP" altLang="en-US" sz="3800" dirty="0" smtClean="0"/>
              <a:t>多いクローンセット</a:t>
            </a:r>
            <a:r>
              <a:rPr kumimoji="1" lang="ja-JP" altLang="en-US" sz="3800" dirty="0" smtClean="0"/>
              <a:t>の特徴分析</a:t>
            </a:r>
            <a:endParaRPr kumimoji="1" lang="ja-JP" altLang="en-US" sz="3800" dirty="0"/>
          </a:p>
        </p:txBody>
      </p:sp>
      <p:graphicFrame>
        <p:nvGraphicFramePr>
          <p:cNvPr id="4" name="グラフ 3"/>
          <p:cNvGraphicFramePr>
            <a:graphicFrameLocks/>
          </p:cNvGraphicFramePr>
          <p:nvPr>
            <p:extLst>
              <p:ext uri="{D42A27DB-BD31-4B8C-83A1-F6EECF244321}">
                <p14:modId xmlns:p14="http://schemas.microsoft.com/office/powerpoint/2010/main" val="1423105310"/>
              </p:ext>
            </p:extLst>
          </p:nvPr>
        </p:nvGraphicFramePr>
        <p:xfrm>
          <a:off x="683568" y="1268760"/>
          <a:ext cx="7594159"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5" name="コンテンツ プレースホルダー 2"/>
          <p:cNvSpPr>
            <a:spLocks noGrp="1"/>
          </p:cNvSpPr>
          <p:nvPr>
            <p:ph idx="1"/>
          </p:nvPr>
        </p:nvSpPr>
        <p:spPr>
          <a:xfrm>
            <a:off x="179512" y="5085184"/>
            <a:ext cx="8785225" cy="1295548"/>
          </a:xfrm>
        </p:spPr>
        <p:txBody>
          <a:bodyPr/>
          <a:lstStyle/>
          <a:p>
            <a:r>
              <a:rPr kumimoji="1" lang="ja-JP" altLang="en-US" sz="2400" dirty="0" smtClean="0"/>
              <a:t>再利用回数と</a:t>
            </a:r>
            <a:r>
              <a:rPr lang="ja-JP" altLang="en-US" sz="2400" dirty="0" smtClean="0"/>
              <a:t>利用者</a:t>
            </a:r>
            <a:r>
              <a:rPr kumimoji="1" lang="ja-JP" altLang="en-US" sz="2400" dirty="0" smtClean="0"/>
              <a:t>数に相関がなかった</a:t>
            </a:r>
            <a:endParaRPr kumimoji="1" lang="en-US" altLang="ja-JP" sz="2400" dirty="0" smtClean="0"/>
          </a:p>
          <a:p>
            <a:r>
              <a:rPr lang="ja-JP" altLang="en-US" sz="2400" dirty="0" smtClean="0"/>
              <a:t>利用者数の多いクローンセットにも再利用回数の少ないものがある</a:t>
            </a:r>
            <a:endParaRPr lang="en-US" altLang="ja-JP" sz="2400" dirty="0" smtClean="0"/>
          </a:p>
          <a:p>
            <a:pPr lvl="1"/>
            <a:r>
              <a:rPr kumimoji="1" lang="ja-JP" altLang="en-US" sz="2000" dirty="0" smtClean="0"/>
              <a:t>様々な再利用のされ方が存在する</a:t>
            </a:r>
            <a:endParaRPr kumimoji="1" lang="ja-JP" altLang="en-US" sz="2000" dirty="0"/>
          </a:p>
        </p:txBody>
      </p:sp>
      <p:sp>
        <p:nvSpPr>
          <p:cNvPr id="6" name="円/楕円 5"/>
          <p:cNvSpPr/>
          <p:nvPr/>
        </p:nvSpPr>
        <p:spPr bwMode="auto">
          <a:xfrm>
            <a:off x="1098000" y="3690000"/>
            <a:ext cx="216024" cy="216024"/>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1098000" y="1603800"/>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2160000" y="3728016"/>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円/楕円 8"/>
          <p:cNvSpPr/>
          <p:nvPr/>
        </p:nvSpPr>
        <p:spPr bwMode="auto">
          <a:xfrm>
            <a:off x="2160000" y="3501008"/>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正方形/長方形 10"/>
          <p:cNvSpPr/>
          <p:nvPr/>
        </p:nvSpPr>
        <p:spPr bwMode="auto">
          <a:xfrm>
            <a:off x="3095568" y="1351760"/>
            <a:ext cx="2124504" cy="7200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再利用回数</a:t>
            </a:r>
            <a:r>
              <a:rPr lang="ja-JP" altLang="en-US" sz="2000" dirty="0" smtClean="0"/>
              <a:t>：</a:t>
            </a:r>
            <a:r>
              <a:rPr lang="en-US" altLang="ja-JP" sz="2000" dirty="0" smtClean="0"/>
              <a:t>18</a:t>
            </a:r>
            <a:r>
              <a:rPr lang="ja-JP" altLang="en-US" sz="2000" dirty="0" smtClean="0"/>
              <a:t>回</a:t>
            </a:r>
            <a:endParaRPr lang="en-US" altLang="ja-JP" sz="2000" dirty="0"/>
          </a:p>
          <a:p>
            <a:r>
              <a:rPr lang="ja-JP" altLang="en-US" sz="2000" dirty="0"/>
              <a:t>利用者数：</a:t>
            </a:r>
            <a:r>
              <a:rPr lang="en-US" altLang="ja-JP" sz="2000" dirty="0"/>
              <a:t>3</a:t>
            </a:r>
            <a:r>
              <a:rPr lang="ja-JP" altLang="en-US" sz="2000" dirty="0"/>
              <a:t>名</a:t>
            </a:r>
            <a:endParaRPr lang="en-US" altLang="ja-JP" sz="2000" dirty="0"/>
          </a:p>
        </p:txBody>
      </p:sp>
      <p:cxnSp>
        <p:nvCxnSpPr>
          <p:cNvPr id="13" name="直線矢印コネクタ 12"/>
          <p:cNvCxnSpPr>
            <a:stCxn id="11" idx="1"/>
          </p:cNvCxnSpPr>
          <p:nvPr/>
        </p:nvCxnSpPr>
        <p:spPr bwMode="auto">
          <a:xfrm flipH="1">
            <a:off x="1314024" y="1711800"/>
            <a:ext cx="1781544" cy="0"/>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17" name="正方形/長方形 16"/>
          <p:cNvSpPr/>
          <p:nvPr/>
        </p:nvSpPr>
        <p:spPr bwMode="auto">
          <a:xfrm>
            <a:off x="3095568" y="2908800"/>
            <a:ext cx="2124504" cy="7200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再利用回数：</a:t>
            </a:r>
            <a:r>
              <a:rPr lang="en-US" altLang="ja-JP" sz="2000" dirty="0"/>
              <a:t>4</a:t>
            </a:r>
            <a:r>
              <a:rPr lang="ja-JP" altLang="en-US" sz="2000" dirty="0"/>
              <a:t>回</a:t>
            </a:r>
            <a:endParaRPr lang="en-US" altLang="ja-JP" sz="2000" dirty="0"/>
          </a:p>
          <a:p>
            <a:r>
              <a:rPr lang="ja-JP" altLang="en-US" sz="2000" dirty="0"/>
              <a:t>利用者数：</a:t>
            </a:r>
            <a:r>
              <a:rPr lang="en-US" altLang="ja-JP" sz="2000" dirty="0"/>
              <a:t>3</a:t>
            </a:r>
            <a:r>
              <a:rPr lang="ja-JP" altLang="en-US" sz="2000" dirty="0"/>
              <a:t>名</a:t>
            </a:r>
            <a:endParaRPr lang="en-US" altLang="ja-JP" sz="2000" dirty="0"/>
          </a:p>
        </p:txBody>
      </p:sp>
      <p:cxnSp>
        <p:nvCxnSpPr>
          <p:cNvPr id="18" name="直線矢印コネクタ 17"/>
          <p:cNvCxnSpPr>
            <a:stCxn id="11" idx="1"/>
            <a:endCxn id="6" idx="7"/>
          </p:cNvCxnSpPr>
          <p:nvPr/>
        </p:nvCxnSpPr>
        <p:spPr bwMode="auto">
          <a:xfrm flipH="1">
            <a:off x="1282388" y="1711800"/>
            <a:ext cx="1813180" cy="2009836"/>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1" name="直線矢印コネクタ 20"/>
          <p:cNvCxnSpPr>
            <a:stCxn id="17" idx="1"/>
            <a:endCxn id="9" idx="7"/>
          </p:cNvCxnSpPr>
          <p:nvPr/>
        </p:nvCxnSpPr>
        <p:spPr bwMode="auto">
          <a:xfrm flipH="1">
            <a:off x="2344388" y="3268840"/>
            <a:ext cx="751180" cy="263800"/>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4" name="直線矢印コネクタ 23"/>
          <p:cNvCxnSpPr>
            <a:stCxn id="17" idx="1"/>
            <a:endCxn id="8" idx="7"/>
          </p:cNvCxnSpPr>
          <p:nvPr/>
        </p:nvCxnSpPr>
        <p:spPr bwMode="auto">
          <a:xfrm flipH="1">
            <a:off x="2344388" y="3268840"/>
            <a:ext cx="751180" cy="490808"/>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39" name="円/楕円 38"/>
          <p:cNvSpPr/>
          <p:nvPr/>
        </p:nvSpPr>
        <p:spPr bwMode="auto">
          <a:xfrm>
            <a:off x="1142388" y="2132856"/>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1142388" y="3944016"/>
            <a:ext cx="216024" cy="216000"/>
          </a:xfrm>
          <a:prstGeom prst="ellipse">
            <a:avLst/>
          </a:prstGeom>
          <a:no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1" name="直線矢印コネクタ 40"/>
          <p:cNvCxnSpPr>
            <a:stCxn id="43" idx="1"/>
            <a:endCxn id="39" idx="6"/>
          </p:cNvCxnSpPr>
          <p:nvPr/>
        </p:nvCxnSpPr>
        <p:spPr bwMode="auto">
          <a:xfrm flipH="1" flipV="1">
            <a:off x="1358412" y="2240856"/>
            <a:ext cx="1737156" cy="252040"/>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3" name="正方形/長方形 42"/>
          <p:cNvSpPr/>
          <p:nvPr/>
        </p:nvSpPr>
        <p:spPr bwMode="auto">
          <a:xfrm>
            <a:off x="3095568" y="2132856"/>
            <a:ext cx="2124504" cy="7200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再利用回数</a:t>
            </a:r>
            <a:r>
              <a:rPr lang="ja-JP" altLang="en-US" sz="2000" dirty="0" smtClean="0"/>
              <a:t>：</a:t>
            </a:r>
            <a:r>
              <a:rPr lang="en-US" altLang="ja-JP" sz="2000" dirty="0" smtClean="0"/>
              <a:t>14</a:t>
            </a:r>
            <a:r>
              <a:rPr lang="ja-JP" altLang="en-US" sz="2000" dirty="0" smtClean="0"/>
              <a:t>回</a:t>
            </a:r>
            <a:endParaRPr lang="en-US" altLang="ja-JP" sz="2000" dirty="0"/>
          </a:p>
          <a:p>
            <a:r>
              <a:rPr lang="ja-JP" altLang="en-US" sz="2000" dirty="0"/>
              <a:t>利用者数</a:t>
            </a:r>
            <a:r>
              <a:rPr lang="ja-JP" altLang="en-US" sz="2000" dirty="0" smtClean="0"/>
              <a:t>：</a:t>
            </a:r>
            <a:r>
              <a:rPr lang="en-US" altLang="ja-JP" sz="2000" dirty="0" smtClean="0"/>
              <a:t>1</a:t>
            </a:r>
            <a:r>
              <a:rPr lang="ja-JP" altLang="en-US" sz="2000" dirty="0" smtClean="0"/>
              <a:t>名</a:t>
            </a:r>
            <a:endParaRPr lang="en-US" altLang="ja-JP" sz="2000" dirty="0"/>
          </a:p>
        </p:txBody>
      </p:sp>
      <p:cxnSp>
        <p:nvCxnSpPr>
          <p:cNvPr id="47" name="直線矢印コネクタ 46"/>
          <p:cNvCxnSpPr>
            <a:stCxn id="43" idx="1"/>
            <a:endCxn id="40" idx="7"/>
          </p:cNvCxnSpPr>
          <p:nvPr/>
        </p:nvCxnSpPr>
        <p:spPr bwMode="auto">
          <a:xfrm flipH="1">
            <a:off x="1326776" y="2492896"/>
            <a:ext cx="1768792" cy="1482752"/>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37911651"/>
      </p:ext>
    </p:extLst>
  </p:cSld>
  <p:clrMapOvr>
    <a:masterClrMapping/>
  </p:clrMapOvr>
  <mc:AlternateContent xmlns:mc="http://schemas.openxmlformats.org/markup-compatibility/2006" xmlns:p14="http://schemas.microsoft.com/office/powerpoint/2010/main">
    <mc:Choice Requires="p14">
      <p:transition spd="slow" p14:dur="2000" advTm="43922"/>
    </mc:Choice>
    <mc:Fallback xmlns="">
      <p:transition spd="slow" advTm="439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39"/>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4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43"/>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47"/>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7" grpId="0" animBg="1"/>
      <p:bldP spid="39" grpId="0" animBg="1"/>
      <p:bldP spid="39" grpId="1" animBg="1"/>
      <p:bldP spid="40" grpId="0" animBg="1"/>
      <p:bldP spid="40" grpId="1" animBg="1"/>
      <p:bldP spid="43" grpId="0" animBg="1"/>
      <p:bldP spid="4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111"/>
            <a:ext cx="9144000" cy="936625"/>
          </a:xfrm>
        </p:spPr>
        <p:txBody>
          <a:bodyPr/>
          <a:lstStyle/>
          <a:p>
            <a:r>
              <a:rPr lang="ja-JP" altLang="en-US" sz="4000" dirty="0"/>
              <a:t>コミット数の多い</a:t>
            </a:r>
            <a:r>
              <a:rPr lang="ja-JP" altLang="en-US" sz="4000" dirty="0" smtClean="0"/>
              <a:t>開発者についての分析</a:t>
            </a:r>
            <a:endParaRPr lang="en-US" altLang="ja-JP" sz="3800" dirty="0"/>
          </a:p>
        </p:txBody>
      </p:sp>
      <p:sp>
        <p:nvSpPr>
          <p:cNvPr id="3" name="コンテンツ プレースホルダー 2"/>
          <p:cNvSpPr>
            <a:spLocks noGrp="1"/>
          </p:cNvSpPr>
          <p:nvPr>
            <p:ph idx="1"/>
          </p:nvPr>
        </p:nvSpPr>
        <p:spPr>
          <a:xfrm>
            <a:off x="179263" y="5085184"/>
            <a:ext cx="8785225" cy="1398612"/>
          </a:xfrm>
        </p:spPr>
        <p:txBody>
          <a:bodyPr/>
          <a:lstStyle/>
          <a:p>
            <a:r>
              <a:rPr lang="ja-JP" altLang="en-US" sz="2400" dirty="0" smtClean="0"/>
              <a:t>コミット数と再利用数に相関がなかった</a:t>
            </a:r>
            <a:endParaRPr lang="en-US" altLang="ja-JP" sz="2400" dirty="0" smtClean="0"/>
          </a:p>
          <a:p>
            <a:r>
              <a:rPr lang="ja-JP" altLang="en-US" sz="2400" dirty="0" smtClean="0"/>
              <a:t>コードクローン作成者や利用者である開発者は限られている</a:t>
            </a:r>
            <a:endParaRPr lang="en-US" altLang="ja-JP" sz="2400" dirty="0" smtClean="0"/>
          </a:p>
          <a:p>
            <a:pPr lvl="1"/>
            <a:r>
              <a:rPr lang="ja-JP" altLang="en-US" sz="2000" dirty="0" smtClean="0"/>
              <a:t>再利用の少ない開発者に対しての支援の必要性が考えられる</a:t>
            </a:r>
            <a:endParaRPr lang="en-US" altLang="ja-JP" sz="2000" dirty="0" smtClean="0"/>
          </a:p>
        </p:txBody>
      </p:sp>
      <p:graphicFrame>
        <p:nvGraphicFramePr>
          <p:cNvPr id="5" name="グラフ 4"/>
          <p:cNvGraphicFramePr>
            <a:graphicFrameLocks/>
          </p:cNvGraphicFramePr>
          <p:nvPr>
            <p:extLst>
              <p:ext uri="{D42A27DB-BD31-4B8C-83A1-F6EECF244321}">
                <p14:modId xmlns:p14="http://schemas.microsoft.com/office/powerpoint/2010/main" val="4087456848"/>
              </p:ext>
            </p:extLst>
          </p:nvPr>
        </p:nvGraphicFramePr>
        <p:xfrm>
          <a:off x="395536" y="1268760"/>
          <a:ext cx="8448114"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bwMode="auto">
          <a:xfrm>
            <a:off x="3444880" y="2376812"/>
            <a:ext cx="2124504" cy="9801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t>コミット数：</a:t>
            </a:r>
            <a:r>
              <a:rPr lang="en-US" altLang="ja-JP" sz="2000" dirty="0" smtClean="0"/>
              <a:t>74</a:t>
            </a:r>
            <a:r>
              <a:rPr lang="ja-JP" altLang="en-US" sz="2000" dirty="0" smtClean="0"/>
              <a:t>回</a:t>
            </a:r>
            <a:endParaRPr lang="en-US" altLang="ja-JP" sz="2000" dirty="0" smtClean="0"/>
          </a:p>
          <a:p>
            <a:r>
              <a:rPr lang="ja-JP" altLang="en-US" sz="2000" dirty="0" smtClean="0"/>
              <a:t>作成数：</a:t>
            </a:r>
            <a:r>
              <a:rPr lang="en-US" altLang="ja-JP" sz="2000" dirty="0" smtClean="0"/>
              <a:t>0</a:t>
            </a:r>
            <a:r>
              <a:rPr lang="ja-JP" altLang="en-US" sz="2000" dirty="0" smtClean="0"/>
              <a:t>回</a:t>
            </a:r>
            <a:endParaRPr lang="en-US" altLang="ja-JP" sz="2000" dirty="0"/>
          </a:p>
          <a:p>
            <a:r>
              <a:rPr lang="ja-JP" altLang="en-US" sz="2000" dirty="0"/>
              <a:t>再利用</a:t>
            </a:r>
            <a:r>
              <a:rPr lang="ja-JP" altLang="en-US" sz="2000" dirty="0" smtClean="0"/>
              <a:t>数：</a:t>
            </a:r>
            <a:r>
              <a:rPr lang="en-US" altLang="ja-JP" sz="2000" dirty="0" smtClean="0"/>
              <a:t>0</a:t>
            </a:r>
            <a:r>
              <a:rPr lang="ja-JP" altLang="en-US" sz="2000" dirty="0" smtClean="0"/>
              <a:t>回</a:t>
            </a:r>
            <a:endParaRPr lang="en-US" altLang="ja-JP" sz="2000" dirty="0"/>
          </a:p>
        </p:txBody>
      </p:sp>
      <p:cxnSp>
        <p:nvCxnSpPr>
          <p:cNvPr id="8" name="直線矢印コネクタ 7"/>
          <p:cNvCxnSpPr>
            <a:stCxn id="6" idx="1"/>
          </p:cNvCxnSpPr>
          <p:nvPr/>
        </p:nvCxnSpPr>
        <p:spPr bwMode="auto">
          <a:xfrm flipH="1">
            <a:off x="2483768" y="2866902"/>
            <a:ext cx="961112" cy="922138"/>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9" name="正方形/長方形 8"/>
          <p:cNvSpPr/>
          <p:nvPr/>
        </p:nvSpPr>
        <p:spPr bwMode="auto">
          <a:xfrm>
            <a:off x="3444880" y="1340768"/>
            <a:ext cx="2124504" cy="980180"/>
          </a:xfrm>
          <a:prstGeom prst="rec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コミット数：</a:t>
            </a:r>
            <a:r>
              <a:rPr lang="en-US" altLang="ja-JP" sz="2000" dirty="0"/>
              <a:t>370</a:t>
            </a:r>
            <a:r>
              <a:rPr lang="ja-JP" altLang="en-US" sz="2000" dirty="0"/>
              <a:t>回</a:t>
            </a:r>
            <a:endParaRPr lang="en-US" altLang="ja-JP" sz="2000" dirty="0"/>
          </a:p>
          <a:p>
            <a:r>
              <a:rPr lang="ja-JP" altLang="en-US" sz="2000" dirty="0"/>
              <a:t>作成数：</a:t>
            </a:r>
            <a:r>
              <a:rPr lang="en-US" altLang="ja-JP" sz="2000" dirty="0"/>
              <a:t>20</a:t>
            </a:r>
            <a:r>
              <a:rPr lang="ja-JP" altLang="en-US" sz="2000" dirty="0"/>
              <a:t>回</a:t>
            </a:r>
            <a:endParaRPr lang="en-US" altLang="ja-JP" sz="2000" dirty="0"/>
          </a:p>
          <a:p>
            <a:r>
              <a:rPr lang="ja-JP" altLang="en-US" sz="2000" dirty="0"/>
              <a:t>再利用数：</a:t>
            </a:r>
            <a:r>
              <a:rPr lang="en-US" altLang="ja-JP" sz="2000" dirty="0"/>
              <a:t>247</a:t>
            </a:r>
            <a:r>
              <a:rPr lang="ja-JP" altLang="en-US" sz="2000" dirty="0"/>
              <a:t>回</a:t>
            </a:r>
            <a:endParaRPr lang="en-US" altLang="ja-JP" sz="2000" dirty="0"/>
          </a:p>
        </p:txBody>
      </p:sp>
      <p:cxnSp>
        <p:nvCxnSpPr>
          <p:cNvPr id="10" name="直線矢印コネクタ 9"/>
          <p:cNvCxnSpPr>
            <a:stCxn id="9" idx="1"/>
          </p:cNvCxnSpPr>
          <p:nvPr/>
        </p:nvCxnSpPr>
        <p:spPr bwMode="auto">
          <a:xfrm flipH="1" flipV="1">
            <a:off x="1907704" y="1412776"/>
            <a:ext cx="1537176" cy="418082"/>
          </a:xfrm>
          <a:prstGeom prst="straightConnector1">
            <a:avLst/>
          </a:prstGeom>
          <a:ln>
            <a:solidFill>
              <a:schemeClr val="tx1"/>
            </a:solidFill>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09213126"/>
      </p:ext>
    </p:extLst>
  </p:cSld>
  <p:clrMapOvr>
    <a:masterClrMapping/>
  </p:clrMapOvr>
  <mc:AlternateContent xmlns:mc="http://schemas.openxmlformats.org/markup-compatibility/2006" xmlns:p14="http://schemas.microsoft.com/office/powerpoint/2010/main">
    <mc:Choice Requires="p14">
      <p:transition spd="slow" p14:dur="2000" advTm="54032"/>
    </mc:Choice>
    <mc:Fallback xmlns="">
      <p:transition spd="slow" advTm="540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再利用されやすいソースコードの分析</a:t>
            </a:r>
            <a:r>
              <a:rPr kumimoji="1" lang="en-US" altLang="ja-JP" sz="3800" dirty="0" smtClean="0"/>
              <a:t>(1/2)</a:t>
            </a:r>
            <a:endParaRPr kumimoji="1" lang="ja-JP" altLang="en-US" sz="3800" dirty="0"/>
          </a:p>
        </p:txBody>
      </p:sp>
      <p:sp>
        <p:nvSpPr>
          <p:cNvPr id="3" name="コンテンツ プレースホルダー 2"/>
          <p:cNvSpPr>
            <a:spLocks noGrp="1"/>
          </p:cNvSpPr>
          <p:nvPr>
            <p:ph idx="1"/>
          </p:nvPr>
        </p:nvSpPr>
        <p:spPr>
          <a:xfrm>
            <a:off x="179388" y="1197000"/>
            <a:ext cx="8785225" cy="5040312"/>
          </a:xfrm>
        </p:spPr>
        <p:txBody>
          <a:bodyPr/>
          <a:lstStyle/>
          <a:p>
            <a:r>
              <a:rPr kumimoji="1" lang="ja-JP" altLang="en-US" sz="2800" dirty="0" smtClean="0"/>
              <a:t>ユニークな利用者数の多い</a:t>
            </a:r>
            <a:r>
              <a:rPr kumimoji="1" lang="en-US" altLang="ja-JP" sz="2800" dirty="0" smtClean="0"/>
              <a:t>(3</a:t>
            </a:r>
            <a:r>
              <a:rPr kumimoji="1" lang="ja-JP" altLang="en-US" sz="2800" dirty="0" smtClean="0"/>
              <a:t>名</a:t>
            </a:r>
            <a:r>
              <a:rPr kumimoji="1" lang="en-US" altLang="ja-JP" sz="2800" dirty="0" smtClean="0"/>
              <a:t>)</a:t>
            </a:r>
            <a:r>
              <a:rPr kumimoji="1" lang="ja-JP" altLang="en-US" sz="2800" dirty="0" smtClean="0"/>
              <a:t>クローンセット</a:t>
            </a:r>
            <a:endParaRPr kumimoji="1" lang="en-US" altLang="ja-JP" sz="2800" dirty="0" smtClean="0"/>
          </a:p>
          <a:p>
            <a:pPr lvl="1"/>
            <a:r>
              <a:rPr lang="ja-JP" altLang="en-US" sz="2400" dirty="0" smtClean="0"/>
              <a:t>設定の初期化を行っているソースコード</a:t>
            </a:r>
            <a:endParaRPr lang="en-US" altLang="ja-JP" sz="2400" dirty="0" smtClean="0"/>
          </a:p>
          <a:p>
            <a:pPr lvl="1"/>
            <a:endParaRPr kumimoji="1" lang="en-US" altLang="ja-JP" sz="3200" dirty="0"/>
          </a:p>
          <a:p>
            <a:pPr marL="457200" lvl="1" indent="0">
              <a:buNone/>
            </a:pPr>
            <a:endParaRPr kumimoji="1" lang="en-US" altLang="ja-JP" dirty="0"/>
          </a:p>
          <a:p>
            <a:pPr lvl="1"/>
            <a:r>
              <a:rPr lang="en-US" altLang="ja-JP" sz="2400" dirty="0" smtClean="0"/>
              <a:t>UI</a:t>
            </a:r>
            <a:r>
              <a:rPr lang="ja-JP" altLang="en-US" sz="2400" dirty="0" smtClean="0"/>
              <a:t>操作について</a:t>
            </a:r>
            <a:r>
              <a:rPr lang="ja-JP" altLang="en-US" sz="2400" dirty="0"/>
              <a:t>実装を行っている</a:t>
            </a:r>
            <a:r>
              <a:rPr lang="ja-JP" altLang="en-US" sz="2400" dirty="0" smtClean="0"/>
              <a:t>ソースコード</a:t>
            </a:r>
            <a:endParaRPr lang="en-US" altLang="ja-JP" sz="2400" dirty="0"/>
          </a:p>
        </p:txBody>
      </p:sp>
      <p:sp>
        <p:nvSpPr>
          <p:cNvPr id="5" name="正方形/長方形 4"/>
          <p:cNvSpPr/>
          <p:nvPr/>
        </p:nvSpPr>
        <p:spPr>
          <a:xfrm>
            <a:off x="684657" y="2197313"/>
            <a:ext cx="7632848" cy="101566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ja-JP" sz="2000" dirty="0" err="1" smtClean="0"/>
              <a:t>pref.setDefault</a:t>
            </a:r>
            <a:r>
              <a:rPr lang="en-US" altLang="ja-JP" sz="2000" dirty="0" smtClean="0"/>
              <a:t>(P_UNKNOWN_ELEMENT, WARNING);	</a:t>
            </a:r>
          </a:p>
          <a:p>
            <a:r>
              <a:rPr lang="en-US" altLang="ja-JP" sz="2000" dirty="0" err="1" smtClean="0"/>
              <a:t>pref.setDefault</a:t>
            </a:r>
            <a:r>
              <a:rPr lang="en-US" altLang="ja-JP" sz="2000" dirty="0" smtClean="0"/>
              <a:t>(P_UNKNOWN_ATTRIBUTE, WARNING);	</a:t>
            </a:r>
          </a:p>
          <a:p>
            <a:r>
              <a:rPr lang="ja-JP" altLang="en-US" sz="2000" dirty="0" smtClean="0"/>
              <a:t>・・・</a:t>
            </a:r>
            <a:endParaRPr lang="en-US" altLang="ja-JP" sz="2000" dirty="0"/>
          </a:p>
        </p:txBody>
      </p:sp>
      <p:sp>
        <p:nvSpPr>
          <p:cNvPr id="6" name="正方形/長方形 5"/>
          <p:cNvSpPr/>
          <p:nvPr/>
        </p:nvSpPr>
        <p:spPr>
          <a:xfrm>
            <a:off x="684657" y="3709481"/>
            <a:ext cx="7632848"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ja-JP" sz="2000" dirty="0" err="1"/>
              <a:t>gestureMap.put</a:t>
            </a:r>
            <a:r>
              <a:rPr lang="en-US" altLang="ja-JP" sz="2000" dirty="0"/>
              <a:t>("E", "</a:t>
            </a:r>
            <a:r>
              <a:rPr lang="en-US" altLang="ja-JP" sz="2000" dirty="0" err="1"/>
              <a:t>org.eclipse.ui.navigate.forwardHistory</a:t>
            </a:r>
            <a:r>
              <a:rPr lang="en-US" altLang="ja-JP" sz="2000" dirty="0"/>
              <a:t>");</a:t>
            </a:r>
          </a:p>
          <a:p>
            <a:r>
              <a:rPr lang="en-US" altLang="ja-JP" sz="2000" dirty="0" err="1"/>
              <a:t>gestureMap.put</a:t>
            </a:r>
            <a:r>
              <a:rPr lang="en-US" altLang="ja-JP" sz="2000" dirty="0"/>
              <a:t>("N", "</a:t>
            </a:r>
            <a:r>
              <a:rPr lang="en-US" altLang="ja-JP" sz="2000" dirty="0" err="1"/>
              <a:t>org.eclipse.ui.file.save</a:t>
            </a:r>
            <a:r>
              <a:rPr lang="en-US" altLang="ja-JP" sz="2000" dirty="0"/>
              <a:t>");</a:t>
            </a:r>
          </a:p>
          <a:p>
            <a:r>
              <a:rPr lang="ja-JP" altLang="en-US" sz="2000" dirty="0" smtClean="0"/>
              <a:t>・・・</a:t>
            </a:r>
            <a:endParaRPr lang="en-US" altLang="ja-JP" sz="2000" dirty="0"/>
          </a:p>
        </p:txBody>
      </p:sp>
    </p:spTree>
    <p:extLst>
      <p:ext uri="{BB962C8B-B14F-4D97-AF65-F5344CB8AC3E}">
        <p14:creationId xmlns:p14="http://schemas.microsoft.com/office/powerpoint/2010/main" val="3522042773"/>
      </p:ext>
    </p:extLst>
  </p:cSld>
  <p:clrMapOvr>
    <a:masterClrMapping/>
  </p:clrMapOvr>
  <mc:AlternateContent xmlns:mc="http://schemas.openxmlformats.org/markup-compatibility/2006" xmlns:p14="http://schemas.microsoft.com/office/powerpoint/2010/main">
    <mc:Choice Requires="p14">
      <p:transition spd="slow" p14:dur="2000" advTm="29338"/>
    </mc:Choice>
    <mc:Fallback xmlns="">
      <p:transition spd="slow" advTm="2933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cument"/>
          <p:cNvSpPr>
            <a:spLocks noEditPoints="1" noChangeArrowheads="1"/>
          </p:cNvSpPr>
          <p:nvPr/>
        </p:nvSpPr>
        <p:spPr bwMode="auto">
          <a:xfrm>
            <a:off x="5096021" y="1792120"/>
            <a:ext cx="1368684" cy="149286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6" name="Document"/>
          <p:cNvSpPr>
            <a:spLocks noEditPoints="1" noChangeArrowheads="1"/>
          </p:cNvSpPr>
          <p:nvPr/>
        </p:nvSpPr>
        <p:spPr bwMode="auto">
          <a:xfrm>
            <a:off x="2840335" y="1792120"/>
            <a:ext cx="1368684" cy="149286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0" name="右カーブ矢印 19"/>
          <p:cNvSpPr/>
          <p:nvPr/>
        </p:nvSpPr>
        <p:spPr bwMode="auto">
          <a:xfrm>
            <a:off x="2494080" y="2060849"/>
            <a:ext cx="455611" cy="817669"/>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2" name="下カーブ矢印 31"/>
          <p:cNvSpPr/>
          <p:nvPr/>
        </p:nvSpPr>
        <p:spPr bwMode="auto">
          <a:xfrm>
            <a:off x="3972008" y="1556792"/>
            <a:ext cx="1392080" cy="360041"/>
          </a:xfrm>
          <a:prstGeom prst="curved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sz="3800" dirty="0" smtClean="0"/>
              <a:t>ソースコードの再利用</a:t>
            </a:r>
            <a:r>
              <a:rPr kumimoji="1" lang="en-US" altLang="ja-JP" sz="3800" baseline="30000" dirty="0" smtClean="0"/>
              <a:t>[1]</a:t>
            </a:r>
            <a:endParaRPr kumimoji="1" lang="ja-JP" altLang="en-US" sz="3800" baseline="30000" dirty="0"/>
          </a:p>
        </p:txBody>
      </p:sp>
      <p:sp>
        <p:nvSpPr>
          <p:cNvPr id="3" name="コンテンツ プレースホルダー 2"/>
          <p:cNvSpPr>
            <a:spLocks noGrp="1"/>
          </p:cNvSpPr>
          <p:nvPr>
            <p:ph idx="1"/>
          </p:nvPr>
        </p:nvSpPr>
        <p:spPr>
          <a:xfrm>
            <a:off x="201347" y="2852938"/>
            <a:ext cx="8785225" cy="3096342"/>
          </a:xfrm>
        </p:spPr>
        <p:txBody>
          <a:bodyPr/>
          <a:lstStyle/>
          <a:p>
            <a:r>
              <a:rPr kumimoji="1" lang="ja-JP" altLang="en-US" sz="2400" dirty="0" smtClean="0"/>
              <a:t>メリット</a:t>
            </a:r>
            <a:endParaRPr kumimoji="1" lang="en-US" altLang="ja-JP" sz="2400" dirty="0" smtClean="0"/>
          </a:p>
          <a:p>
            <a:pPr lvl="1"/>
            <a:r>
              <a:rPr lang="ja-JP" altLang="en-US" sz="2000" dirty="0"/>
              <a:t>同じソースコードを二度書かなくて済む ⇒ 生産性の向上</a:t>
            </a:r>
            <a:endParaRPr lang="en-US" altLang="ja-JP" sz="2000" dirty="0"/>
          </a:p>
          <a:p>
            <a:pPr lvl="1"/>
            <a:r>
              <a:rPr lang="ja-JP" altLang="en-US" sz="2000" dirty="0" smtClean="0"/>
              <a:t>テスト済みのソースコードの再利用 ⇒ 信頼性の向上</a:t>
            </a:r>
            <a:endParaRPr lang="en-US" altLang="ja-JP" sz="2000" dirty="0" smtClean="0"/>
          </a:p>
          <a:p>
            <a:r>
              <a:rPr lang="ja-JP" altLang="en-US" sz="2400" dirty="0" smtClean="0"/>
              <a:t>ソースコードの再利用は難しい</a:t>
            </a:r>
            <a:r>
              <a:rPr lang="en-US" altLang="ja-JP" sz="2400" baseline="30000" dirty="0" smtClean="0"/>
              <a:t>[2]</a:t>
            </a:r>
          </a:p>
          <a:p>
            <a:pPr lvl="1"/>
            <a:r>
              <a:rPr kumimoji="1" lang="ja-JP" altLang="en-US" sz="2000" dirty="0" smtClean="0"/>
              <a:t>ソースコードの内容を理解していなければならない</a:t>
            </a:r>
            <a:endParaRPr kumimoji="1" lang="en-US" altLang="ja-JP" sz="2000" dirty="0" smtClean="0"/>
          </a:p>
          <a:p>
            <a:pPr lvl="1"/>
            <a:r>
              <a:rPr lang="ja-JP" altLang="en-US" sz="2000" dirty="0" smtClean="0"/>
              <a:t>コピーアンドペースト後にコード修正が必要な場合もある</a:t>
            </a:r>
            <a:endParaRPr lang="en-US" altLang="ja-JP" sz="2000" dirty="0" smtClean="0"/>
          </a:p>
          <a:p>
            <a:r>
              <a:rPr lang="ja-JP" altLang="en-US" sz="2400" dirty="0" smtClean="0"/>
              <a:t>再利用しやすいソースコードや開発者がどのようなときに再利用を行うかを分析することが再利用支援において重要である</a:t>
            </a:r>
            <a:endParaRPr lang="en-US" altLang="ja-JP" sz="2400" dirty="0" smtClean="0"/>
          </a:p>
        </p:txBody>
      </p:sp>
      <p:sp>
        <p:nvSpPr>
          <p:cNvPr id="23" name="コンテンツ プレースホルダー 2"/>
          <p:cNvSpPr txBox="1">
            <a:spLocks/>
          </p:cNvSpPr>
          <p:nvPr/>
        </p:nvSpPr>
        <p:spPr bwMode="auto">
          <a:xfrm>
            <a:off x="179388" y="1196752"/>
            <a:ext cx="8785225" cy="5400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dirty="0"/>
              <a:t>既存のソースコードのコピーアンドペーストにより</a:t>
            </a:r>
            <a:r>
              <a:rPr lang="ja-JP" altLang="en-US" sz="2400" dirty="0" smtClean="0"/>
              <a:t>行われる</a:t>
            </a:r>
            <a:endParaRPr lang="en-US" altLang="ja-JP" sz="2400" dirty="0" smtClean="0"/>
          </a:p>
        </p:txBody>
      </p:sp>
      <p:sp>
        <p:nvSpPr>
          <p:cNvPr id="8" name="Freeform 13"/>
          <p:cNvSpPr>
            <a:spLocks/>
          </p:cNvSpPr>
          <p:nvPr/>
        </p:nvSpPr>
        <p:spPr bwMode="auto">
          <a:xfrm>
            <a:off x="5185201" y="1916835"/>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8" name="Freeform 13"/>
          <p:cNvSpPr>
            <a:spLocks/>
          </p:cNvSpPr>
          <p:nvPr/>
        </p:nvSpPr>
        <p:spPr bwMode="auto">
          <a:xfrm>
            <a:off x="2942608" y="1920534"/>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9" name="Freeform 13"/>
          <p:cNvSpPr>
            <a:spLocks/>
          </p:cNvSpPr>
          <p:nvPr/>
        </p:nvSpPr>
        <p:spPr bwMode="auto">
          <a:xfrm>
            <a:off x="2949691" y="2568605"/>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5" name="テキスト ボックス 24"/>
          <p:cNvSpPr txBox="1"/>
          <p:nvPr/>
        </p:nvSpPr>
        <p:spPr>
          <a:xfrm>
            <a:off x="1766776" y="2209871"/>
            <a:ext cx="788999" cy="369332"/>
          </a:xfrm>
          <a:prstGeom prst="rect">
            <a:avLst/>
          </a:prstGeom>
          <a:noFill/>
        </p:spPr>
        <p:txBody>
          <a:bodyPr wrap="none" rtlCol="0">
            <a:spAutoFit/>
          </a:bodyPr>
          <a:lstStyle/>
          <a:p>
            <a:r>
              <a:rPr kumimoji="1" lang="ja-JP" altLang="en-US" sz="1800" dirty="0" smtClean="0"/>
              <a:t>コピー</a:t>
            </a:r>
            <a:endParaRPr kumimoji="1" lang="ja-JP" altLang="en-US" sz="1800" dirty="0"/>
          </a:p>
        </p:txBody>
      </p:sp>
      <p:sp>
        <p:nvSpPr>
          <p:cNvPr id="26" name="テキスト ボックス 25"/>
          <p:cNvSpPr txBox="1"/>
          <p:nvPr/>
        </p:nvSpPr>
        <p:spPr>
          <a:xfrm>
            <a:off x="4273548" y="1556792"/>
            <a:ext cx="788999" cy="369331"/>
          </a:xfrm>
          <a:prstGeom prst="rect">
            <a:avLst/>
          </a:prstGeom>
          <a:noFill/>
        </p:spPr>
        <p:txBody>
          <a:bodyPr wrap="none" rtlCol="0">
            <a:spAutoFit/>
          </a:bodyPr>
          <a:lstStyle/>
          <a:p>
            <a:r>
              <a:rPr kumimoji="1" lang="ja-JP" altLang="en-US" sz="1800" dirty="0" smtClean="0"/>
              <a:t>コピー</a:t>
            </a:r>
            <a:endParaRPr kumimoji="1" lang="ja-JP" altLang="en-US" sz="1800" dirty="0"/>
          </a:p>
        </p:txBody>
      </p:sp>
      <p:sp>
        <p:nvSpPr>
          <p:cNvPr id="16" name="Rectangle 4"/>
          <p:cNvSpPr>
            <a:spLocks noChangeArrowheads="1"/>
          </p:cNvSpPr>
          <p:nvPr/>
        </p:nvSpPr>
        <p:spPr bwMode="auto">
          <a:xfrm>
            <a:off x="35495" y="5949280"/>
            <a:ext cx="8857109" cy="738664"/>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a:solidFill>
                  <a:schemeClr val="tx2"/>
                </a:solidFill>
                <a:latin typeface="+mn-ea"/>
                <a:ea typeface="+mn-ea"/>
              </a:rPr>
              <a:t>[1] </a:t>
            </a:r>
            <a:r>
              <a:rPr lang="en-US" altLang="ja-JP" sz="1050" dirty="0" err="1">
                <a:solidFill>
                  <a:schemeClr val="tx2"/>
                </a:solidFill>
                <a:latin typeface="+mn-ea"/>
                <a:ea typeface="+mn-ea"/>
              </a:rPr>
              <a:t>Trivedi</a:t>
            </a:r>
            <a:r>
              <a:rPr lang="en-US" altLang="ja-JP" sz="1050" dirty="0">
                <a:solidFill>
                  <a:schemeClr val="tx2"/>
                </a:solidFill>
                <a:latin typeface="+mn-ea"/>
                <a:ea typeface="+mn-ea"/>
              </a:rPr>
              <a:t> </a:t>
            </a:r>
            <a:r>
              <a:rPr lang="en-US" altLang="ja-JP" sz="1050" dirty="0" err="1">
                <a:solidFill>
                  <a:schemeClr val="tx2"/>
                </a:solidFill>
                <a:latin typeface="+mn-ea"/>
                <a:ea typeface="+mn-ea"/>
              </a:rPr>
              <a:t>Prakriti</a:t>
            </a:r>
            <a:r>
              <a:rPr lang="en-US" altLang="ja-JP" sz="1050" dirty="0">
                <a:solidFill>
                  <a:schemeClr val="tx2"/>
                </a:solidFill>
                <a:latin typeface="+mn-ea"/>
                <a:ea typeface="+mn-ea"/>
              </a:rPr>
              <a:t> and Kumar Rajeev. Software metrics to estimate software quality </a:t>
            </a:r>
            <a:r>
              <a:rPr lang="en-US" altLang="ja-JP" sz="1050" dirty="0" smtClean="0">
                <a:solidFill>
                  <a:schemeClr val="tx2"/>
                </a:solidFill>
                <a:latin typeface="+mn-ea"/>
                <a:ea typeface="+mn-ea"/>
              </a:rPr>
              <a:t>using</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software component</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reusability</a:t>
            </a:r>
            <a:r>
              <a:rPr lang="en-US" altLang="ja-JP" sz="1050" dirty="0">
                <a:solidFill>
                  <a:schemeClr val="tx2"/>
                </a:solidFill>
                <a:latin typeface="+mn-ea"/>
                <a:ea typeface="+mn-ea"/>
              </a:rPr>
              <a:t>. IJCSI International Journal of Computer </a:t>
            </a:r>
            <a:r>
              <a:rPr lang="en-US" altLang="ja-JP" sz="1050" dirty="0" smtClean="0">
                <a:solidFill>
                  <a:schemeClr val="tx2"/>
                </a:solidFill>
                <a:latin typeface="+mn-ea"/>
                <a:ea typeface="+mn-ea"/>
              </a:rPr>
              <a:t>Science</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Issues</a:t>
            </a:r>
            <a:r>
              <a:rPr lang="en-US" altLang="ja-JP" sz="1050" dirty="0">
                <a:solidFill>
                  <a:schemeClr val="tx2"/>
                </a:solidFill>
                <a:latin typeface="+mn-ea"/>
                <a:ea typeface="+mn-ea"/>
              </a:rPr>
              <a:t>, Vol. 9, pp. 144–149, 2012</a:t>
            </a:r>
            <a:r>
              <a:rPr lang="en-US" altLang="ja-JP" sz="1050" dirty="0" smtClean="0">
                <a:solidFill>
                  <a:schemeClr val="tx2"/>
                </a:solidFill>
                <a:latin typeface="+mn-ea"/>
                <a:ea typeface="+mn-ea"/>
              </a:rPr>
              <a:t>.</a:t>
            </a:r>
          </a:p>
          <a:p>
            <a:r>
              <a:rPr lang="en-US" altLang="ja-JP" sz="1050" dirty="0" smtClean="0">
                <a:solidFill>
                  <a:schemeClr val="tx2"/>
                </a:solidFill>
                <a:latin typeface="+mn-ea"/>
              </a:rPr>
              <a:t>[</a:t>
            </a:r>
            <a:r>
              <a:rPr lang="en-US" altLang="ja-JP" sz="1050" dirty="0">
                <a:solidFill>
                  <a:schemeClr val="tx2"/>
                </a:solidFill>
                <a:latin typeface="+mn-ea"/>
              </a:rPr>
              <a:t>2</a:t>
            </a:r>
            <a:r>
              <a:rPr lang="en-US" altLang="ja-JP" sz="1050" dirty="0" smtClean="0">
                <a:solidFill>
                  <a:schemeClr val="tx2"/>
                </a:solidFill>
                <a:latin typeface="+mn-ea"/>
              </a:rPr>
              <a:t>] </a:t>
            </a:r>
            <a:r>
              <a:rPr lang="en-US" altLang="ja-JP" sz="1050" dirty="0">
                <a:solidFill>
                  <a:schemeClr val="tx2"/>
                </a:solidFill>
                <a:latin typeface="+mn-ea"/>
              </a:rPr>
              <a:t>Will </a:t>
            </a:r>
            <a:r>
              <a:rPr lang="en-US" altLang="ja-JP" sz="1050" dirty="0" err="1">
                <a:solidFill>
                  <a:schemeClr val="tx2"/>
                </a:solidFill>
                <a:latin typeface="+mn-ea"/>
              </a:rPr>
              <a:t>Tracz</a:t>
            </a:r>
            <a:r>
              <a:rPr lang="en-US" altLang="ja-JP" sz="1050" dirty="0">
                <a:solidFill>
                  <a:schemeClr val="tx2"/>
                </a:solidFill>
                <a:latin typeface="+mn-ea"/>
              </a:rPr>
              <a:t>. Confessions of a used-program salesman: Lessons learned. In Proceedings</a:t>
            </a:r>
            <a:r>
              <a:rPr lang="ja-JP" altLang="en-US" sz="1050" dirty="0">
                <a:solidFill>
                  <a:schemeClr val="tx2"/>
                </a:solidFill>
                <a:latin typeface="+mn-ea"/>
              </a:rPr>
              <a:t> </a:t>
            </a:r>
            <a:r>
              <a:rPr lang="en-US" altLang="ja-JP" sz="1050" dirty="0">
                <a:solidFill>
                  <a:schemeClr val="tx2"/>
                </a:solidFill>
                <a:latin typeface="+mn-ea"/>
              </a:rPr>
              <a:t>of the 1995 Symposium on Software Reusability, SSR ’95, pp. 11–13, New York, NY,</a:t>
            </a:r>
            <a:r>
              <a:rPr lang="ja-JP" altLang="en-US" sz="1050" dirty="0">
                <a:solidFill>
                  <a:schemeClr val="tx2"/>
                </a:solidFill>
                <a:latin typeface="+mn-ea"/>
              </a:rPr>
              <a:t> </a:t>
            </a:r>
            <a:r>
              <a:rPr lang="en-US" altLang="ja-JP" sz="1050" dirty="0">
                <a:solidFill>
                  <a:schemeClr val="tx2"/>
                </a:solidFill>
                <a:latin typeface="+mn-ea"/>
              </a:rPr>
              <a:t>USA, 1995. ACM</a:t>
            </a:r>
            <a:r>
              <a:rPr lang="en-US" altLang="ja-JP" sz="1050" dirty="0" smtClean="0">
                <a:solidFill>
                  <a:schemeClr val="tx2"/>
                </a:solidFill>
                <a:latin typeface="+mn-ea"/>
              </a:rPr>
              <a:t>.</a:t>
            </a:r>
            <a:endParaRPr lang="en-US" altLang="ja-JP" sz="1050" dirty="0">
              <a:solidFill>
                <a:schemeClr val="tx2"/>
              </a:solidFill>
              <a:latin typeface="+mn-ea"/>
            </a:endParaRPr>
          </a:p>
        </p:txBody>
      </p:sp>
    </p:spTree>
    <p:extLst>
      <p:ext uri="{BB962C8B-B14F-4D97-AF65-F5344CB8AC3E}">
        <p14:creationId xmlns:p14="http://schemas.microsoft.com/office/powerpoint/2010/main" val="2683560510"/>
      </p:ext>
    </p:extLst>
  </p:cSld>
  <p:clrMapOvr>
    <a:masterClrMapping/>
  </p:clrMapOvr>
  <mc:AlternateContent xmlns:mc="http://schemas.openxmlformats.org/markup-compatibility/2006" xmlns:p14="http://schemas.microsoft.com/office/powerpoint/2010/main">
    <mc:Choice Requires="p14">
      <p:transition spd="slow" p14:dur="2000" advTm="67427"/>
    </mc:Choice>
    <mc:Fallback xmlns="">
      <p:transition spd="slow" advTm="67427"/>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再利用されやすいソースコードの分析</a:t>
            </a:r>
            <a:r>
              <a:rPr kumimoji="1" lang="en-US" altLang="ja-JP" sz="3800" dirty="0" smtClean="0"/>
              <a:t>(2/2)</a:t>
            </a:r>
            <a:endParaRPr kumimoji="1" lang="ja-JP" altLang="en-US" sz="3800" dirty="0"/>
          </a:p>
        </p:txBody>
      </p:sp>
      <p:sp>
        <p:nvSpPr>
          <p:cNvPr id="3" name="コンテンツ プレースホルダー 2"/>
          <p:cNvSpPr>
            <a:spLocks noGrp="1"/>
          </p:cNvSpPr>
          <p:nvPr>
            <p:ph idx="1"/>
          </p:nvPr>
        </p:nvSpPr>
        <p:spPr>
          <a:xfrm>
            <a:off x="179388" y="1197000"/>
            <a:ext cx="8785225" cy="5040312"/>
          </a:xfrm>
        </p:spPr>
        <p:txBody>
          <a:bodyPr/>
          <a:lstStyle/>
          <a:p>
            <a:r>
              <a:rPr kumimoji="1" lang="ja-JP" altLang="en-US" sz="2800" dirty="0" smtClean="0"/>
              <a:t>ユニークな利用者数の多い</a:t>
            </a:r>
            <a:r>
              <a:rPr kumimoji="1" lang="en-US" altLang="ja-JP" sz="2800" dirty="0" smtClean="0"/>
              <a:t>(3</a:t>
            </a:r>
            <a:r>
              <a:rPr kumimoji="1" lang="ja-JP" altLang="en-US" sz="2800" dirty="0" smtClean="0"/>
              <a:t>名</a:t>
            </a:r>
            <a:r>
              <a:rPr kumimoji="1" lang="en-US" altLang="ja-JP" sz="2800" dirty="0" smtClean="0"/>
              <a:t>)</a:t>
            </a:r>
            <a:r>
              <a:rPr kumimoji="1" lang="ja-JP" altLang="en-US" sz="2800" dirty="0" smtClean="0"/>
              <a:t>クローンセット</a:t>
            </a:r>
            <a:endParaRPr kumimoji="1" lang="en-US" altLang="ja-JP" sz="2800" dirty="0" smtClean="0"/>
          </a:p>
          <a:p>
            <a:pPr lvl="1"/>
            <a:r>
              <a:rPr lang="ja-JP" altLang="en-US" sz="2400" dirty="0" smtClean="0"/>
              <a:t>色設定についての実装</a:t>
            </a:r>
            <a:r>
              <a:rPr lang="ja-JP" altLang="en-US" sz="2400" dirty="0"/>
              <a:t>を行っている</a:t>
            </a:r>
            <a:r>
              <a:rPr lang="ja-JP" altLang="en-US" sz="2400" dirty="0" smtClean="0"/>
              <a:t>ソースコード</a:t>
            </a:r>
            <a:endParaRPr lang="en-US" altLang="ja-JP" sz="2400" dirty="0" smtClean="0"/>
          </a:p>
          <a:p>
            <a:endParaRPr lang="en-US" altLang="ja-JP" b="1" dirty="0"/>
          </a:p>
          <a:p>
            <a:endParaRPr lang="en-US" altLang="ja-JP" b="1" dirty="0" smtClean="0"/>
          </a:p>
          <a:p>
            <a:endParaRPr lang="en-US" altLang="ja-JP" b="1" dirty="0"/>
          </a:p>
          <a:p>
            <a:endParaRPr lang="en-US" altLang="ja-JP" b="1" dirty="0" smtClean="0"/>
          </a:p>
          <a:p>
            <a:r>
              <a:rPr lang="ja-JP" altLang="en-US" sz="2800" dirty="0" smtClean="0"/>
              <a:t>開発者によって違いが出にくいような実装についての再利用が多い</a:t>
            </a:r>
            <a:endParaRPr lang="en-US" altLang="ja-JP" sz="2800" dirty="0"/>
          </a:p>
          <a:p>
            <a:r>
              <a:rPr lang="ja-JP" altLang="en-US" sz="2800" dirty="0" smtClean="0"/>
              <a:t>単純で理解しやすいソースコードが多い</a:t>
            </a:r>
            <a:endParaRPr lang="en-US" altLang="ja-JP" sz="2800" dirty="0" smtClean="0"/>
          </a:p>
        </p:txBody>
      </p:sp>
      <p:sp>
        <p:nvSpPr>
          <p:cNvPr id="7" name="コンテンツ プレースホルダー 2"/>
          <p:cNvSpPr txBox="1">
            <a:spLocks/>
          </p:cNvSpPr>
          <p:nvPr/>
        </p:nvSpPr>
        <p:spPr bwMode="auto">
          <a:xfrm>
            <a:off x="323528" y="2204864"/>
            <a:ext cx="8249922" cy="2088232"/>
          </a:xfrm>
          <a:prstGeom prst="rect">
            <a:avLst/>
          </a:prstGeom>
          <a:ln w="25400" cap="flat" cmpd="sng" algn="ctr">
            <a:solidFill>
              <a:schemeClr val="accent2"/>
            </a:solidFill>
            <a:prstDash val="solid"/>
            <a:miter lim="8000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Blip>
                <a:blip r:embed="rId5"/>
              </a:buBlip>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800" kern="0" dirty="0" smtClean="0"/>
              <a:t> if (</a:t>
            </a:r>
            <a:r>
              <a:rPr lang="en-US" altLang="ja-JP" sz="1800" kern="0" dirty="0" err="1" smtClean="0"/>
              <a:t>store.contains</a:t>
            </a:r>
            <a:r>
              <a:rPr lang="en-US" altLang="ja-JP" sz="1800" kern="0" dirty="0" smtClean="0"/>
              <a:t>(LINE_NUMBER_COLOR)) {</a:t>
            </a:r>
          </a:p>
          <a:p>
            <a:pPr marL="0" indent="0">
              <a:buFontTx/>
              <a:buNone/>
            </a:pPr>
            <a:r>
              <a:rPr lang="en-US" altLang="ja-JP" sz="1800" kern="0" dirty="0" smtClean="0"/>
              <a:t>    if (</a:t>
            </a:r>
            <a:r>
              <a:rPr lang="en-US" altLang="ja-JP" sz="1800" kern="0" dirty="0" err="1" smtClean="0"/>
              <a:t>store.isDefault</a:t>
            </a:r>
            <a:r>
              <a:rPr lang="en-US" altLang="ja-JP" sz="1800" kern="0" dirty="0" smtClean="0"/>
              <a:t>(LINE_NUMBER_COLOR))</a:t>
            </a:r>
          </a:p>
          <a:p>
            <a:pPr marL="0" indent="0">
              <a:buFontTx/>
              <a:buNone/>
            </a:pPr>
            <a:r>
              <a:rPr lang="en-US" altLang="ja-JP" sz="1800" kern="0" dirty="0" smtClean="0"/>
              <a:t>     </a:t>
            </a:r>
            <a:r>
              <a:rPr lang="en-US" altLang="ja-JP" sz="1800" kern="0" dirty="0" err="1" smtClean="0"/>
              <a:t>rgb</a:t>
            </a:r>
            <a:r>
              <a:rPr lang="en-US" altLang="ja-JP" sz="1800" kern="0" dirty="0" smtClean="0"/>
              <a:t>= </a:t>
            </a:r>
            <a:r>
              <a:rPr lang="en-US" altLang="ja-JP" sz="1800" kern="0" dirty="0" err="1" smtClean="0"/>
              <a:t>PreferenceConverter.getDefaultColor</a:t>
            </a:r>
            <a:r>
              <a:rPr lang="en-US" altLang="ja-JP" sz="1800" kern="0" dirty="0" smtClean="0"/>
              <a:t>(store, LINE_NUMBER_COLOR);</a:t>
            </a:r>
          </a:p>
          <a:p>
            <a:pPr marL="0" indent="0">
              <a:buFontTx/>
              <a:buNone/>
            </a:pPr>
            <a:r>
              <a:rPr lang="en-US" altLang="ja-JP" sz="1800" kern="0" dirty="0" smtClean="0"/>
              <a:t>    else</a:t>
            </a:r>
          </a:p>
          <a:p>
            <a:pPr marL="0" indent="0">
              <a:buFontTx/>
              <a:buNone/>
            </a:pPr>
            <a:r>
              <a:rPr lang="en-US" altLang="ja-JP" sz="1800" kern="0" dirty="0" smtClean="0"/>
              <a:t>     </a:t>
            </a:r>
            <a:r>
              <a:rPr lang="en-US" altLang="ja-JP" sz="1800" kern="0" dirty="0" err="1" smtClean="0"/>
              <a:t>rgb</a:t>
            </a:r>
            <a:r>
              <a:rPr lang="en-US" altLang="ja-JP" sz="1800" kern="0" dirty="0" smtClean="0"/>
              <a:t>= </a:t>
            </a:r>
            <a:r>
              <a:rPr lang="en-US" altLang="ja-JP" sz="1800" kern="0" dirty="0" err="1" smtClean="0"/>
              <a:t>PreferenceConverter.getColor</a:t>
            </a:r>
            <a:r>
              <a:rPr lang="en-US" altLang="ja-JP" sz="1800" kern="0" dirty="0" smtClean="0"/>
              <a:t>(store, LINE_NUMBER_COLOR);</a:t>
            </a:r>
          </a:p>
          <a:p>
            <a:pPr marL="0" indent="0">
              <a:buFontTx/>
              <a:buNone/>
            </a:pPr>
            <a:r>
              <a:rPr lang="ja-JP" altLang="en-US" sz="1800" kern="0" dirty="0"/>
              <a:t>・・・</a:t>
            </a:r>
          </a:p>
        </p:txBody>
      </p:sp>
    </p:spTree>
    <p:extLst>
      <p:ext uri="{BB962C8B-B14F-4D97-AF65-F5344CB8AC3E}">
        <p14:creationId xmlns:p14="http://schemas.microsoft.com/office/powerpoint/2010/main" val="730160413"/>
      </p:ext>
    </p:extLst>
  </p:cSld>
  <p:clrMapOvr>
    <a:masterClrMapping/>
  </p:clrMapOvr>
  <mc:AlternateContent xmlns:mc="http://schemas.openxmlformats.org/markup-compatibility/2006" xmlns:p14="http://schemas.microsoft.com/office/powerpoint/2010/main">
    <mc:Choice Requires="p14">
      <p:transition spd="slow" p14:dur="2000" advTm="29338"/>
    </mc:Choice>
    <mc:Fallback xmlns="">
      <p:transition spd="slow" advTm="2933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4000" cy="1080641"/>
          </a:xfrm>
        </p:spPr>
        <p:txBody>
          <a:bodyPr/>
          <a:lstStyle/>
          <a:p>
            <a:r>
              <a:rPr kumimoji="1" lang="ja-JP" altLang="en-US" sz="3800" dirty="0" smtClean="0"/>
              <a:t>積極的に再利用を行う開発者の特徴分析</a:t>
            </a:r>
            <a:endParaRPr kumimoji="1" lang="ja-JP" altLang="en-US" sz="3800" dirty="0"/>
          </a:p>
        </p:txBody>
      </p:sp>
      <p:sp>
        <p:nvSpPr>
          <p:cNvPr id="4" name="コンテンツ プレースホルダー 3"/>
          <p:cNvSpPr>
            <a:spLocks noGrp="1"/>
          </p:cNvSpPr>
          <p:nvPr>
            <p:ph idx="1"/>
          </p:nvPr>
        </p:nvSpPr>
        <p:spPr>
          <a:xfrm>
            <a:off x="179388" y="5229200"/>
            <a:ext cx="8785225" cy="1007516"/>
          </a:xfrm>
        </p:spPr>
        <p:txBody>
          <a:bodyPr/>
          <a:lstStyle/>
          <a:p>
            <a:r>
              <a:rPr kumimoji="1" lang="ja-JP" altLang="en-US" sz="2400" dirty="0" smtClean="0"/>
              <a:t>関わっているプロジェクト数に関わらず</a:t>
            </a:r>
            <a:r>
              <a:rPr lang="ja-JP" altLang="en-US" sz="2400" dirty="0"/>
              <a:t>開発者ごと</a:t>
            </a:r>
            <a:r>
              <a:rPr lang="ja-JP" altLang="en-US" sz="2400" dirty="0" smtClean="0"/>
              <a:t>にさまざまな</a:t>
            </a:r>
            <a:r>
              <a:rPr kumimoji="1" lang="ja-JP" altLang="en-US" sz="2400" dirty="0" smtClean="0"/>
              <a:t>再利用傾向がみられる</a:t>
            </a:r>
            <a:endParaRPr kumimoji="1" lang="ja-JP" altLang="en-US" sz="2400" dirty="0"/>
          </a:p>
        </p:txBody>
      </p:sp>
      <p:graphicFrame>
        <p:nvGraphicFramePr>
          <p:cNvPr id="8" name="グラフ 7"/>
          <p:cNvGraphicFramePr>
            <a:graphicFrameLocks/>
          </p:cNvGraphicFramePr>
          <p:nvPr>
            <p:extLst>
              <p:ext uri="{D42A27DB-BD31-4B8C-83A1-F6EECF244321}">
                <p14:modId xmlns:p14="http://schemas.microsoft.com/office/powerpoint/2010/main" val="3337847025"/>
              </p:ext>
            </p:extLst>
          </p:nvPr>
        </p:nvGraphicFramePr>
        <p:xfrm>
          <a:off x="251520" y="1340768"/>
          <a:ext cx="8712968" cy="36736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89610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考察</a:t>
            </a:r>
            <a:endParaRPr kumimoji="1" lang="ja-JP" altLang="en-US" sz="3800" dirty="0"/>
          </a:p>
        </p:txBody>
      </p:sp>
      <p:sp>
        <p:nvSpPr>
          <p:cNvPr id="5" name="コンテンツ プレースホルダー 2"/>
          <p:cNvSpPr txBox="1">
            <a:spLocks/>
          </p:cNvSpPr>
          <p:nvPr/>
        </p:nvSpPr>
        <p:spPr bwMode="auto">
          <a:xfrm>
            <a:off x="179387" y="1268760"/>
            <a:ext cx="8785225" cy="48245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600" kern="0" dirty="0" smtClean="0"/>
              <a:t>O1</a:t>
            </a:r>
            <a:r>
              <a:rPr lang="ja-JP" altLang="en-US" sz="2600" kern="0" dirty="0" smtClean="0"/>
              <a:t>：開発者ごとの再利用傾向がどの程度異なるか</a:t>
            </a:r>
            <a:endParaRPr lang="en-US" altLang="ja-JP" sz="2600" kern="0" dirty="0" smtClean="0"/>
          </a:p>
          <a:p>
            <a:pPr lvl="1"/>
            <a:r>
              <a:rPr lang="ja-JP" altLang="en-US" sz="2400" kern="0" dirty="0"/>
              <a:t>再利用</a:t>
            </a:r>
            <a:r>
              <a:rPr lang="ja-JP" altLang="en-US" sz="2400" kern="0" dirty="0" smtClean="0"/>
              <a:t>回数とユニークな利用者数の相関はない</a:t>
            </a:r>
            <a:endParaRPr lang="en-US" altLang="ja-JP" sz="2400" kern="0" dirty="0"/>
          </a:p>
          <a:p>
            <a:pPr lvl="1"/>
            <a:r>
              <a:rPr lang="ja-JP" altLang="en-US" sz="2400" kern="0" dirty="0" smtClean="0"/>
              <a:t>コミット数が多くても作成数・利用数はさまざまである</a:t>
            </a:r>
            <a:endParaRPr lang="en-US" altLang="ja-JP" sz="2400" kern="0" dirty="0" smtClean="0"/>
          </a:p>
          <a:p>
            <a:r>
              <a:rPr lang="en-US" altLang="ja-JP" sz="2600" kern="0" dirty="0" smtClean="0"/>
              <a:t>O2:</a:t>
            </a:r>
            <a:r>
              <a:rPr lang="ja-JP" altLang="en-US" sz="2600" kern="0" dirty="0" smtClean="0"/>
              <a:t>どの</a:t>
            </a:r>
            <a:r>
              <a:rPr lang="ja-JP" altLang="en-US" sz="2600" kern="0" dirty="0"/>
              <a:t>ようなソースコード</a:t>
            </a:r>
            <a:r>
              <a:rPr lang="ja-JP" altLang="en-US" sz="2600" kern="0" dirty="0" smtClean="0"/>
              <a:t>が多くの開発者に再利用</a:t>
            </a:r>
            <a:r>
              <a:rPr lang="ja-JP" altLang="en-US" sz="2600" kern="0" dirty="0"/>
              <a:t>されやすい</a:t>
            </a:r>
            <a:r>
              <a:rPr lang="ja-JP" altLang="en-US" sz="2600" kern="0" dirty="0" smtClean="0"/>
              <a:t>か</a:t>
            </a:r>
            <a:endParaRPr lang="en-US" altLang="ja-JP" sz="2600" kern="0" dirty="0" smtClean="0"/>
          </a:p>
          <a:p>
            <a:pPr lvl="1"/>
            <a:r>
              <a:rPr lang="ja-JP" altLang="en-US" sz="2400" dirty="0"/>
              <a:t>開発者によって違いが出にくいような実装</a:t>
            </a:r>
            <a:r>
              <a:rPr lang="ja-JP" altLang="en-US" sz="2400" dirty="0" smtClean="0"/>
              <a:t>を行っているソースコード</a:t>
            </a:r>
            <a:endParaRPr lang="en-US" altLang="ja-JP" sz="2400" dirty="0" smtClean="0"/>
          </a:p>
          <a:p>
            <a:pPr lvl="1"/>
            <a:r>
              <a:rPr lang="ja-JP" altLang="en-US" sz="2400" dirty="0"/>
              <a:t>単純で理解しやすい</a:t>
            </a:r>
            <a:r>
              <a:rPr lang="ja-JP" altLang="en-US" sz="2400" dirty="0" smtClean="0"/>
              <a:t>ソースコード</a:t>
            </a:r>
            <a:endParaRPr lang="en-US" altLang="ja-JP" sz="2400" dirty="0"/>
          </a:p>
          <a:p>
            <a:r>
              <a:rPr lang="en-US" altLang="ja-JP" sz="2600" kern="0" dirty="0" smtClean="0"/>
              <a:t>O3</a:t>
            </a:r>
            <a:r>
              <a:rPr lang="ja-JP" altLang="en-US" sz="2600" kern="0" dirty="0" smtClean="0"/>
              <a:t>：どのような開発者が再利用を積極的に行うか</a:t>
            </a:r>
            <a:endParaRPr lang="en-US" altLang="ja-JP" sz="2600" kern="0" dirty="0" smtClean="0"/>
          </a:p>
          <a:p>
            <a:pPr lvl="1"/>
            <a:r>
              <a:rPr lang="ja-JP" altLang="en-US" sz="2400" kern="0" dirty="0" smtClean="0"/>
              <a:t>多くのプロジェクトに携わっていても開発者によって再利用・被再利用回数はさまざまである</a:t>
            </a:r>
            <a:endParaRPr lang="en-US" altLang="ja-JP" sz="2400" kern="0" dirty="0" smtClean="0"/>
          </a:p>
        </p:txBody>
      </p:sp>
    </p:spTree>
    <p:extLst>
      <p:ext uri="{BB962C8B-B14F-4D97-AF65-F5344CB8AC3E}">
        <p14:creationId xmlns:p14="http://schemas.microsoft.com/office/powerpoint/2010/main" val="4153860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まとめと今後の課題</a:t>
            </a:r>
            <a:endParaRPr kumimoji="1" lang="ja-JP" altLang="en-US" sz="3800" dirty="0"/>
          </a:p>
        </p:txBody>
      </p:sp>
      <p:sp>
        <p:nvSpPr>
          <p:cNvPr id="3" name="コンテンツ プレースホルダー 2"/>
          <p:cNvSpPr>
            <a:spLocks noGrp="1"/>
          </p:cNvSpPr>
          <p:nvPr>
            <p:ph idx="1"/>
          </p:nvPr>
        </p:nvSpPr>
        <p:spPr>
          <a:xfrm>
            <a:off x="179512" y="1196405"/>
            <a:ext cx="8857108" cy="5400947"/>
          </a:xfrm>
        </p:spPr>
        <p:txBody>
          <a:bodyPr/>
          <a:lstStyle/>
          <a:p>
            <a:r>
              <a:rPr kumimoji="1" lang="ja-JP" altLang="en-US" sz="2600" dirty="0" smtClean="0"/>
              <a:t>まとめ</a:t>
            </a:r>
            <a:endParaRPr kumimoji="1" lang="en-US" altLang="ja-JP" sz="2600" dirty="0" smtClean="0"/>
          </a:p>
          <a:p>
            <a:pPr lvl="1"/>
            <a:r>
              <a:rPr kumimoji="1" lang="ja-JP" altLang="en-US" sz="2200" dirty="0" smtClean="0"/>
              <a:t>複数プロジェクトにおけるコードクローンの作成者と利用者についての分析手法を提案</a:t>
            </a:r>
            <a:endParaRPr kumimoji="1" lang="en-US" altLang="ja-JP" sz="2200" dirty="0" smtClean="0"/>
          </a:p>
          <a:p>
            <a:pPr lvl="1"/>
            <a:r>
              <a:rPr lang="ja-JP" altLang="en-US" sz="2200" dirty="0" smtClean="0"/>
              <a:t>提案手法</a:t>
            </a:r>
            <a:r>
              <a:rPr lang="ja-JP" altLang="en-US" sz="2200" dirty="0"/>
              <a:t>を適用</a:t>
            </a:r>
            <a:r>
              <a:rPr lang="ja-JP" altLang="en-US" sz="2200" dirty="0" smtClean="0"/>
              <a:t>し，コードクローン作成者と利用者を分析</a:t>
            </a:r>
            <a:endParaRPr lang="en-US" altLang="ja-JP" sz="2200" dirty="0" smtClean="0"/>
          </a:p>
          <a:p>
            <a:pPr lvl="1"/>
            <a:r>
              <a:rPr lang="ja-JP" altLang="en-US" sz="2200" dirty="0" smtClean="0"/>
              <a:t>再利用傾向には個人差があり，再利用の少ない開発者への支援の必要性を示した</a:t>
            </a:r>
            <a:endParaRPr lang="en-US" altLang="ja-JP" sz="2200" dirty="0"/>
          </a:p>
          <a:p>
            <a:r>
              <a:rPr kumimoji="1" lang="ja-JP" altLang="en-US" sz="2600" dirty="0" smtClean="0"/>
              <a:t>今後の課題</a:t>
            </a:r>
            <a:endParaRPr lang="en-US" altLang="ja-JP" sz="2600" dirty="0"/>
          </a:p>
          <a:p>
            <a:pPr lvl="1"/>
            <a:r>
              <a:rPr kumimoji="1" lang="ja-JP" altLang="en-US" sz="2400" dirty="0" smtClean="0"/>
              <a:t>より大規模なリポジトリへの適用</a:t>
            </a:r>
            <a:endParaRPr lang="en-US" altLang="ja-JP" sz="2400" dirty="0"/>
          </a:p>
          <a:p>
            <a:pPr lvl="2"/>
            <a:r>
              <a:rPr lang="ja-JP" altLang="en-US" sz="2000" dirty="0" smtClean="0"/>
              <a:t>数千～一万リビジョン，</a:t>
            </a:r>
            <a:r>
              <a:rPr lang="en-US" altLang="ja-JP" sz="2000" dirty="0" smtClean="0"/>
              <a:t>3</a:t>
            </a:r>
            <a:r>
              <a:rPr lang="ja-JP" altLang="en-US" sz="2000" dirty="0" smtClean="0"/>
              <a:t>つ以上のプロジェクト</a:t>
            </a:r>
            <a:endParaRPr lang="en-US" altLang="ja-JP" sz="2000" dirty="0" smtClean="0"/>
          </a:p>
          <a:p>
            <a:pPr lvl="1"/>
            <a:r>
              <a:rPr lang="ja-JP" altLang="en-US" sz="2400" dirty="0"/>
              <a:t>開発者の特徴分類・評価手法の構築</a:t>
            </a:r>
            <a:endParaRPr lang="en-US" altLang="ja-JP" sz="2400" dirty="0"/>
          </a:p>
          <a:p>
            <a:pPr lvl="2"/>
            <a:r>
              <a:rPr lang="ja-JP" altLang="en-US" sz="2000" dirty="0"/>
              <a:t>コードクローン作成数・再利用数などで開発者を</a:t>
            </a:r>
            <a:r>
              <a:rPr lang="ja-JP" altLang="en-US" sz="2000" dirty="0" smtClean="0"/>
              <a:t>分類</a:t>
            </a:r>
            <a:endParaRPr lang="en-US" altLang="ja-JP" sz="2000" dirty="0"/>
          </a:p>
          <a:p>
            <a:pPr lvl="1"/>
            <a:r>
              <a:rPr lang="ja-JP" altLang="en-US" sz="2400" dirty="0" smtClean="0"/>
              <a:t>再利用支援ソフトウェアの作成</a:t>
            </a:r>
            <a:endParaRPr lang="en-US" altLang="ja-JP" sz="2400" dirty="0"/>
          </a:p>
          <a:p>
            <a:pPr lvl="2"/>
            <a:r>
              <a:rPr lang="ja-JP" altLang="en-US" sz="2000" dirty="0"/>
              <a:t>開発者</a:t>
            </a:r>
            <a:r>
              <a:rPr lang="ja-JP" altLang="en-US" sz="2000" dirty="0" smtClean="0"/>
              <a:t>へ再利用できそうなソースコードを提案</a:t>
            </a:r>
            <a:endParaRPr lang="en-US" altLang="ja-JP" sz="2000" dirty="0"/>
          </a:p>
        </p:txBody>
      </p:sp>
    </p:spTree>
    <p:extLst>
      <p:ext uri="{BB962C8B-B14F-4D97-AF65-F5344CB8AC3E}">
        <p14:creationId xmlns:p14="http://schemas.microsoft.com/office/powerpoint/2010/main" val="2494977042"/>
      </p:ext>
    </p:extLst>
  </p:cSld>
  <p:clrMapOvr>
    <a:masterClrMapping/>
  </p:clrMapOvr>
  <mc:AlternateContent xmlns:mc="http://schemas.openxmlformats.org/markup-compatibility/2006" xmlns:p14="http://schemas.microsoft.com/office/powerpoint/2010/main">
    <mc:Choice Requires="p14">
      <p:transition spd="slow" p14:dur="2000" advTm="25099"/>
    </mc:Choice>
    <mc:Fallback xmlns="">
      <p:transition spd="slow" advTm="2509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935028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既存研究</a:t>
            </a:r>
            <a:r>
              <a:rPr kumimoji="1" lang="en-US" altLang="ja-JP" sz="3800" baseline="30000" dirty="0" smtClean="0"/>
              <a:t>[3]</a:t>
            </a:r>
            <a:endParaRPr kumimoji="1" lang="ja-JP" altLang="en-US" sz="3800" baseline="30000" dirty="0"/>
          </a:p>
        </p:txBody>
      </p:sp>
      <p:sp>
        <p:nvSpPr>
          <p:cNvPr id="3" name="コンテンツ プレースホルダー 2"/>
          <p:cNvSpPr>
            <a:spLocks noGrp="1"/>
          </p:cNvSpPr>
          <p:nvPr>
            <p:ph idx="1"/>
          </p:nvPr>
        </p:nvSpPr>
        <p:spPr>
          <a:xfrm>
            <a:off x="179388" y="1268413"/>
            <a:ext cx="8785225" cy="4176811"/>
          </a:xfrm>
        </p:spPr>
        <p:txBody>
          <a:bodyPr/>
          <a:lstStyle/>
          <a:p>
            <a:r>
              <a:rPr lang="en-US" altLang="ja-JP" sz="2800" dirty="0" smtClean="0"/>
              <a:t>686</a:t>
            </a:r>
            <a:r>
              <a:rPr lang="ja-JP" altLang="en-US" sz="2800" dirty="0" smtClean="0"/>
              <a:t>名の</a:t>
            </a:r>
            <a:r>
              <a:rPr lang="en-US" altLang="ja-JP" sz="2800" dirty="0"/>
              <a:t>OSS</a:t>
            </a:r>
            <a:r>
              <a:rPr lang="ja-JP" altLang="en-US" sz="2800" dirty="0" smtClean="0"/>
              <a:t>開発者</a:t>
            </a:r>
            <a:r>
              <a:rPr lang="ja-JP" altLang="en-US" sz="2800" dirty="0"/>
              <a:t>へ</a:t>
            </a:r>
            <a:r>
              <a:rPr lang="ja-JP" altLang="en-US" sz="2800" dirty="0" smtClean="0"/>
              <a:t>再利用に関するアンケート</a:t>
            </a:r>
            <a:r>
              <a:rPr lang="ja-JP" altLang="en-US" sz="2800" dirty="0"/>
              <a:t>を実施</a:t>
            </a:r>
            <a:endParaRPr lang="en-US" altLang="ja-JP" sz="2800" dirty="0"/>
          </a:p>
          <a:p>
            <a:endParaRPr lang="en-US" altLang="ja-JP" sz="2800" dirty="0" smtClean="0"/>
          </a:p>
          <a:p>
            <a:r>
              <a:rPr lang="ja-JP" altLang="en-US" sz="2800" dirty="0" smtClean="0"/>
              <a:t>再利用を積極的に行う開発者の特徴</a:t>
            </a:r>
            <a:endParaRPr lang="en-US" altLang="ja-JP" sz="2800" dirty="0" smtClean="0"/>
          </a:p>
          <a:p>
            <a:pPr lvl="1"/>
            <a:r>
              <a:rPr lang="ja-JP" altLang="en-US" sz="2400" dirty="0" smtClean="0"/>
              <a:t>再利用のメリットを強く認識している</a:t>
            </a:r>
            <a:endParaRPr lang="en-US" altLang="ja-JP" sz="2400" dirty="0"/>
          </a:p>
          <a:p>
            <a:pPr lvl="2"/>
            <a:r>
              <a:rPr lang="ja-JP" altLang="en-US" sz="2000" dirty="0" smtClean="0"/>
              <a:t>生産性，品質</a:t>
            </a:r>
            <a:endParaRPr lang="en-US" altLang="ja-JP" sz="2000" dirty="0" smtClean="0"/>
          </a:p>
          <a:p>
            <a:pPr lvl="1"/>
            <a:r>
              <a:rPr lang="ja-JP" altLang="en-US" sz="2400" dirty="0" smtClean="0"/>
              <a:t>関わっているプロジェクト数や開発者数が多い</a:t>
            </a:r>
            <a:endParaRPr lang="en-US" altLang="ja-JP" sz="2400" dirty="0"/>
          </a:p>
          <a:p>
            <a:pPr lvl="1"/>
            <a:r>
              <a:rPr lang="ja-JP" altLang="en-US" sz="2400" dirty="0" smtClean="0"/>
              <a:t>成熟していないプロジェクトに携わっている</a:t>
            </a:r>
            <a:endParaRPr lang="en-US" altLang="ja-JP" sz="2400" dirty="0" smtClean="0"/>
          </a:p>
          <a:p>
            <a:endParaRPr lang="en-US" altLang="ja-JP" sz="2800" dirty="0" smtClean="0"/>
          </a:p>
          <a:p>
            <a:r>
              <a:rPr lang="ja-JP" altLang="en-US" sz="2800" dirty="0" smtClean="0"/>
              <a:t>再利用に関する定量的な分析</a:t>
            </a:r>
            <a:r>
              <a:rPr lang="ja-JP" altLang="en-US" sz="2800" dirty="0"/>
              <a:t>の</a:t>
            </a:r>
            <a:r>
              <a:rPr lang="ja-JP" altLang="en-US" sz="2800" dirty="0" smtClean="0"/>
              <a:t>必要性が主張されている</a:t>
            </a:r>
            <a:endParaRPr kumimoji="1" lang="ja-JP" altLang="en-US" sz="2800" dirty="0"/>
          </a:p>
        </p:txBody>
      </p:sp>
      <p:sp>
        <p:nvSpPr>
          <p:cNvPr id="4" name="Rectangle 4"/>
          <p:cNvSpPr>
            <a:spLocks noChangeArrowheads="1"/>
          </p:cNvSpPr>
          <p:nvPr/>
        </p:nvSpPr>
        <p:spPr bwMode="auto">
          <a:xfrm>
            <a:off x="35496" y="5893822"/>
            <a:ext cx="8857109" cy="415498"/>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fontAlgn="auto">
              <a:spcBef>
                <a:spcPts val="0"/>
              </a:spcBef>
              <a:spcAft>
                <a:spcPts val="0"/>
              </a:spcAft>
              <a:defRPr/>
            </a:pPr>
            <a:r>
              <a:rPr lang="en-US" altLang="ja-JP" sz="1050" dirty="0" smtClean="0">
                <a:solidFill>
                  <a:schemeClr val="tx2"/>
                </a:solidFill>
                <a:latin typeface="+mn-ea"/>
              </a:rPr>
              <a:t>[</a:t>
            </a:r>
            <a:r>
              <a:rPr lang="en-US" altLang="ja-JP" sz="1050" dirty="0">
                <a:solidFill>
                  <a:schemeClr val="tx2"/>
                </a:solidFill>
                <a:latin typeface="+mn-ea"/>
              </a:rPr>
              <a:t>3</a:t>
            </a:r>
            <a:r>
              <a:rPr lang="en-US" altLang="ja-JP" sz="1050" dirty="0" smtClean="0">
                <a:solidFill>
                  <a:schemeClr val="tx2"/>
                </a:solidFill>
                <a:latin typeface="+mn-ea"/>
              </a:rPr>
              <a:t>] </a:t>
            </a:r>
            <a:r>
              <a:rPr lang="en-US" altLang="ja-JP" sz="1050" dirty="0">
                <a:solidFill>
                  <a:schemeClr val="tx2"/>
                </a:solidFill>
                <a:latin typeface="+mn-ea"/>
              </a:rPr>
              <a:t>Manuel </a:t>
            </a:r>
            <a:r>
              <a:rPr lang="en-US" altLang="ja-JP" sz="1050" dirty="0" err="1">
                <a:solidFill>
                  <a:schemeClr val="tx2"/>
                </a:solidFill>
                <a:latin typeface="+mn-ea"/>
              </a:rPr>
              <a:t>Sojer</a:t>
            </a:r>
            <a:r>
              <a:rPr lang="en-US" altLang="ja-JP" sz="1050" dirty="0">
                <a:solidFill>
                  <a:schemeClr val="tx2"/>
                </a:solidFill>
                <a:latin typeface="+mn-ea"/>
              </a:rPr>
              <a:t> and Joachim Henkel. Code Reuse in Open Source Software Development</a:t>
            </a:r>
            <a:r>
              <a:rPr lang="ja-JP" altLang="en-US" sz="1050" dirty="0">
                <a:solidFill>
                  <a:schemeClr val="tx2"/>
                </a:solidFill>
                <a:latin typeface="+mn-ea"/>
              </a:rPr>
              <a:t> </a:t>
            </a:r>
            <a:r>
              <a:rPr lang="en-US" altLang="ja-JP" sz="1050" dirty="0">
                <a:solidFill>
                  <a:schemeClr val="tx2"/>
                </a:solidFill>
                <a:latin typeface="+mn-ea"/>
              </a:rPr>
              <a:t>Quantitative Evidence, Drivers, and Impediments. </a:t>
            </a:r>
            <a:endParaRPr lang="en-US" altLang="ja-JP" sz="1050" dirty="0" smtClean="0">
              <a:solidFill>
                <a:schemeClr val="tx2"/>
              </a:solidFill>
              <a:latin typeface="+mn-ea"/>
            </a:endParaRPr>
          </a:p>
          <a:p>
            <a:pPr fontAlgn="auto">
              <a:spcBef>
                <a:spcPts val="0"/>
              </a:spcBef>
              <a:spcAft>
                <a:spcPts val="0"/>
              </a:spcAft>
              <a:defRPr/>
            </a:pPr>
            <a:r>
              <a:rPr lang="en-US" altLang="ja-JP" sz="1050" dirty="0" smtClean="0">
                <a:solidFill>
                  <a:schemeClr val="tx2"/>
                </a:solidFill>
                <a:latin typeface="+mn-ea"/>
              </a:rPr>
              <a:t>Journal </a:t>
            </a:r>
            <a:r>
              <a:rPr lang="en-US" altLang="ja-JP" sz="1050" dirty="0">
                <a:solidFill>
                  <a:schemeClr val="tx2"/>
                </a:solidFill>
                <a:latin typeface="+mn-ea"/>
              </a:rPr>
              <a:t>of the Association</a:t>
            </a:r>
            <a:r>
              <a:rPr lang="ja-JP" altLang="en-US" sz="1050" dirty="0">
                <a:solidFill>
                  <a:schemeClr val="tx2"/>
                </a:solidFill>
                <a:latin typeface="+mn-ea"/>
              </a:rPr>
              <a:t> </a:t>
            </a:r>
            <a:r>
              <a:rPr lang="en-US" altLang="ja-JP" sz="1050" dirty="0">
                <a:solidFill>
                  <a:schemeClr val="tx2"/>
                </a:solidFill>
                <a:latin typeface="+mn-ea"/>
              </a:rPr>
              <a:t>for Information Systems, Vol. 11, No. 12, 2010</a:t>
            </a:r>
            <a:r>
              <a:rPr lang="en-US" altLang="ja-JP" sz="1050" dirty="0" smtClean="0">
                <a:solidFill>
                  <a:schemeClr val="tx2"/>
                </a:solidFill>
                <a:latin typeface="+mn-ea"/>
              </a:rPr>
              <a:t>.</a:t>
            </a:r>
            <a:endParaRPr lang="en-US" altLang="ja-JP" sz="1050" dirty="0">
              <a:solidFill>
                <a:schemeClr val="tx2"/>
              </a:solidFill>
              <a:latin typeface="+mn-ea"/>
            </a:endParaRPr>
          </a:p>
        </p:txBody>
      </p:sp>
    </p:spTree>
    <p:extLst>
      <p:ext uri="{BB962C8B-B14F-4D97-AF65-F5344CB8AC3E}">
        <p14:creationId xmlns:p14="http://schemas.microsoft.com/office/powerpoint/2010/main" val="1657683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ocument"/>
          <p:cNvSpPr>
            <a:spLocks noEditPoints="1" noChangeArrowheads="1"/>
          </p:cNvSpPr>
          <p:nvPr/>
        </p:nvSpPr>
        <p:spPr bwMode="auto">
          <a:xfrm>
            <a:off x="1919063" y="2498141"/>
            <a:ext cx="1745054" cy="201097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4" name="Document"/>
          <p:cNvSpPr>
            <a:spLocks noEditPoints="1" noChangeArrowheads="1"/>
          </p:cNvSpPr>
          <p:nvPr/>
        </p:nvSpPr>
        <p:spPr bwMode="auto">
          <a:xfrm>
            <a:off x="4778336" y="2494957"/>
            <a:ext cx="1745054" cy="2014163"/>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 name="タイトル 1"/>
          <p:cNvSpPr>
            <a:spLocks noGrp="1"/>
          </p:cNvSpPr>
          <p:nvPr>
            <p:ph type="title"/>
          </p:nvPr>
        </p:nvSpPr>
        <p:spPr>
          <a:xfrm>
            <a:off x="179388" y="44624"/>
            <a:ext cx="8785225" cy="1080120"/>
          </a:xfrm>
        </p:spPr>
        <p:txBody>
          <a:bodyPr/>
          <a:lstStyle/>
          <a:p>
            <a:r>
              <a:rPr kumimoji="1" lang="ja-JP" altLang="en-US" sz="3800" dirty="0" smtClean="0"/>
              <a:t>コードクローン技術を用いた</a:t>
            </a:r>
            <a:r>
              <a:rPr kumimoji="1" lang="en-US" altLang="ja-JP" sz="3800" dirty="0" smtClean="0"/>
              <a:t/>
            </a:r>
            <a:br>
              <a:rPr kumimoji="1" lang="en-US" altLang="ja-JP" sz="3800" dirty="0" smtClean="0"/>
            </a:br>
            <a:r>
              <a:rPr kumimoji="1" lang="ja-JP" altLang="en-US" sz="3800" dirty="0" smtClean="0"/>
              <a:t>ソースコードの再利用分析</a:t>
            </a:r>
            <a:endParaRPr kumimoji="1" lang="ja-JP" altLang="en-US" sz="3800" dirty="0"/>
          </a:p>
        </p:txBody>
      </p:sp>
      <p:sp>
        <p:nvSpPr>
          <p:cNvPr id="3" name="コンテンツ プレースホルダー 2"/>
          <p:cNvSpPr>
            <a:spLocks noGrp="1"/>
          </p:cNvSpPr>
          <p:nvPr>
            <p:ph idx="1"/>
          </p:nvPr>
        </p:nvSpPr>
        <p:spPr>
          <a:xfrm>
            <a:off x="179388" y="1268413"/>
            <a:ext cx="8785225" cy="1008459"/>
          </a:xfrm>
        </p:spPr>
        <p:txBody>
          <a:bodyPr/>
          <a:lstStyle/>
          <a:p>
            <a:r>
              <a:rPr lang="ja-JP" altLang="en-US" sz="2400" dirty="0"/>
              <a:t>コードクローン：同一または類似したコード片を持つ</a:t>
            </a:r>
            <a:r>
              <a:rPr lang="ja-JP" altLang="en-US" sz="2400" dirty="0" smtClean="0"/>
              <a:t>もの</a:t>
            </a:r>
            <a:endParaRPr lang="en-US" altLang="ja-JP" sz="2400" baseline="30000" dirty="0"/>
          </a:p>
          <a:p>
            <a:r>
              <a:rPr lang="ja-JP" altLang="en-US" sz="2400" dirty="0" smtClean="0"/>
              <a:t>クローンセット：互いにコードクローンである</a:t>
            </a:r>
            <a:r>
              <a:rPr lang="ja-JP" altLang="en-US" sz="2400" dirty="0"/>
              <a:t>コード片の</a:t>
            </a:r>
            <a:r>
              <a:rPr lang="ja-JP" altLang="en-US" sz="2400" dirty="0" smtClean="0"/>
              <a:t>集合</a:t>
            </a:r>
            <a:endParaRPr lang="en-US" altLang="ja-JP" sz="2400" dirty="0"/>
          </a:p>
        </p:txBody>
      </p:sp>
      <p:grpSp>
        <p:nvGrpSpPr>
          <p:cNvPr id="19" name="グループ化 18"/>
          <p:cNvGrpSpPr/>
          <p:nvPr/>
        </p:nvGrpSpPr>
        <p:grpSpPr>
          <a:xfrm>
            <a:off x="1763688" y="2660291"/>
            <a:ext cx="6973465" cy="1720034"/>
            <a:chOff x="2138487" y="2781952"/>
            <a:chExt cx="6973465" cy="1720034"/>
          </a:xfrm>
        </p:grpSpPr>
        <p:sp>
          <p:nvSpPr>
            <p:cNvPr id="6" name="角丸四角形 5"/>
            <p:cNvSpPr/>
            <p:nvPr/>
          </p:nvSpPr>
          <p:spPr>
            <a:xfrm>
              <a:off x="2138487" y="2781952"/>
              <a:ext cx="4899633" cy="1560797"/>
            </a:xfrm>
            <a:prstGeom prst="roundRect">
              <a:avLst/>
            </a:prstGeom>
            <a:solidFill>
              <a:schemeClr val="lt1">
                <a:alpha val="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Freeform 13"/>
            <p:cNvSpPr>
              <a:spLocks/>
            </p:cNvSpPr>
            <p:nvPr/>
          </p:nvSpPr>
          <p:spPr bwMode="auto">
            <a:xfrm>
              <a:off x="5283532" y="2859151"/>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cxnSp>
          <p:nvCxnSpPr>
            <p:cNvPr id="8" name="直線矢印コネクタ 7"/>
            <p:cNvCxnSpPr/>
            <p:nvPr/>
          </p:nvCxnSpPr>
          <p:spPr>
            <a:xfrm>
              <a:off x="3941905" y="3111179"/>
              <a:ext cx="1358320"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直線矢印コネクタ 8"/>
            <p:cNvCxnSpPr/>
            <p:nvPr/>
          </p:nvCxnSpPr>
          <p:spPr>
            <a:xfrm flipV="1">
              <a:off x="3941905" y="3363207"/>
              <a:ext cx="1341627" cy="432688"/>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直線矢印コネクタ 9"/>
            <p:cNvCxnSpPr/>
            <p:nvPr/>
          </p:nvCxnSpPr>
          <p:spPr>
            <a:xfrm>
              <a:off x="3145278" y="3365218"/>
              <a:ext cx="0" cy="32479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1" name="角丸四角形 10"/>
            <p:cNvSpPr/>
            <p:nvPr/>
          </p:nvSpPr>
          <p:spPr>
            <a:xfrm>
              <a:off x="7329334" y="3807965"/>
              <a:ext cx="1782618" cy="37526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コードクローン</a:t>
              </a:r>
              <a:endParaRPr kumimoji="1" lang="ja-JP" altLang="en-US" sz="2000" dirty="0"/>
            </a:p>
          </p:txBody>
        </p:sp>
        <p:sp>
          <p:nvSpPr>
            <p:cNvPr id="13" name="角丸四角形 12"/>
            <p:cNvSpPr/>
            <p:nvPr/>
          </p:nvSpPr>
          <p:spPr>
            <a:xfrm>
              <a:off x="3827376" y="4126725"/>
              <a:ext cx="1747631" cy="375261"/>
            </a:xfrm>
            <a:prstGeom prst="roundRect">
              <a:avLst/>
            </a:prstGeom>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クローンセット</a:t>
              </a:r>
              <a:endParaRPr kumimoji="1" lang="ja-JP" altLang="en-US" sz="2000" dirty="0"/>
            </a:p>
          </p:txBody>
        </p:sp>
        <p:cxnSp>
          <p:nvCxnSpPr>
            <p:cNvPr id="14" name="直線矢印コネクタ 13"/>
            <p:cNvCxnSpPr>
              <a:stCxn id="11" idx="1"/>
            </p:cNvCxnSpPr>
            <p:nvPr/>
          </p:nvCxnSpPr>
          <p:spPr>
            <a:xfrm flipH="1" flipV="1">
              <a:off x="6455878" y="3164609"/>
              <a:ext cx="873456" cy="830987"/>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16" name="直線矢印コネクタ 15"/>
            <p:cNvCxnSpPr>
              <a:stCxn id="11" idx="1"/>
            </p:cNvCxnSpPr>
            <p:nvPr/>
          </p:nvCxnSpPr>
          <p:spPr>
            <a:xfrm flipH="1" flipV="1">
              <a:off x="3941905" y="3926934"/>
              <a:ext cx="3387429" cy="68662"/>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17" name="Freeform 13"/>
            <p:cNvSpPr>
              <a:spLocks/>
            </p:cNvSpPr>
            <p:nvPr/>
          </p:nvSpPr>
          <p:spPr bwMode="auto">
            <a:xfrm>
              <a:off x="2424259" y="2859151"/>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8" name="Freeform 13"/>
            <p:cNvSpPr>
              <a:spLocks/>
            </p:cNvSpPr>
            <p:nvPr/>
          </p:nvSpPr>
          <p:spPr bwMode="auto">
            <a:xfrm>
              <a:off x="2407566" y="3674906"/>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cxnSp>
          <p:nvCxnSpPr>
            <p:cNvPr id="15" name="直線矢印コネクタ 14"/>
            <p:cNvCxnSpPr>
              <a:stCxn id="11" idx="1"/>
            </p:cNvCxnSpPr>
            <p:nvPr/>
          </p:nvCxnSpPr>
          <p:spPr>
            <a:xfrm flipH="1" flipV="1">
              <a:off x="3431542" y="3195528"/>
              <a:ext cx="3897792" cy="800068"/>
            </a:xfrm>
            <a:prstGeom prst="straightConnector1">
              <a:avLst/>
            </a:prstGeom>
            <a:ln>
              <a:solidFill>
                <a:schemeClr val="tx1"/>
              </a:solidFill>
              <a:tailEnd type="arrow"/>
            </a:ln>
          </p:spPr>
          <p:style>
            <a:lnRef idx="1">
              <a:schemeClr val="accent4"/>
            </a:lnRef>
            <a:fillRef idx="0">
              <a:schemeClr val="accent4"/>
            </a:fillRef>
            <a:effectRef idx="0">
              <a:schemeClr val="accent4"/>
            </a:effectRef>
            <a:fontRef idx="minor">
              <a:schemeClr val="tx1"/>
            </a:fontRef>
          </p:style>
        </p:cxnSp>
      </p:grpSp>
      <p:sp>
        <p:nvSpPr>
          <p:cNvPr id="23" name="コンテンツ プレースホルダー 2"/>
          <p:cNvSpPr txBox="1">
            <a:spLocks/>
          </p:cNvSpPr>
          <p:nvPr/>
        </p:nvSpPr>
        <p:spPr bwMode="auto">
          <a:xfrm>
            <a:off x="195876" y="4653136"/>
            <a:ext cx="8785225" cy="13681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dirty="0"/>
              <a:t>コードクローン検出</a:t>
            </a:r>
            <a:r>
              <a:rPr lang="ja-JP" altLang="en-US" sz="2400" dirty="0" smtClean="0"/>
              <a:t>技術を用いた既存の再利用分析研究</a:t>
            </a:r>
            <a:endParaRPr lang="en-US" altLang="ja-JP" sz="2400" dirty="0" smtClean="0"/>
          </a:p>
          <a:p>
            <a:pPr lvl="1"/>
            <a:r>
              <a:rPr lang="ja-JP" altLang="en-US" sz="2000" dirty="0" smtClean="0"/>
              <a:t>開発者</a:t>
            </a:r>
            <a:r>
              <a:rPr lang="ja-JP" altLang="en-US" sz="2000" dirty="0"/>
              <a:t>ごとの再利用</a:t>
            </a:r>
            <a:r>
              <a:rPr lang="ja-JP" altLang="en-US" sz="2000" dirty="0" smtClean="0"/>
              <a:t>傾向の可視化</a:t>
            </a:r>
            <a:r>
              <a:rPr lang="en-US" altLang="ja-JP" sz="2000" baseline="30000" dirty="0" smtClean="0"/>
              <a:t>[4]</a:t>
            </a:r>
            <a:endParaRPr lang="en-US" altLang="ja-JP" sz="2000" dirty="0" smtClean="0"/>
          </a:p>
          <a:p>
            <a:pPr lvl="1"/>
            <a:r>
              <a:rPr lang="ja-JP" altLang="en-US" sz="2000" dirty="0" smtClean="0"/>
              <a:t>再利用の規模や性質を分析</a:t>
            </a:r>
            <a:r>
              <a:rPr lang="en-US" altLang="ja-JP" sz="2000" baseline="30000" dirty="0" smtClean="0"/>
              <a:t>[5]</a:t>
            </a:r>
            <a:endParaRPr lang="en-US" altLang="ja-JP" sz="2000" dirty="0"/>
          </a:p>
        </p:txBody>
      </p:sp>
      <p:sp>
        <p:nvSpPr>
          <p:cNvPr id="21" name="Rectangle 4"/>
          <p:cNvSpPr>
            <a:spLocks noChangeArrowheads="1"/>
          </p:cNvSpPr>
          <p:nvPr/>
        </p:nvSpPr>
        <p:spPr bwMode="auto">
          <a:xfrm>
            <a:off x="35495" y="5805264"/>
            <a:ext cx="8857109" cy="900246"/>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smtClean="0">
                <a:solidFill>
                  <a:schemeClr val="tx2"/>
                </a:solidFill>
                <a:latin typeface="+mn-ea"/>
              </a:rPr>
              <a:t>[4]</a:t>
            </a:r>
            <a:r>
              <a:rPr lang="en-US" altLang="ja-JP" sz="1050" dirty="0" err="1" smtClean="0">
                <a:solidFill>
                  <a:schemeClr val="tx2"/>
                </a:solidFill>
                <a:latin typeface="+mn-ea"/>
              </a:rPr>
              <a:t>Mihai</a:t>
            </a:r>
            <a:r>
              <a:rPr lang="en-US" altLang="ja-JP" sz="1050" dirty="0" smtClean="0">
                <a:solidFill>
                  <a:schemeClr val="tx2"/>
                </a:solidFill>
                <a:latin typeface="+mn-ea"/>
              </a:rPr>
              <a:t> </a:t>
            </a:r>
            <a:r>
              <a:rPr lang="en-US" altLang="ja-JP" sz="1050" dirty="0" err="1">
                <a:solidFill>
                  <a:schemeClr val="tx2"/>
                </a:solidFill>
                <a:latin typeface="+mn-ea"/>
              </a:rPr>
              <a:t>Balint</a:t>
            </a:r>
            <a:r>
              <a:rPr lang="en-US" altLang="ja-JP" sz="1050" dirty="0">
                <a:solidFill>
                  <a:schemeClr val="tx2"/>
                </a:solidFill>
                <a:latin typeface="+mn-ea"/>
              </a:rPr>
              <a:t>, Tudor </a:t>
            </a:r>
            <a:r>
              <a:rPr lang="en-US" altLang="ja-JP" sz="1050" dirty="0" err="1">
                <a:solidFill>
                  <a:schemeClr val="tx2"/>
                </a:solidFill>
                <a:latin typeface="+mn-ea"/>
              </a:rPr>
              <a:t>Girba</a:t>
            </a:r>
            <a:r>
              <a:rPr lang="en-US" altLang="ja-JP" sz="1050" dirty="0">
                <a:solidFill>
                  <a:schemeClr val="tx2"/>
                </a:solidFill>
                <a:latin typeface="+mn-ea"/>
              </a:rPr>
              <a:t>, and </a:t>
            </a:r>
            <a:r>
              <a:rPr lang="en-US" altLang="ja-JP" sz="1050" dirty="0" err="1">
                <a:solidFill>
                  <a:schemeClr val="tx2"/>
                </a:solidFill>
                <a:latin typeface="+mn-ea"/>
              </a:rPr>
              <a:t>Radu</a:t>
            </a:r>
            <a:r>
              <a:rPr lang="en-US" altLang="ja-JP" sz="1050" dirty="0">
                <a:solidFill>
                  <a:schemeClr val="tx2"/>
                </a:solidFill>
                <a:latin typeface="+mn-ea"/>
              </a:rPr>
              <a:t> </a:t>
            </a:r>
            <a:r>
              <a:rPr lang="en-US" altLang="ja-JP" sz="1050" dirty="0" err="1">
                <a:solidFill>
                  <a:schemeClr val="tx2"/>
                </a:solidFill>
                <a:latin typeface="+mn-ea"/>
              </a:rPr>
              <a:t>Marinescu</a:t>
            </a:r>
            <a:r>
              <a:rPr lang="en-US" altLang="ja-JP" sz="1050" dirty="0">
                <a:solidFill>
                  <a:schemeClr val="tx2"/>
                </a:solidFill>
                <a:latin typeface="+mn-ea"/>
              </a:rPr>
              <a:t>. How developers copy. In </a:t>
            </a:r>
            <a:r>
              <a:rPr lang="en-US" altLang="ja-JP" sz="1050" dirty="0" smtClean="0">
                <a:solidFill>
                  <a:schemeClr val="tx2"/>
                </a:solidFill>
                <a:latin typeface="+mn-ea"/>
              </a:rPr>
              <a:t>Proceedings </a:t>
            </a:r>
            <a:r>
              <a:rPr lang="en-US" altLang="ja-JP" sz="1050" dirty="0">
                <a:solidFill>
                  <a:schemeClr val="tx2"/>
                </a:solidFill>
                <a:latin typeface="+mn-ea"/>
              </a:rPr>
              <a:t>of International Conference on Program Comprehension 2006</a:t>
            </a:r>
            <a:r>
              <a:rPr lang="en-US" altLang="ja-JP" sz="1050" dirty="0" smtClean="0">
                <a:solidFill>
                  <a:schemeClr val="tx2"/>
                </a:solidFill>
                <a:latin typeface="+mn-ea"/>
              </a:rPr>
              <a:t>,</a:t>
            </a:r>
          </a:p>
          <a:p>
            <a:r>
              <a:rPr lang="en-US" altLang="ja-JP" sz="1050" dirty="0" smtClean="0">
                <a:solidFill>
                  <a:schemeClr val="tx2"/>
                </a:solidFill>
                <a:latin typeface="+mn-ea"/>
              </a:rPr>
              <a:t> </a:t>
            </a:r>
            <a:r>
              <a:rPr lang="en-US" altLang="ja-JP" sz="1050" dirty="0">
                <a:solidFill>
                  <a:schemeClr val="tx2"/>
                </a:solidFill>
                <a:latin typeface="+mn-ea"/>
              </a:rPr>
              <a:t>pp. </a:t>
            </a:r>
            <a:r>
              <a:rPr lang="en-US" altLang="ja-JP" sz="1050" dirty="0" smtClean="0">
                <a:solidFill>
                  <a:schemeClr val="tx2"/>
                </a:solidFill>
                <a:latin typeface="+mn-ea"/>
              </a:rPr>
              <a:t>56–65,2006.</a:t>
            </a:r>
          </a:p>
          <a:p>
            <a:r>
              <a:rPr lang="en-US" altLang="ja-JP" sz="1050" dirty="0" smtClean="0">
                <a:solidFill>
                  <a:schemeClr val="tx2"/>
                </a:solidFill>
                <a:latin typeface="+mn-ea"/>
              </a:rPr>
              <a:t>[5]Lars </a:t>
            </a:r>
            <a:r>
              <a:rPr lang="en-US" altLang="ja-JP" sz="1050" dirty="0">
                <a:solidFill>
                  <a:schemeClr val="tx2"/>
                </a:solidFill>
                <a:latin typeface="+mn-ea"/>
              </a:rPr>
              <a:t>Heinemann, Florian </a:t>
            </a:r>
            <a:r>
              <a:rPr lang="en-US" altLang="ja-JP" sz="1050" dirty="0" err="1">
                <a:solidFill>
                  <a:schemeClr val="tx2"/>
                </a:solidFill>
                <a:latin typeface="+mn-ea"/>
              </a:rPr>
              <a:t>Deissenboeck</a:t>
            </a:r>
            <a:r>
              <a:rPr lang="en-US" altLang="ja-JP" sz="1050" dirty="0">
                <a:solidFill>
                  <a:schemeClr val="tx2"/>
                </a:solidFill>
                <a:latin typeface="+mn-ea"/>
              </a:rPr>
              <a:t>, Mario </a:t>
            </a:r>
            <a:r>
              <a:rPr lang="en-US" altLang="ja-JP" sz="1050" dirty="0" err="1">
                <a:solidFill>
                  <a:schemeClr val="tx2"/>
                </a:solidFill>
                <a:latin typeface="+mn-ea"/>
              </a:rPr>
              <a:t>Gleirscher</a:t>
            </a:r>
            <a:r>
              <a:rPr lang="en-US" altLang="ja-JP" sz="1050" dirty="0">
                <a:solidFill>
                  <a:schemeClr val="tx2"/>
                </a:solidFill>
                <a:latin typeface="+mn-ea"/>
              </a:rPr>
              <a:t>, Benjamin Hummel, </a:t>
            </a:r>
            <a:r>
              <a:rPr lang="en-US" altLang="ja-JP" sz="1050" dirty="0" smtClean="0">
                <a:solidFill>
                  <a:schemeClr val="tx2"/>
                </a:solidFill>
                <a:latin typeface="+mn-ea"/>
              </a:rPr>
              <a:t>and</a:t>
            </a:r>
            <a:r>
              <a:rPr lang="ja-JP" altLang="en-US" sz="1050" dirty="0" smtClean="0">
                <a:solidFill>
                  <a:schemeClr val="tx2"/>
                </a:solidFill>
                <a:latin typeface="+mn-ea"/>
              </a:rPr>
              <a:t> </a:t>
            </a:r>
            <a:r>
              <a:rPr lang="en-US" altLang="ja-JP" sz="1050" dirty="0" smtClean="0">
                <a:solidFill>
                  <a:schemeClr val="tx2"/>
                </a:solidFill>
                <a:latin typeface="+mn-ea"/>
              </a:rPr>
              <a:t>Maximilian </a:t>
            </a:r>
            <a:r>
              <a:rPr lang="en-US" altLang="ja-JP" sz="1050" dirty="0" err="1">
                <a:solidFill>
                  <a:schemeClr val="tx2"/>
                </a:solidFill>
                <a:latin typeface="+mn-ea"/>
              </a:rPr>
              <a:t>Irlbeck</a:t>
            </a:r>
            <a:r>
              <a:rPr lang="en-US" altLang="ja-JP" sz="1050" dirty="0">
                <a:solidFill>
                  <a:schemeClr val="tx2"/>
                </a:solidFill>
                <a:latin typeface="+mn-ea"/>
              </a:rPr>
              <a:t>. On the Extent and Nature of Software Reuse in Open Source </a:t>
            </a:r>
            <a:r>
              <a:rPr lang="en-US" altLang="ja-JP" sz="1050" dirty="0" smtClean="0">
                <a:solidFill>
                  <a:schemeClr val="tx2"/>
                </a:solidFill>
                <a:latin typeface="+mn-ea"/>
              </a:rPr>
              <a:t>Java</a:t>
            </a:r>
            <a:r>
              <a:rPr lang="ja-JP" altLang="en-US" sz="1050" dirty="0" smtClean="0">
                <a:solidFill>
                  <a:schemeClr val="tx2"/>
                </a:solidFill>
                <a:latin typeface="+mn-ea"/>
              </a:rPr>
              <a:t> </a:t>
            </a:r>
            <a:r>
              <a:rPr lang="en-US" altLang="ja-JP" sz="1050" dirty="0" smtClean="0">
                <a:solidFill>
                  <a:schemeClr val="tx2"/>
                </a:solidFill>
                <a:latin typeface="+mn-ea"/>
              </a:rPr>
              <a:t>Projects</a:t>
            </a:r>
            <a:r>
              <a:rPr lang="en-US" altLang="ja-JP" sz="1050" dirty="0">
                <a:solidFill>
                  <a:schemeClr val="tx2"/>
                </a:solidFill>
                <a:latin typeface="+mn-ea"/>
              </a:rPr>
              <a:t>. In Proceedings of the 12th International Conference on Top </a:t>
            </a:r>
            <a:r>
              <a:rPr lang="en-US" altLang="ja-JP" sz="1050" dirty="0" smtClean="0">
                <a:solidFill>
                  <a:schemeClr val="tx2"/>
                </a:solidFill>
                <a:latin typeface="+mn-ea"/>
              </a:rPr>
              <a:t>Productivity</a:t>
            </a:r>
            <a:r>
              <a:rPr lang="ja-JP" altLang="en-US" sz="1050" dirty="0">
                <a:solidFill>
                  <a:schemeClr val="tx2"/>
                </a:solidFill>
                <a:latin typeface="+mn-ea"/>
              </a:rPr>
              <a:t> </a:t>
            </a:r>
            <a:r>
              <a:rPr lang="en-US" altLang="ja-JP" sz="1050" dirty="0" smtClean="0">
                <a:solidFill>
                  <a:schemeClr val="tx2"/>
                </a:solidFill>
                <a:latin typeface="+mn-ea"/>
              </a:rPr>
              <a:t>Through </a:t>
            </a:r>
            <a:r>
              <a:rPr lang="en-US" altLang="ja-JP" sz="1050" dirty="0">
                <a:solidFill>
                  <a:schemeClr val="tx2"/>
                </a:solidFill>
                <a:latin typeface="+mn-ea"/>
              </a:rPr>
              <a:t>Software Reuse, ICSR’11, pp. 207–222, Berlin, Heidelberg, 2011. </a:t>
            </a:r>
            <a:endParaRPr lang="en-US" altLang="ja-JP" sz="1050" dirty="0" smtClean="0">
              <a:solidFill>
                <a:schemeClr val="tx2"/>
              </a:solidFill>
              <a:latin typeface="+mn-ea"/>
            </a:endParaRPr>
          </a:p>
        </p:txBody>
      </p:sp>
      <p:sp>
        <p:nvSpPr>
          <p:cNvPr id="25" name="下カーブ矢印 24"/>
          <p:cNvSpPr/>
          <p:nvPr/>
        </p:nvSpPr>
        <p:spPr bwMode="auto">
          <a:xfrm>
            <a:off x="3221919" y="2178852"/>
            <a:ext cx="2317697" cy="638578"/>
          </a:xfrm>
          <a:prstGeom prst="curved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 name="テキスト ボックス 25"/>
          <p:cNvSpPr txBox="1"/>
          <p:nvPr/>
        </p:nvSpPr>
        <p:spPr>
          <a:xfrm>
            <a:off x="3931894" y="2132856"/>
            <a:ext cx="788999" cy="369331"/>
          </a:xfrm>
          <a:prstGeom prst="rect">
            <a:avLst/>
          </a:prstGeom>
          <a:noFill/>
        </p:spPr>
        <p:txBody>
          <a:bodyPr wrap="none" rtlCol="0">
            <a:spAutoFit/>
          </a:bodyPr>
          <a:lstStyle/>
          <a:p>
            <a:r>
              <a:rPr kumimoji="1" lang="ja-JP" altLang="en-US" sz="1800" dirty="0" smtClean="0"/>
              <a:t>コピー</a:t>
            </a:r>
            <a:endParaRPr kumimoji="1" lang="ja-JP" altLang="en-US" sz="1800" dirty="0"/>
          </a:p>
        </p:txBody>
      </p:sp>
      <p:sp>
        <p:nvSpPr>
          <p:cNvPr id="27" name="右カーブ矢印 26"/>
          <p:cNvSpPr/>
          <p:nvPr/>
        </p:nvSpPr>
        <p:spPr bwMode="auto">
          <a:xfrm>
            <a:off x="1593355" y="2960767"/>
            <a:ext cx="553514" cy="913167"/>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8" name="テキスト ボックス 27"/>
          <p:cNvSpPr txBox="1"/>
          <p:nvPr/>
        </p:nvSpPr>
        <p:spPr>
          <a:xfrm>
            <a:off x="827584" y="3221286"/>
            <a:ext cx="788999" cy="369332"/>
          </a:xfrm>
          <a:prstGeom prst="rect">
            <a:avLst/>
          </a:prstGeom>
          <a:noFill/>
        </p:spPr>
        <p:txBody>
          <a:bodyPr wrap="none" rtlCol="0">
            <a:spAutoFit/>
          </a:bodyPr>
          <a:lstStyle/>
          <a:p>
            <a:r>
              <a:rPr kumimoji="1" lang="ja-JP" altLang="en-US" sz="1800" dirty="0" smtClean="0"/>
              <a:t>コピー</a:t>
            </a:r>
            <a:endParaRPr kumimoji="1" lang="ja-JP" altLang="en-US" sz="1800" dirty="0"/>
          </a:p>
        </p:txBody>
      </p:sp>
    </p:spTree>
    <p:extLst>
      <p:ext uri="{BB962C8B-B14F-4D97-AF65-F5344CB8AC3E}">
        <p14:creationId xmlns:p14="http://schemas.microsoft.com/office/powerpoint/2010/main" val="3314029755"/>
      </p:ext>
    </p:extLst>
  </p:cSld>
  <p:clrMapOvr>
    <a:masterClrMapping/>
  </p:clrMapOvr>
  <mc:AlternateContent xmlns:mc="http://schemas.openxmlformats.org/markup-compatibility/2006" xmlns:p14="http://schemas.microsoft.com/office/powerpoint/2010/main">
    <mc:Choice Requires="p14">
      <p:transition spd="slow" p14:dur="2000" advTm="34874"/>
    </mc:Choice>
    <mc:Fallback xmlns="">
      <p:transition spd="slow" advTm="3487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388" y="1196752"/>
            <a:ext cx="8857108" cy="1250838"/>
          </a:xfrm>
        </p:spPr>
        <p:txBody>
          <a:bodyPr/>
          <a:lstStyle/>
          <a:p>
            <a:r>
              <a:rPr kumimoji="1" lang="ja-JP" altLang="en-US" sz="2800" dirty="0" smtClean="0"/>
              <a:t>複数のプロジェクトに対する分析を行うにはプロジェクト間での再利用を分析する必要がある</a:t>
            </a:r>
            <a:endParaRPr lang="en-US" altLang="ja-JP" sz="2800" dirty="0"/>
          </a:p>
        </p:txBody>
      </p:sp>
      <p:sp>
        <p:nvSpPr>
          <p:cNvPr id="2" name="タイトル 1"/>
          <p:cNvSpPr>
            <a:spLocks noGrp="1"/>
          </p:cNvSpPr>
          <p:nvPr>
            <p:ph type="title"/>
          </p:nvPr>
        </p:nvSpPr>
        <p:spPr/>
        <p:txBody>
          <a:bodyPr/>
          <a:lstStyle/>
          <a:p>
            <a:r>
              <a:rPr kumimoji="1" lang="ja-JP" altLang="en-US" sz="3800" dirty="0" smtClean="0"/>
              <a:t>再利用分析における課題</a:t>
            </a:r>
            <a:r>
              <a:rPr kumimoji="1" lang="en-US" altLang="ja-JP" sz="3800" dirty="0" smtClean="0"/>
              <a:t>(1/2)</a:t>
            </a:r>
            <a:endParaRPr kumimoji="1" lang="ja-JP" altLang="en-US" sz="3800" dirty="0"/>
          </a:p>
        </p:txBody>
      </p:sp>
      <p:grpSp>
        <p:nvGrpSpPr>
          <p:cNvPr id="16" name="グループ化 15"/>
          <p:cNvGrpSpPr/>
          <p:nvPr/>
        </p:nvGrpSpPr>
        <p:grpSpPr>
          <a:xfrm>
            <a:off x="5724123" y="3155275"/>
            <a:ext cx="1996907" cy="2065131"/>
            <a:chOff x="5652121" y="2420888"/>
            <a:chExt cx="1944216" cy="1863747"/>
          </a:xfrm>
        </p:grpSpPr>
        <p:grpSp>
          <p:nvGrpSpPr>
            <p:cNvPr id="23" name="グループ化 22"/>
            <p:cNvGrpSpPr/>
            <p:nvPr/>
          </p:nvGrpSpPr>
          <p:grpSpPr>
            <a:xfrm>
              <a:off x="5652121" y="2420888"/>
              <a:ext cx="1944216" cy="1863747"/>
              <a:chOff x="2915818" y="2348880"/>
              <a:chExt cx="1800200" cy="1584176"/>
            </a:xfrm>
          </p:grpSpPr>
          <p:sp>
            <p:nvSpPr>
              <p:cNvPr id="24" name="円柱 23"/>
              <p:cNvSpPr/>
              <p:nvPr/>
            </p:nvSpPr>
            <p:spPr bwMode="auto">
              <a:xfrm>
                <a:off x="2915818" y="2348880"/>
                <a:ext cx="1800200" cy="1584176"/>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テキスト ボックス 24"/>
              <p:cNvSpPr txBox="1"/>
              <p:nvPr/>
            </p:nvSpPr>
            <p:spPr>
              <a:xfrm>
                <a:off x="3069186" y="2404695"/>
                <a:ext cx="1493464" cy="340092"/>
              </a:xfrm>
              <a:prstGeom prst="rect">
                <a:avLst/>
              </a:prstGeom>
              <a:noFill/>
            </p:spPr>
            <p:txBody>
              <a:bodyPr wrap="none" rtlCol="0">
                <a:spAutoFit/>
              </a:bodyPr>
              <a:lstStyle/>
              <a:p>
                <a:pPr algn="ctr"/>
                <a:r>
                  <a:rPr kumimoji="1" lang="ja-JP" altLang="en-US" sz="2000" dirty="0" smtClean="0"/>
                  <a:t>プロジェクト</a:t>
                </a:r>
                <a:r>
                  <a:rPr kumimoji="1" lang="en-US" altLang="ja-JP" sz="2000" dirty="0" smtClean="0"/>
                  <a:t>B</a:t>
                </a:r>
                <a:endParaRPr kumimoji="1" lang="ja-JP" altLang="en-US" sz="2000" dirty="0"/>
              </a:p>
            </p:txBody>
          </p:sp>
        </p:grpSp>
        <p:sp>
          <p:nvSpPr>
            <p:cNvPr id="22" name="Document"/>
            <p:cNvSpPr>
              <a:spLocks noEditPoints="1" noChangeArrowheads="1"/>
            </p:cNvSpPr>
            <p:nvPr/>
          </p:nvSpPr>
          <p:spPr bwMode="auto">
            <a:xfrm>
              <a:off x="6140814" y="2913102"/>
              <a:ext cx="983580" cy="1183263"/>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grpSp>
      <p:grpSp>
        <p:nvGrpSpPr>
          <p:cNvPr id="11" name="グループ化 10"/>
          <p:cNvGrpSpPr/>
          <p:nvPr/>
        </p:nvGrpSpPr>
        <p:grpSpPr>
          <a:xfrm>
            <a:off x="1600025" y="3092570"/>
            <a:ext cx="3081723" cy="2136630"/>
            <a:chOff x="2915817" y="2348880"/>
            <a:chExt cx="1800200" cy="1584176"/>
          </a:xfrm>
        </p:grpSpPr>
        <p:sp>
          <p:nvSpPr>
            <p:cNvPr id="9" name="円柱 8"/>
            <p:cNvSpPr/>
            <p:nvPr/>
          </p:nvSpPr>
          <p:spPr bwMode="auto">
            <a:xfrm>
              <a:off x="2915817" y="2348880"/>
              <a:ext cx="1800200" cy="1584176"/>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テキスト ボックス 9"/>
            <p:cNvSpPr txBox="1"/>
            <p:nvPr/>
          </p:nvSpPr>
          <p:spPr>
            <a:xfrm>
              <a:off x="3069185" y="2384548"/>
              <a:ext cx="1493464" cy="340093"/>
            </a:xfrm>
            <a:prstGeom prst="rect">
              <a:avLst/>
            </a:prstGeom>
            <a:noFill/>
          </p:spPr>
          <p:txBody>
            <a:bodyPr wrap="none" rtlCol="0">
              <a:spAutoFit/>
            </a:bodyPr>
            <a:lstStyle/>
            <a:p>
              <a:pPr algn="ctr"/>
              <a:r>
                <a:rPr kumimoji="1" lang="ja-JP" altLang="en-US" sz="2000" dirty="0" smtClean="0"/>
                <a:t>プロジェクト</a:t>
              </a:r>
              <a:r>
                <a:rPr kumimoji="1" lang="en-US" altLang="ja-JP" sz="2000" dirty="0" smtClean="0"/>
                <a:t>A</a:t>
              </a:r>
              <a:endParaRPr kumimoji="1" lang="ja-JP" altLang="en-US" sz="2000" dirty="0"/>
            </a:p>
          </p:txBody>
        </p:sp>
      </p:grpSp>
      <p:sp>
        <p:nvSpPr>
          <p:cNvPr id="21" name="Document"/>
          <p:cNvSpPr>
            <a:spLocks noEditPoints="1" noChangeArrowheads="1"/>
          </p:cNvSpPr>
          <p:nvPr/>
        </p:nvSpPr>
        <p:spPr bwMode="auto">
          <a:xfrm>
            <a:off x="1899937" y="3700675"/>
            <a:ext cx="1010236" cy="131111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26" name="Freeform 13"/>
          <p:cNvSpPr>
            <a:spLocks/>
          </p:cNvSpPr>
          <p:nvPr/>
        </p:nvSpPr>
        <p:spPr bwMode="auto">
          <a:xfrm>
            <a:off x="1997560" y="3911418"/>
            <a:ext cx="814990" cy="3096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7" name="Freeform 13"/>
          <p:cNvSpPr>
            <a:spLocks/>
          </p:cNvSpPr>
          <p:nvPr/>
        </p:nvSpPr>
        <p:spPr bwMode="auto">
          <a:xfrm>
            <a:off x="1975011" y="4347366"/>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5" name="右カーブ矢印 34"/>
          <p:cNvSpPr/>
          <p:nvPr/>
        </p:nvSpPr>
        <p:spPr bwMode="auto">
          <a:xfrm>
            <a:off x="1421180" y="3969431"/>
            <a:ext cx="553832" cy="683705"/>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8" name="Document"/>
          <p:cNvSpPr>
            <a:spLocks noEditPoints="1" noChangeArrowheads="1"/>
          </p:cNvSpPr>
          <p:nvPr/>
        </p:nvSpPr>
        <p:spPr bwMode="auto">
          <a:xfrm>
            <a:off x="3407410" y="3700675"/>
            <a:ext cx="1010236" cy="131111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39" name="Freeform 13"/>
          <p:cNvSpPr>
            <a:spLocks/>
          </p:cNvSpPr>
          <p:nvPr/>
        </p:nvSpPr>
        <p:spPr bwMode="auto">
          <a:xfrm>
            <a:off x="3493758" y="3896886"/>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40" name="テキスト ボックス 39"/>
          <p:cNvSpPr txBox="1"/>
          <p:nvPr/>
        </p:nvSpPr>
        <p:spPr>
          <a:xfrm>
            <a:off x="611560" y="3964994"/>
            <a:ext cx="881179" cy="400110"/>
          </a:xfrm>
          <a:prstGeom prst="rect">
            <a:avLst/>
          </a:prstGeom>
          <a:noFill/>
        </p:spPr>
        <p:txBody>
          <a:bodyPr wrap="square" rtlCol="0">
            <a:spAutoFit/>
          </a:bodyPr>
          <a:lstStyle/>
          <a:p>
            <a:pPr algn="ctr"/>
            <a:r>
              <a:rPr kumimoji="1" lang="ja-JP" altLang="en-US" sz="2000" dirty="0" smtClean="0"/>
              <a:t>コピー</a:t>
            </a:r>
            <a:endParaRPr kumimoji="1" lang="ja-JP" altLang="en-US" sz="2000" dirty="0"/>
          </a:p>
        </p:txBody>
      </p:sp>
      <p:sp>
        <p:nvSpPr>
          <p:cNvPr id="42" name="テキスト ボックス 41"/>
          <p:cNvSpPr txBox="1"/>
          <p:nvPr/>
        </p:nvSpPr>
        <p:spPr>
          <a:xfrm>
            <a:off x="2729513" y="4037002"/>
            <a:ext cx="881179" cy="400110"/>
          </a:xfrm>
          <a:prstGeom prst="rect">
            <a:avLst/>
          </a:prstGeom>
          <a:noFill/>
        </p:spPr>
        <p:txBody>
          <a:bodyPr wrap="square" rtlCol="0">
            <a:spAutoFit/>
          </a:bodyPr>
          <a:lstStyle/>
          <a:p>
            <a:pPr algn="ctr"/>
            <a:r>
              <a:rPr kumimoji="1" lang="ja-JP" altLang="en-US" sz="2000" dirty="0" smtClean="0"/>
              <a:t>コピー</a:t>
            </a:r>
            <a:endParaRPr kumimoji="1" lang="ja-JP" altLang="en-US" sz="2000" dirty="0"/>
          </a:p>
        </p:txBody>
      </p:sp>
      <p:sp>
        <p:nvSpPr>
          <p:cNvPr id="43" name="右矢印 42"/>
          <p:cNvSpPr/>
          <p:nvPr/>
        </p:nvSpPr>
        <p:spPr bwMode="auto">
          <a:xfrm>
            <a:off x="2833047" y="3915318"/>
            <a:ext cx="660712" cy="249731"/>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4" name="テキスト ボックス 43"/>
          <p:cNvSpPr txBox="1"/>
          <p:nvPr/>
        </p:nvSpPr>
        <p:spPr>
          <a:xfrm>
            <a:off x="4842950" y="3402097"/>
            <a:ext cx="881179" cy="400110"/>
          </a:xfrm>
          <a:prstGeom prst="rect">
            <a:avLst/>
          </a:prstGeom>
          <a:noFill/>
        </p:spPr>
        <p:txBody>
          <a:bodyPr wrap="square" rtlCol="0">
            <a:spAutoFit/>
          </a:bodyPr>
          <a:lstStyle/>
          <a:p>
            <a:pPr algn="ctr"/>
            <a:r>
              <a:rPr kumimoji="1" lang="ja-JP" altLang="en-US" sz="2000" dirty="0" smtClean="0"/>
              <a:t>コピー</a:t>
            </a:r>
            <a:endParaRPr kumimoji="1" lang="ja-JP" altLang="en-US" sz="2000" dirty="0"/>
          </a:p>
        </p:txBody>
      </p:sp>
      <p:sp>
        <p:nvSpPr>
          <p:cNvPr id="27" name="Freeform 13"/>
          <p:cNvSpPr>
            <a:spLocks/>
          </p:cNvSpPr>
          <p:nvPr/>
        </p:nvSpPr>
        <p:spPr bwMode="auto">
          <a:xfrm>
            <a:off x="6303809" y="3915318"/>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4" name="下カーブ矢印 33"/>
          <p:cNvSpPr/>
          <p:nvPr/>
        </p:nvSpPr>
        <p:spPr bwMode="auto">
          <a:xfrm>
            <a:off x="3779912" y="3413659"/>
            <a:ext cx="3024337" cy="488952"/>
          </a:xfrm>
          <a:prstGeom prst="curvedDownArrow">
            <a:avLst>
              <a:gd name="adj1" fmla="val 35478"/>
              <a:gd name="adj2" fmla="val 72174"/>
              <a:gd name="adj3" fmla="val 22234"/>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ustDataLst>
      <p:tags r:id="rId1"/>
    </p:custDataLst>
    <p:extLst>
      <p:ext uri="{BB962C8B-B14F-4D97-AF65-F5344CB8AC3E}">
        <p14:creationId xmlns:p14="http://schemas.microsoft.com/office/powerpoint/2010/main" val="961213836"/>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9" grpId="0" animBg="1"/>
      <p:bldP spid="40" grpId="0"/>
      <p:bldP spid="42" grpId="0"/>
      <p:bldP spid="43" grpId="0" animBg="1"/>
      <p:bldP spid="44" grpId="0"/>
      <p:bldP spid="27"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再利用分析における課題</a:t>
            </a:r>
            <a:r>
              <a:rPr kumimoji="1" lang="en-US" altLang="ja-JP" sz="3800" dirty="0" smtClean="0"/>
              <a:t>(2/2)</a:t>
            </a:r>
            <a:endParaRPr kumimoji="1" lang="ja-JP" altLang="en-US" sz="3800" dirty="0"/>
          </a:p>
        </p:txBody>
      </p:sp>
      <p:grpSp>
        <p:nvGrpSpPr>
          <p:cNvPr id="48" name="グループ化 47"/>
          <p:cNvGrpSpPr/>
          <p:nvPr/>
        </p:nvGrpSpPr>
        <p:grpSpPr>
          <a:xfrm>
            <a:off x="2863143" y="2730647"/>
            <a:ext cx="804870" cy="884430"/>
            <a:chOff x="1487967" y="3042367"/>
            <a:chExt cx="983580" cy="1143668"/>
          </a:xfrm>
        </p:grpSpPr>
        <p:sp>
          <p:nvSpPr>
            <p:cNvPr id="50" name="Document"/>
            <p:cNvSpPr>
              <a:spLocks noEditPoints="1" noChangeArrowheads="1"/>
            </p:cNvSpPr>
            <p:nvPr/>
          </p:nvSpPr>
          <p:spPr bwMode="auto">
            <a:xfrm>
              <a:off x="1487967" y="3042367"/>
              <a:ext cx="983580" cy="114366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51" name="Freeform 13"/>
            <p:cNvSpPr>
              <a:spLocks/>
            </p:cNvSpPr>
            <p:nvPr/>
          </p:nvSpPr>
          <p:spPr bwMode="auto">
            <a:xfrm>
              <a:off x="1583015" y="3174590"/>
              <a:ext cx="793485" cy="35634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grpSp>
      <p:sp>
        <p:nvSpPr>
          <p:cNvPr id="59" name="Document"/>
          <p:cNvSpPr>
            <a:spLocks noEditPoints="1" noChangeArrowheads="1"/>
          </p:cNvSpPr>
          <p:nvPr/>
        </p:nvSpPr>
        <p:spPr bwMode="auto">
          <a:xfrm>
            <a:off x="5387818" y="2700900"/>
            <a:ext cx="804870" cy="88443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pic>
        <p:nvPicPr>
          <p:cNvPr id="61"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2162470" y="2589661"/>
            <a:ext cx="665495" cy="1106909"/>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6303521" y="2589660"/>
            <a:ext cx="665495" cy="1106909"/>
          </a:xfrm>
          <a:prstGeom prst="rect">
            <a:avLst/>
          </a:prstGeom>
          <a:noFill/>
          <a:extLst>
            <a:ext uri="{909E8E84-426E-40DD-AFC4-6F175D3DCCD1}">
              <a14:hiddenFill xmlns:a14="http://schemas.microsoft.com/office/drawing/2010/main">
                <a:solidFill>
                  <a:srgbClr val="FFFFFF"/>
                </a:solidFill>
              </a14:hiddenFill>
            </a:ext>
          </a:extLst>
        </p:spPr>
      </p:pic>
      <p:cxnSp>
        <p:nvCxnSpPr>
          <p:cNvPr id="63" name="直線矢印コネクタ 62"/>
          <p:cNvCxnSpPr/>
          <p:nvPr/>
        </p:nvCxnSpPr>
        <p:spPr>
          <a:xfrm>
            <a:off x="3590235" y="2928641"/>
            <a:ext cx="1899311" cy="0"/>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6" name="テキスト ボックス 65"/>
          <p:cNvSpPr txBox="1"/>
          <p:nvPr/>
        </p:nvSpPr>
        <p:spPr>
          <a:xfrm>
            <a:off x="3638513" y="3130959"/>
            <a:ext cx="1797583" cy="400110"/>
          </a:xfrm>
          <a:prstGeom prst="rect">
            <a:avLst/>
          </a:prstGeom>
          <a:noFill/>
        </p:spPr>
        <p:txBody>
          <a:bodyPr wrap="square" rtlCol="0">
            <a:spAutoFit/>
          </a:bodyPr>
          <a:lstStyle/>
          <a:p>
            <a:pPr algn="ctr"/>
            <a:r>
              <a:rPr kumimoji="1" lang="ja-JP" altLang="en-US" sz="2000" dirty="0" smtClean="0"/>
              <a:t>コードクローン</a:t>
            </a:r>
            <a:endParaRPr kumimoji="1" lang="ja-JP" altLang="en-US" sz="2000" dirty="0"/>
          </a:p>
        </p:txBody>
      </p:sp>
      <p:sp>
        <p:nvSpPr>
          <p:cNvPr id="67" name="四角形吹き出し 66"/>
          <p:cNvSpPr/>
          <p:nvPr/>
        </p:nvSpPr>
        <p:spPr bwMode="auto">
          <a:xfrm>
            <a:off x="283949" y="2666711"/>
            <a:ext cx="1728192" cy="824026"/>
          </a:xfrm>
          <a:prstGeom prst="wedgeRectCallout">
            <a:avLst>
              <a:gd name="adj1" fmla="val 66881"/>
              <a:gd name="adj2" fmla="val 4338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コードクローン作成者</a:t>
            </a:r>
          </a:p>
        </p:txBody>
      </p:sp>
      <p:sp>
        <p:nvSpPr>
          <p:cNvPr id="68" name="四角形吹き出し 67"/>
          <p:cNvSpPr/>
          <p:nvPr/>
        </p:nvSpPr>
        <p:spPr bwMode="auto">
          <a:xfrm>
            <a:off x="7200800" y="2731102"/>
            <a:ext cx="1728192" cy="824026"/>
          </a:xfrm>
          <a:prstGeom prst="wedgeRectCallout">
            <a:avLst>
              <a:gd name="adj1" fmla="val -73054"/>
              <a:gd name="adj2" fmla="val 3754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コードクローン利用者</a:t>
            </a:r>
          </a:p>
        </p:txBody>
      </p:sp>
      <p:sp>
        <p:nvSpPr>
          <p:cNvPr id="70" name="テキスト ボックス 69"/>
          <p:cNvSpPr txBox="1"/>
          <p:nvPr/>
        </p:nvSpPr>
        <p:spPr>
          <a:xfrm>
            <a:off x="4159876" y="2462812"/>
            <a:ext cx="830219" cy="370089"/>
          </a:xfrm>
          <a:prstGeom prst="rect">
            <a:avLst/>
          </a:prstGeom>
          <a:noFill/>
        </p:spPr>
        <p:txBody>
          <a:bodyPr wrap="none" rtlCol="0">
            <a:spAutoFit/>
          </a:bodyPr>
          <a:lstStyle/>
          <a:p>
            <a:r>
              <a:rPr kumimoji="1" lang="ja-JP" altLang="en-US" sz="2000" dirty="0" smtClean="0"/>
              <a:t>コピー</a:t>
            </a:r>
            <a:endParaRPr kumimoji="1" lang="ja-JP" altLang="en-US" sz="2000" dirty="0"/>
          </a:p>
        </p:txBody>
      </p:sp>
      <p:sp>
        <p:nvSpPr>
          <p:cNvPr id="4" name="テキスト ボックス 3"/>
          <p:cNvSpPr txBox="1"/>
          <p:nvPr/>
        </p:nvSpPr>
        <p:spPr>
          <a:xfrm>
            <a:off x="2291475" y="3523198"/>
            <a:ext cx="407484" cy="461665"/>
          </a:xfrm>
          <a:prstGeom prst="rect">
            <a:avLst/>
          </a:prstGeom>
          <a:noFill/>
        </p:spPr>
        <p:txBody>
          <a:bodyPr wrap="none" rtlCol="0">
            <a:spAutoFit/>
          </a:bodyPr>
          <a:lstStyle/>
          <a:p>
            <a:r>
              <a:rPr kumimoji="1" lang="en-US" altLang="ja-JP" dirty="0" smtClean="0"/>
              <a:t>A</a:t>
            </a:r>
            <a:endParaRPr kumimoji="1" lang="ja-JP" altLang="en-US" dirty="0"/>
          </a:p>
        </p:txBody>
      </p:sp>
      <p:sp>
        <p:nvSpPr>
          <p:cNvPr id="33" name="テキスト ボックス 32"/>
          <p:cNvSpPr txBox="1"/>
          <p:nvPr/>
        </p:nvSpPr>
        <p:spPr>
          <a:xfrm>
            <a:off x="6448438" y="3523198"/>
            <a:ext cx="389850" cy="461665"/>
          </a:xfrm>
          <a:prstGeom prst="rect">
            <a:avLst/>
          </a:prstGeom>
          <a:noFill/>
        </p:spPr>
        <p:txBody>
          <a:bodyPr wrap="none" rtlCol="0">
            <a:spAutoFit/>
          </a:bodyPr>
          <a:lstStyle/>
          <a:p>
            <a:r>
              <a:rPr kumimoji="1" lang="en-US" altLang="ja-JP" dirty="0"/>
              <a:t>B</a:t>
            </a:r>
            <a:endParaRPr kumimoji="1" lang="ja-JP" altLang="en-US" dirty="0"/>
          </a:p>
        </p:txBody>
      </p:sp>
      <p:sp>
        <p:nvSpPr>
          <p:cNvPr id="36" name="Document"/>
          <p:cNvSpPr>
            <a:spLocks noEditPoints="1" noChangeArrowheads="1"/>
          </p:cNvSpPr>
          <p:nvPr/>
        </p:nvSpPr>
        <p:spPr bwMode="auto">
          <a:xfrm>
            <a:off x="4172551" y="4134417"/>
            <a:ext cx="804870" cy="88443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p>
        </p:txBody>
      </p:sp>
      <p:sp>
        <p:nvSpPr>
          <p:cNvPr id="40" name="テキスト ボックス 39"/>
          <p:cNvSpPr txBox="1"/>
          <p:nvPr/>
        </p:nvSpPr>
        <p:spPr>
          <a:xfrm>
            <a:off x="5074437" y="4360726"/>
            <a:ext cx="830219" cy="370089"/>
          </a:xfrm>
          <a:prstGeom prst="rect">
            <a:avLst/>
          </a:prstGeom>
          <a:noFill/>
        </p:spPr>
        <p:txBody>
          <a:bodyPr wrap="none" rtlCol="0">
            <a:spAutoFit/>
          </a:bodyPr>
          <a:lstStyle/>
          <a:p>
            <a:r>
              <a:rPr kumimoji="1" lang="ja-JP" altLang="en-US" sz="2000" dirty="0" smtClean="0"/>
              <a:t>コピー</a:t>
            </a:r>
            <a:endParaRPr kumimoji="1" lang="ja-JP" altLang="en-US" sz="2000" dirty="0"/>
          </a:p>
        </p:txBody>
      </p:sp>
      <p:sp>
        <p:nvSpPr>
          <p:cNvPr id="7" name="曲折矢印 6"/>
          <p:cNvSpPr/>
          <p:nvPr/>
        </p:nvSpPr>
        <p:spPr bwMode="auto">
          <a:xfrm rot="10800000">
            <a:off x="4899639" y="3125764"/>
            <a:ext cx="937517" cy="1317017"/>
          </a:xfrm>
          <a:prstGeom prst="bentArrow">
            <a:avLst>
              <a:gd name="adj1" fmla="val 7178"/>
              <a:gd name="adj2" fmla="val 10662"/>
              <a:gd name="adj3" fmla="val 15737"/>
              <a:gd name="adj4" fmla="val 43750"/>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2" name="直線矢印コネクタ 41"/>
          <p:cNvCxnSpPr/>
          <p:nvPr/>
        </p:nvCxnSpPr>
        <p:spPr>
          <a:xfrm flipH="1" flipV="1">
            <a:off x="3312368" y="3108470"/>
            <a:ext cx="1188194" cy="1144906"/>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6" name="直線矢印コネクタ 45"/>
          <p:cNvCxnSpPr/>
          <p:nvPr/>
        </p:nvCxnSpPr>
        <p:spPr>
          <a:xfrm flipV="1">
            <a:off x="4626261" y="3057199"/>
            <a:ext cx="863285" cy="1196176"/>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52"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3456384" y="4195334"/>
            <a:ext cx="665495" cy="995669"/>
          </a:xfrm>
          <a:prstGeom prst="rect">
            <a:avLst/>
          </a:prstGeom>
          <a:noFill/>
          <a:extLst>
            <a:ext uri="{909E8E84-426E-40DD-AFC4-6F175D3DCCD1}">
              <a14:hiddenFill xmlns:a14="http://schemas.microsoft.com/office/drawing/2010/main">
                <a:solidFill>
                  <a:srgbClr val="FFFFFF"/>
                </a:solidFill>
              </a14:hiddenFill>
            </a:ext>
          </a:extLst>
        </p:spPr>
      </p:pic>
      <p:sp>
        <p:nvSpPr>
          <p:cNvPr id="53" name="テキスト ボックス 52"/>
          <p:cNvSpPr txBox="1"/>
          <p:nvPr/>
        </p:nvSpPr>
        <p:spPr>
          <a:xfrm>
            <a:off x="3590235" y="5034912"/>
            <a:ext cx="389850" cy="461665"/>
          </a:xfrm>
          <a:prstGeom prst="rect">
            <a:avLst/>
          </a:prstGeom>
          <a:noFill/>
        </p:spPr>
        <p:txBody>
          <a:bodyPr wrap="none" rtlCol="0">
            <a:spAutoFit/>
          </a:bodyPr>
          <a:lstStyle/>
          <a:p>
            <a:r>
              <a:rPr kumimoji="1" lang="en-US" altLang="ja-JP" dirty="0" smtClean="0"/>
              <a:t>C</a:t>
            </a:r>
            <a:endParaRPr kumimoji="1" lang="ja-JP" altLang="en-US" dirty="0"/>
          </a:p>
        </p:txBody>
      </p:sp>
      <p:sp>
        <p:nvSpPr>
          <p:cNvPr id="54" name="四角形吹き出し 53"/>
          <p:cNvSpPr/>
          <p:nvPr/>
        </p:nvSpPr>
        <p:spPr bwMode="auto">
          <a:xfrm>
            <a:off x="4159876" y="5084564"/>
            <a:ext cx="1728192" cy="824026"/>
          </a:xfrm>
          <a:prstGeom prst="wedgeRectCallout">
            <a:avLst>
              <a:gd name="adj1" fmla="val -64134"/>
              <a:gd name="adj2" fmla="val -57570"/>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コードクローン利用者</a:t>
            </a:r>
          </a:p>
        </p:txBody>
      </p:sp>
      <p:sp>
        <p:nvSpPr>
          <p:cNvPr id="28" name="コンテンツ プレースホルダー 2"/>
          <p:cNvSpPr txBox="1">
            <a:spLocks/>
          </p:cNvSpPr>
          <p:nvPr/>
        </p:nvSpPr>
        <p:spPr bwMode="auto">
          <a:xfrm>
            <a:off x="35497" y="1196752"/>
            <a:ext cx="9108504" cy="864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5"/>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6"/>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7"/>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200" kern="0" dirty="0" smtClean="0"/>
              <a:t>開発者によって再利用に関するモチベーションは異なる</a:t>
            </a:r>
            <a:endParaRPr lang="en-US" altLang="ja-JP" sz="2200" kern="0" dirty="0" smtClean="0"/>
          </a:p>
          <a:p>
            <a:pPr lvl="1"/>
            <a:r>
              <a:rPr lang="ja-JP" altLang="en-US" sz="2000" kern="0" dirty="0" smtClean="0"/>
              <a:t>誰が誰のソースコードを</a:t>
            </a:r>
            <a:r>
              <a:rPr lang="ja-JP" altLang="en-US" sz="2000" kern="0" dirty="0"/>
              <a:t>再利用</a:t>
            </a:r>
            <a:r>
              <a:rPr lang="ja-JP" altLang="en-US" sz="2000" kern="0" dirty="0" smtClean="0"/>
              <a:t>したかを分析する必要がある</a:t>
            </a:r>
            <a:endParaRPr lang="en-US" altLang="ja-JP" sz="2000" kern="0" dirty="0"/>
          </a:p>
        </p:txBody>
      </p:sp>
      <p:sp>
        <p:nvSpPr>
          <p:cNvPr id="35" name="Freeform 13"/>
          <p:cNvSpPr>
            <a:spLocks/>
          </p:cNvSpPr>
          <p:nvPr/>
        </p:nvSpPr>
        <p:spPr bwMode="auto">
          <a:xfrm>
            <a:off x="5489546" y="2832900"/>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8" name="Freeform 13"/>
          <p:cNvSpPr>
            <a:spLocks/>
          </p:cNvSpPr>
          <p:nvPr/>
        </p:nvSpPr>
        <p:spPr bwMode="auto">
          <a:xfrm>
            <a:off x="4250329" y="4253375"/>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8" name="テキスト ボックス 7"/>
          <p:cNvSpPr txBox="1"/>
          <p:nvPr/>
        </p:nvSpPr>
        <p:spPr>
          <a:xfrm>
            <a:off x="144016" y="4072837"/>
            <a:ext cx="2981629"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smtClean="0"/>
              <a:t>クローンセット中のコードクローンの内，実装日時が最も古いコード片を実装した開発者</a:t>
            </a:r>
            <a:endParaRPr kumimoji="1" lang="ja-JP" altLang="en-US" dirty="0"/>
          </a:p>
        </p:txBody>
      </p:sp>
      <p:sp>
        <p:nvSpPr>
          <p:cNvPr id="39" name="テキスト ボックス 38"/>
          <p:cNvSpPr txBox="1"/>
          <p:nvPr/>
        </p:nvSpPr>
        <p:spPr>
          <a:xfrm>
            <a:off x="5976664" y="4226145"/>
            <a:ext cx="2987824"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a:t>既存</a:t>
            </a:r>
            <a:r>
              <a:rPr kumimoji="1" lang="ja-JP" altLang="en-US" dirty="0" smtClean="0"/>
              <a:t>のコード片を</a:t>
            </a:r>
            <a:r>
              <a:rPr kumimoji="1" lang="ja-JP" altLang="en-US" dirty="0"/>
              <a:t>再利用</a:t>
            </a:r>
            <a:r>
              <a:rPr kumimoji="1" lang="ja-JP" altLang="en-US" dirty="0" smtClean="0"/>
              <a:t>した</a:t>
            </a:r>
            <a:r>
              <a:rPr kumimoji="1" lang="ja-JP" altLang="en-US" dirty="0"/>
              <a:t>開発者</a:t>
            </a:r>
          </a:p>
        </p:txBody>
      </p:sp>
      <p:sp>
        <p:nvSpPr>
          <p:cNvPr id="10" name="正方形/長方形 9"/>
          <p:cNvSpPr/>
          <p:nvPr/>
        </p:nvSpPr>
        <p:spPr bwMode="auto">
          <a:xfrm>
            <a:off x="216024" y="3683955"/>
            <a:ext cx="2092317" cy="43784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作成者の定義</a:t>
            </a:r>
          </a:p>
        </p:txBody>
      </p:sp>
      <p:sp>
        <p:nvSpPr>
          <p:cNvPr id="41" name="正方形/長方形 40"/>
          <p:cNvSpPr/>
          <p:nvPr/>
        </p:nvSpPr>
        <p:spPr bwMode="auto">
          <a:xfrm>
            <a:off x="6768244" y="3845091"/>
            <a:ext cx="2124236" cy="43784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利用者の定義</a:t>
            </a:r>
          </a:p>
        </p:txBody>
      </p:sp>
      <p:sp>
        <p:nvSpPr>
          <p:cNvPr id="27" name="上カーブ矢印 26"/>
          <p:cNvSpPr/>
          <p:nvPr/>
        </p:nvSpPr>
        <p:spPr bwMode="auto">
          <a:xfrm flipV="1">
            <a:off x="3460874" y="2420888"/>
            <a:ext cx="2196195" cy="412013"/>
          </a:xfrm>
          <a:prstGeom prst="curvedUp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ustDataLst>
      <p:tags r:id="rId1"/>
    </p:custDataLst>
    <p:extLst>
      <p:ext uri="{BB962C8B-B14F-4D97-AF65-F5344CB8AC3E}">
        <p14:creationId xmlns:p14="http://schemas.microsoft.com/office/powerpoint/2010/main" val="472342532"/>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animBg="1"/>
      <p:bldP spid="68" grpId="0" animBg="1"/>
      <p:bldP spid="70" grpId="0"/>
      <p:bldP spid="4" grpId="0"/>
      <p:bldP spid="40" grpId="0"/>
      <p:bldP spid="7" grpId="0" animBg="1"/>
      <p:bldP spid="54" grpId="0" animBg="1"/>
      <p:bldP spid="8" grpId="0" animBg="1"/>
      <p:bldP spid="39" grpId="0" animBg="1"/>
      <p:bldP spid="10" grpId="0" animBg="1"/>
      <p:bldP spid="41"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目的</a:t>
            </a:r>
            <a:endParaRPr kumimoji="1" lang="ja-JP" altLang="en-US" sz="3800" dirty="0"/>
          </a:p>
        </p:txBody>
      </p:sp>
      <p:sp>
        <p:nvSpPr>
          <p:cNvPr id="10" name="コンテンツ プレースホルダー 2"/>
          <p:cNvSpPr txBox="1">
            <a:spLocks/>
          </p:cNvSpPr>
          <p:nvPr/>
        </p:nvSpPr>
        <p:spPr bwMode="auto">
          <a:xfrm>
            <a:off x="179387" y="1268760"/>
            <a:ext cx="8785225" cy="48245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600" kern="0" dirty="0" smtClean="0"/>
              <a:t>O1</a:t>
            </a:r>
            <a:r>
              <a:rPr lang="ja-JP" altLang="en-US" sz="2600" kern="0" dirty="0" smtClean="0"/>
              <a:t>：開発者ごとの再利用傾向がどの程度異なるか</a:t>
            </a:r>
            <a:endParaRPr lang="en-US" altLang="ja-JP" sz="2600" kern="0" dirty="0" smtClean="0"/>
          </a:p>
          <a:p>
            <a:pPr lvl="1"/>
            <a:r>
              <a:rPr lang="ja-JP" altLang="en-US" sz="2200" kern="0" dirty="0"/>
              <a:t>再利用回数の多い</a:t>
            </a:r>
            <a:r>
              <a:rPr lang="ja-JP" altLang="en-US" sz="2200" kern="0" dirty="0" smtClean="0"/>
              <a:t>クローンセットはユニークな利用者数も多いか</a:t>
            </a:r>
            <a:endParaRPr lang="en-US" altLang="ja-JP" sz="2200" kern="0" dirty="0"/>
          </a:p>
          <a:p>
            <a:pPr lvl="1"/>
            <a:r>
              <a:rPr lang="ja-JP" altLang="en-US" sz="2200" kern="0" dirty="0"/>
              <a:t>コミット数の多い開発者はコードクローンの作成数と</a:t>
            </a:r>
            <a:r>
              <a:rPr lang="ja-JP" altLang="en-US" sz="2200" kern="0" dirty="0" smtClean="0"/>
              <a:t>利用数も多いか</a:t>
            </a:r>
            <a:endParaRPr lang="en-US" altLang="ja-JP" sz="2200" kern="0" dirty="0" smtClean="0"/>
          </a:p>
          <a:p>
            <a:r>
              <a:rPr lang="en-US" altLang="ja-JP" sz="2600" kern="0" dirty="0" smtClean="0"/>
              <a:t>O2:</a:t>
            </a:r>
            <a:r>
              <a:rPr lang="ja-JP" altLang="en-US" sz="2600" kern="0" dirty="0" smtClean="0"/>
              <a:t>どの</a:t>
            </a:r>
            <a:r>
              <a:rPr lang="ja-JP" altLang="en-US" sz="2600" kern="0" dirty="0"/>
              <a:t>ようなソースコード</a:t>
            </a:r>
            <a:r>
              <a:rPr lang="ja-JP" altLang="en-US" sz="2600" kern="0" dirty="0" smtClean="0"/>
              <a:t>が多くの開発者に再利用</a:t>
            </a:r>
            <a:r>
              <a:rPr lang="ja-JP" altLang="en-US" sz="2600" kern="0" dirty="0"/>
              <a:t>されやすい</a:t>
            </a:r>
            <a:r>
              <a:rPr lang="ja-JP" altLang="en-US" sz="2600" kern="0" dirty="0" smtClean="0"/>
              <a:t>か</a:t>
            </a:r>
            <a:endParaRPr lang="en-US" altLang="ja-JP" sz="2600" kern="0" dirty="0" smtClean="0"/>
          </a:p>
          <a:p>
            <a:pPr lvl="1"/>
            <a:r>
              <a:rPr lang="ja-JP" altLang="en-US" sz="2200" kern="0" dirty="0" smtClean="0"/>
              <a:t>ユニークな利用者数</a:t>
            </a:r>
            <a:r>
              <a:rPr lang="ja-JP" altLang="en-US" sz="2200" kern="0" dirty="0"/>
              <a:t>の多いコードクローンと，再利用回数は多い</a:t>
            </a:r>
            <a:r>
              <a:rPr lang="ja-JP" altLang="en-US" sz="2200" kern="0" dirty="0" smtClean="0"/>
              <a:t>がユニークな利用者数</a:t>
            </a:r>
            <a:r>
              <a:rPr lang="ja-JP" altLang="en-US" sz="2200" kern="0" dirty="0"/>
              <a:t>の少ないコードクローンに違いがある</a:t>
            </a:r>
            <a:r>
              <a:rPr lang="ja-JP" altLang="en-US" sz="2200" kern="0" dirty="0" smtClean="0"/>
              <a:t>か</a:t>
            </a:r>
            <a:endParaRPr lang="ja-JP" altLang="en-US" sz="2200" kern="0" dirty="0"/>
          </a:p>
          <a:p>
            <a:r>
              <a:rPr lang="en-US" altLang="ja-JP" sz="2600" kern="0" dirty="0" smtClean="0"/>
              <a:t>O3</a:t>
            </a:r>
            <a:r>
              <a:rPr lang="ja-JP" altLang="en-US" sz="2600" kern="0" dirty="0" smtClean="0"/>
              <a:t>：どのような開発者が再利用を積極的に行うか</a:t>
            </a:r>
            <a:endParaRPr lang="en-US" altLang="ja-JP" sz="2600" kern="0" dirty="0" smtClean="0"/>
          </a:p>
          <a:p>
            <a:pPr lvl="1"/>
            <a:r>
              <a:rPr lang="ja-JP" altLang="en-US" sz="2200" kern="0" dirty="0" smtClean="0"/>
              <a:t>コードクローンの作成数と利用数の多い開発者にどのような特徴があるか</a:t>
            </a:r>
            <a:endParaRPr lang="en-US" altLang="ja-JP" sz="2200" kern="0" dirty="0" smtClean="0"/>
          </a:p>
        </p:txBody>
      </p:sp>
    </p:spTree>
    <p:extLst>
      <p:ext uri="{BB962C8B-B14F-4D97-AF65-F5344CB8AC3E}">
        <p14:creationId xmlns:p14="http://schemas.microsoft.com/office/powerpoint/2010/main" val="2795111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bwMode="auto">
          <a:xfrm>
            <a:off x="4870669" y="5157191"/>
            <a:ext cx="4093819" cy="122413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sz="3800" dirty="0" smtClean="0"/>
              <a:t>再利用分析の概要</a:t>
            </a:r>
            <a:endParaRPr kumimoji="1" lang="ja-JP" altLang="en-US" sz="3800" dirty="0"/>
          </a:p>
        </p:txBody>
      </p:sp>
      <p:sp>
        <p:nvSpPr>
          <p:cNvPr id="4" name="テキスト ボックス 3"/>
          <p:cNvSpPr txBox="1"/>
          <p:nvPr/>
        </p:nvSpPr>
        <p:spPr>
          <a:xfrm>
            <a:off x="4754747" y="1340768"/>
            <a:ext cx="4322017" cy="400110"/>
          </a:xfrm>
          <a:prstGeom prst="rect">
            <a:avLst/>
          </a:prstGeom>
          <a:noFill/>
        </p:spPr>
        <p:txBody>
          <a:bodyPr wrap="none" rtlCol="0">
            <a:spAutoFit/>
          </a:bodyPr>
          <a:lstStyle/>
          <a:p>
            <a:r>
              <a:rPr kumimoji="1" lang="en-US" altLang="ja-JP" sz="2000" dirty="0" smtClean="0"/>
              <a:t>STEP2</a:t>
            </a:r>
            <a:r>
              <a:rPr kumimoji="1" lang="ja-JP" altLang="en-US" sz="2000" dirty="0" smtClean="0"/>
              <a:t>：クローン</a:t>
            </a:r>
            <a:r>
              <a:rPr kumimoji="1" lang="ja-JP" altLang="en-US" sz="2000" dirty="0"/>
              <a:t>セット</a:t>
            </a:r>
            <a:r>
              <a:rPr kumimoji="1" lang="ja-JP" altLang="en-US" sz="2000" dirty="0" smtClean="0"/>
              <a:t>遷移情報の検出</a:t>
            </a:r>
            <a:endParaRPr kumimoji="1" lang="ja-JP" altLang="en-US" sz="2000" dirty="0"/>
          </a:p>
        </p:txBody>
      </p:sp>
      <p:sp>
        <p:nvSpPr>
          <p:cNvPr id="5" name="テキスト ボックス 4"/>
          <p:cNvSpPr txBox="1"/>
          <p:nvPr/>
        </p:nvSpPr>
        <p:spPr>
          <a:xfrm>
            <a:off x="968487" y="2891507"/>
            <a:ext cx="2492324" cy="707886"/>
          </a:xfrm>
          <a:prstGeom prst="rect">
            <a:avLst/>
          </a:prstGeom>
          <a:noFill/>
        </p:spPr>
        <p:txBody>
          <a:bodyPr wrap="square" rtlCol="0">
            <a:spAutoFit/>
          </a:bodyPr>
          <a:lstStyle/>
          <a:p>
            <a:r>
              <a:rPr kumimoji="1" lang="en-US" altLang="ja-JP" sz="2000" dirty="0" smtClean="0"/>
              <a:t>STEP1</a:t>
            </a:r>
            <a:r>
              <a:rPr kumimoji="1" lang="ja-JP" altLang="en-US" sz="2000" dirty="0" smtClean="0"/>
              <a:t>：</a:t>
            </a:r>
            <a:endParaRPr kumimoji="1" lang="en-US" altLang="ja-JP" sz="2000" dirty="0" smtClean="0"/>
          </a:p>
          <a:p>
            <a:r>
              <a:rPr kumimoji="1" lang="ja-JP" altLang="en-US" sz="2000" dirty="0" smtClean="0"/>
              <a:t>合成リポジトリの作成</a:t>
            </a:r>
            <a:endParaRPr kumimoji="1" lang="ja-JP" altLang="en-US" sz="2000" dirty="0"/>
          </a:p>
        </p:txBody>
      </p:sp>
      <p:sp>
        <p:nvSpPr>
          <p:cNvPr id="6" name="テキスト ボックス 5"/>
          <p:cNvSpPr txBox="1"/>
          <p:nvPr/>
        </p:nvSpPr>
        <p:spPr>
          <a:xfrm>
            <a:off x="3193338" y="3781705"/>
            <a:ext cx="2483372" cy="1015663"/>
          </a:xfrm>
          <a:prstGeom prst="rect">
            <a:avLst/>
          </a:prstGeom>
          <a:noFill/>
        </p:spPr>
        <p:txBody>
          <a:bodyPr wrap="none" rtlCol="0">
            <a:spAutoFit/>
          </a:bodyPr>
          <a:lstStyle/>
          <a:p>
            <a:r>
              <a:rPr kumimoji="1" lang="en-US" altLang="ja-JP" sz="2000" dirty="0" smtClean="0"/>
              <a:t>STEP4</a:t>
            </a:r>
            <a:r>
              <a:rPr kumimoji="1" lang="ja-JP" altLang="en-US" sz="2000" dirty="0" smtClean="0"/>
              <a:t>：</a:t>
            </a:r>
            <a:endParaRPr kumimoji="1" lang="en-US" altLang="ja-JP" sz="2000" dirty="0" smtClean="0"/>
          </a:p>
          <a:p>
            <a:r>
              <a:rPr kumimoji="1" lang="ja-JP" altLang="en-US" sz="2000" dirty="0" smtClean="0"/>
              <a:t>コードクローン作成者</a:t>
            </a:r>
            <a:r>
              <a:rPr kumimoji="1" lang="en-US" altLang="ja-JP" sz="2000" dirty="0"/>
              <a:t/>
            </a:r>
            <a:br>
              <a:rPr kumimoji="1" lang="en-US" altLang="ja-JP" sz="2000" dirty="0"/>
            </a:br>
            <a:r>
              <a:rPr kumimoji="1" lang="ja-JP" altLang="en-US" sz="2000" dirty="0" smtClean="0"/>
              <a:t>と利用者の特定</a:t>
            </a:r>
            <a:endParaRPr kumimoji="1" lang="ja-JP" altLang="en-US" sz="2000" dirty="0"/>
          </a:p>
        </p:txBody>
      </p:sp>
      <p:sp>
        <p:nvSpPr>
          <p:cNvPr id="7" name="テキスト ボックス 6"/>
          <p:cNvSpPr txBox="1"/>
          <p:nvPr/>
        </p:nvSpPr>
        <p:spPr>
          <a:xfrm>
            <a:off x="6660232" y="3789040"/>
            <a:ext cx="2175596" cy="1015663"/>
          </a:xfrm>
          <a:prstGeom prst="rect">
            <a:avLst/>
          </a:prstGeom>
          <a:noFill/>
        </p:spPr>
        <p:txBody>
          <a:bodyPr wrap="none" rtlCol="0">
            <a:spAutoFit/>
          </a:bodyPr>
          <a:lstStyle/>
          <a:p>
            <a:r>
              <a:rPr kumimoji="1" lang="en-US" altLang="ja-JP" sz="2000" dirty="0" smtClean="0"/>
              <a:t>STEP3</a:t>
            </a:r>
            <a:r>
              <a:rPr kumimoji="1" lang="ja-JP" altLang="en-US" sz="2000" dirty="0" smtClean="0"/>
              <a:t>：</a:t>
            </a:r>
            <a:endParaRPr kumimoji="1" lang="en-US" altLang="ja-JP" sz="2000" dirty="0" smtClean="0"/>
          </a:p>
          <a:p>
            <a:r>
              <a:rPr kumimoji="1" lang="ja-JP" altLang="en-US" sz="2000" dirty="0" smtClean="0"/>
              <a:t>クローンセット</a:t>
            </a:r>
            <a:endParaRPr kumimoji="1" lang="en-US" altLang="ja-JP" sz="2000" dirty="0" smtClean="0"/>
          </a:p>
          <a:p>
            <a:r>
              <a:rPr kumimoji="1" lang="ja-JP" altLang="en-US" sz="2000" dirty="0" smtClean="0"/>
              <a:t>遷移情報のマージ</a:t>
            </a:r>
            <a:endParaRPr kumimoji="1" lang="ja-JP" altLang="en-US" sz="2000" dirty="0"/>
          </a:p>
        </p:txBody>
      </p:sp>
      <p:sp>
        <p:nvSpPr>
          <p:cNvPr id="12" name="円柱 11"/>
          <p:cNvSpPr/>
          <p:nvPr/>
        </p:nvSpPr>
        <p:spPr bwMode="auto">
          <a:xfrm>
            <a:off x="179512" y="2233768"/>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 name="円柱 19"/>
          <p:cNvSpPr/>
          <p:nvPr/>
        </p:nvSpPr>
        <p:spPr bwMode="auto">
          <a:xfrm>
            <a:off x="436911" y="2497183"/>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2" name="右矢印 21"/>
          <p:cNvSpPr/>
          <p:nvPr/>
        </p:nvSpPr>
        <p:spPr bwMode="auto">
          <a:xfrm>
            <a:off x="1115616" y="2386183"/>
            <a:ext cx="99831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 name="テキスト ボックス 25"/>
          <p:cNvSpPr txBox="1"/>
          <p:nvPr/>
        </p:nvSpPr>
        <p:spPr>
          <a:xfrm>
            <a:off x="57294" y="1628800"/>
            <a:ext cx="2619628" cy="400110"/>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sz="2000" dirty="0" smtClean="0"/>
              <a:t>入力：複数のリポジトリ</a:t>
            </a:r>
            <a:endParaRPr kumimoji="1" lang="ja-JP" altLang="en-US" sz="2000" dirty="0"/>
          </a:p>
        </p:txBody>
      </p:sp>
      <p:cxnSp>
        <p:nvCxnSpPr>
          <p:cNvPr id="34" name="直線矢印コネクタ 33"/>
          <p:cNvCxnSpPr>
            <a:stCxn id="94" idx="3"/>
            <a:endCxn id="27" idx="1"/>
          </p:cNvCxnSpPr>
          <p:nvPr/>
        </p:nvCxnSpPr>
        <p:spPr bwMode="auto">
          <a:xfrm flipV="1">
            <a:off x="3136728" y="1708391"/>
            <a:ext cx="460569" cy="1041625"/>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35" name="直線矢印コネクタ 34"/>
          <p:cNvCxnSpPr>
            <a:stCxn id="94" idx="3"/>
            <a:endCxn id="29" idx="1"/>
          </p:cNvCxnSpPr>
          <p:nvPr/>
        </p:nvCxnSpPr>
        <p:spPr bwMode="auto">
          <a:xfrm flipV="1">
            <a:off x="3136728" y="2140439"/>
            <a:ext cx="460569" cy="609577"/>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cxnSp>
        <p:nvCxnSpPr>
          <p:cNvPr id="36" name="直線矢印コネクタ 35"/>
          <p:cNvCxnSpPr>
            <a:stCxn id="94" idx="3"/>
            <a:endCxn id="132" idx="1"/>
          </p:cNvCxnSpPr>
          <p:nvPr/>
        </p:nvCxnSpPr>
        <p:spPr bwMode="auto">
          <a:xfrm>
            <a:off x="3136728" y="2750016"/>
            <a:ext cx="460570" cy="322065"/>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45" name="右矢印 44"/>
          <p:cNvSpPr/>
          <p:nvPr/>
        </p:nvSpPr>
        <p:spPr bwMode="auto">
          <a:xfrm>
            <a:off x="4788024" y="1700808"/>
            <a:ext cx="792088"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テキスト ボックス 45"/>
          <p:cNvSpPr txBox="1"/>
          <p:nvPr/>
        </p:nvSpPr>
        <p:spPr>
          <a:xfrm>
            <a:off x="5640796" y="1700808"/>
            <a:ext cx="1739225" cy="707886"/>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000" dirty="0" smtClean="0"/>
              <a:t>クローンセット</a:t>
            </a:r>
            <a:endParaRPr lang="en-US" altLang="ja-JP" sz="2000" dirty="0" smtClean="0"/>
          </a:p>
          <a:p>
            <a:pPr algn="ctr"/>
            <a:r>
              <a:rPr lang="ja-JP" altLang="en-US" sz="2000" dirty="0" smtClean="0"/>
              <a:t>遷移情報</a:t>
            </a:r>
            <a:r>
              <a:rPr lang="en-US" altLang="ja-JP" sz="2000" dirty="0" smtClean="0"/>
              <a:t>(1,2)</a:t>
            </a:r>
            <a:endParaRPr kumimoji="1" lang="ja-JP" altLang="en-US" sz="2000" dirty="0"/>
          </a:p>
        </p:txBody>
      </p:sp>
      <p:sp>
        <p:nvSpPr>
          <p:cNvPr id="48" name="テキスト ボックス 47"/>
          <p:cNvSpPr txBox="1"/>
          <p:nvPr/>
        </p:nvSpPr>
        <p:spPr>
          <a:xfrm>
            <a:off x="6458715" y="2525309"/>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54" name="右矢印 53"/>
          <p:cNvSpPr/>
          <p:nvPr/>
        </p:nvSpPr>
        <p:spPr bwMode="auto">
          <a:xfrm rot="5400000">
            <a:off x="5912278" y="4032939"/>
            <a:ext cx="955849" cy="468052"/>
          </a:xfrm>
          <a:prstGeom prst="rightArrow">
            <a:avLst>
              <a:gd name="adj1" fmla="val 45116"/>
              <a:gd name="adj2" fmla="val 50000"/>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0" name="右矢印 59"/>
          <p:cNvSpPr/>
          <p:nvPr/>
        </p:nvSpPr>
        <p:spPr bwMode="auto">
          <a:xfrm rot="10800000">
            <a:off x="3275855" y="4744889"/>
            <a:ext cx="1584176"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6" name="テキスト ボックス 65"/>
          <p:cNvSpPr txBox="1"/>
          <p:nvPr/>
        </p:nvSpPr>
        <p:spPr>
          <a:xfrm>
            <a:off x="41897" y="5457418"/>
            <a:ext cx="3449983" cy="707886"/>
          </a:xfrm>
          <a:prstGeom prst="rect">
            <a:avLst/>
          </a:prstGeom>
          <a:noFill/>
          <a:ln>
            <a:solidFill>
              <a:srgbClr val="FF0000"/>
            </a:solidFill>
          </a:ln>
        </p:spPr>
        <p:style>
          <a:lnRef idx="2">
            <a:schemeClr val="accent4"/>
          </a:lnRef>
          <a:fillRef idx="1">
            <a:schemeClr val="lt1"/>
          </a:fillRef>
          <a:effectRef idx="0">
            <a:schemeClr val="accent4"/>
          </a:effectRef>
          <a:fontRef idx="minor">
            <a:schemeClr val="dk1"/>
          </a:fontRef>
        </p:style>
        <p:txBody>
          <a:bodyPr wrap="none" rtlCol="0">
            <a:spAutoFit/>
          </a:bodyPr>
          <a:lstStyle/>
          <a:p>
            <a:r>
              <a:rPr kumimoji="1" lang="ja-JP" altLang="en-US" sz="2000" dirty="0" smtClean="0"/>
              <a:t>出力：クローンセット毎の</a:t>
            </a:r>
            <a:endParaRPr kumimoji="1" lang="en-US" altLang="ja-JP" sz="2000" dirty="0" smtClean="0"/>
          </a:p>
          <a:p>
            <a:r>
              <a:rPr kumimoji="1" lang="ja-JP" altLang="en-US" sz="2000" dirty="0" smtClean="0"/>
              <a:t>コードクローン作成者と利用者</a:t>
            </a:r>
            <a:endParaRPr kumimoji="1" lang="en-US" altLang="ja-JP" sz="2000" dirty="0" smtClean="0"/>
          </a:p>
        </p:txBody>
      </p:sp>
      <p:sp>
        <p:nvSpPr>
          <p:cNvPr id="43" name="角丸四角形 42"/>
          <p:cNvSpPr/>
          <p:nvPr/>
        </p:nvSpPr>
        <p:spPr>
          <a:xfrm>
            <a:off x="7147831" y="5240093"/>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51" name="Freeform 13"/>
          <p:cNvSpPr>
            <a:spLocks/>
          </p:cNvSpPr>
          <p:nvPr/>
        </p:nvSpPr>
        <p:spPr bwMode="auto">
          <a:xfrm>
            <a:off x="7266468" y="5350763"/>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2" name="Freeform 13"/>
          <p:cNvSpPr>
            <a:spLocks/>
          </p:cNvSpPr>
          <p:nvPr/>
        </p:nvSpPr>
        <p:spPr bwMode="auto">
          <a:xfrm>
            <a:off x="7266467" y="5602947"/>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6" name="角丸四角形 55"/>
          <p:cNvSpPr/>
          <p:nvPr/>
        </p:nvSpPr>
        <p:spPr>
          <a:xfrm>
            <a:off x="4954520" y="5240093"/>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58" name="Freeform 13"/>
          <p:cNvSpPr>
            <a:spLocks/>
          </p:cNvSpPr>
          <p:nvPr/>
        </p:nvSpPr>
        <p:spPr bwMode="auto">
          <a:xfrm>
            <a:off x="5104334" y="5369657"/>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62" name="Freeform 13"/>
          <p:cNvSpPr>
            <a:spLocks/>
          </p:cNvSpPr>
          <p:nvPr/>
        </p:nvSpPr>
        <p:spPr bwMode="auto">
          <a:xfrm>
            <a:off x="5104333" y="5602947"/>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59" name="フローチャート : 代替処理 58"/>
          <p:cNvSpPr/>
          <p:nvPr/>
        </p:nvSpPr>
        <p:spPr>
          <a:xfrm>
            <a:off x="4941308" y="4815065"/>
            <a:ext cx="2088232" cy="371655"/>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smtClean="0"/>
              <a:t>クローンセット履歴</a:t>
            </a:r>
            <a:endParaRPr kumimoji="1" lang="ja-JP" altLang="en-US" sz="2000" dirty="0"/>
          </a:p>
        </p:txBody>
      </p:sp>
      <p:grpSp>
        <p:nvGrpSpPr>
          <p:cNvPr id="67" name="グループ化 66"/>
          <p:cNvGrpSpPr/>
          <p:nvPr/>
        </p:nvGrpSpPr>
        <p:grpSpPr>
          <a:xfrm>
            <a:off x="57294" y="4077071"/>
            <a:ext cx="3136043" cy="1224137"/>
            <a:chOff x="633358" y="2708919"/>
            <a:chExt cx="3136043" cy="1224137"/>
          </a:xfrm>
        </p:grpSpPr>
        <p:sp>
          <p:nvSpPr>
            <p:cNvPr id="68" name="正方形/長方形 67"/>
            <p:cNvSpPr/>
            <p:nvPr/>
          </p:nvSpPr>
          <p:spPr bwMode="auto">
            <a:xfrm>
              <a:off x="633358" y="2708919"/>
              <a:ext cx="3136043" cy="122413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9" name="Freeform 13"/>
            <p:cNvSpPr>
              <a:spLocks/>
            </p:cNvSpPr>
            <p:nvPr/>
          </p:nvSpPr>
          <p:spPr bwMode="auto">
            <a:xfrm>
              <a:off x="2913252" y="3394152"/>
              <a:ext cx="565163"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70" name="直線矢印コネクタ 69"/>
            <p:cNvCxnSpPr/>
            <p:nvPr/>
          </p:nvCxnSpPr>
          <p:spPr bwMode="auto">
            <a:xfrm>
              <a:off x="2518636" y="3001211"/>
              <a:ext cx="396604"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71" name="角丸四角形 70"/>
            <p:cNvSpPr/>
            <p:nvPr/>
          </p:nvSpPr>
          <p:spPr>
            <a:xfrm>
              <a:off x="2765426" y="2791821"/>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72" name="直線矢印コネクタ 71"/>
            <p:cNvCxnSpPr/>
            <p:nvPr/>
          </p:nvCxnSpPr>
          <p:spPr bwMode="auto">
            <a:xfrm>
              <a:off x="2518636" y="3221197"/>
              <a:ext cx="394617"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74" name="Freeform 13"/>
            <p:cNvSpPr>
              <a:spLocks/>
            </p:cNvSpPr>
            <p:nvPr/>
          </p:nvSpPr>
          <p:spPr bwMode="auto">
            <a:xfrm>
              <a:off x="2915240" y="2902491"/>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5" name="Freeform 13"/>
            <p:cNvSpPr>
              <a:spLocks/>
            </p:cNvSpPr>
            <p:nvPr/>
          </p:nvSpPr>
          <p:spPr bwMode="auto">
            <a:xfrm>
              <a:off x="2915239" y="3154675"/>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77" name="角丸四角形 76"/>
            <p:cNvSpPr/>
            <p:nvPr/>
          </p:nvSpPr>
          <p:spPr>
            <a:xfrm>
              <a:off x="1843784" y="2791821"/>
              <a:ext cx="77573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9" name="Freeform 13"/>
            <p:cNvSpPr>
              <a:spLocks/>
            </p:cNvSpPr>
            <p:nvPr/>
          </p:nvSpPr>
          <p:spPr bwMode="auto">
            <a:xfrm>
              <a:off x="1970868" y="2921385"/>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80" name="Freeform 13"/>
            <p:cNvSpPr>
              <a:spLocks/>
            </p:cNvSpPr>
            <p:nvPr/>
          </p:nvSpPr>
          <p:spPr bwMode="auto">
            <a:xfrm>
              <a:off x="1970867" y="3154675"/>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8" name="グループ化 7"/>
          <p:cNvGrpSpPr/>
          <p:nvPr/>
        </p:nvGrpSpPr>
        <p:grpSpPr>
          <a:xfrm>
            <a:off x="7609565" y="1749374"/>
            <a:ext cx="1489671" cy="599506"/>
            <a:chOff x="7473568" y="2339404"/>
            <a:chExt cx="1489671" cy="599506"/>
          </a:xfrm>
        </p:grpSpPr>
        <p:sp>
          <p:nvSpPr>
            <p:cNvPr id="83" name="正方形/長方形 82"/>
            <p:cNvSpPr/>
            <p:nvPr/>
          </p:nvSpPr>
          <p:spPr bwMode="auto">
            <a:xfrm>
              <a:off x="7473568" y="2339404"/>
              <a:ext cx="1489671" cy="59950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84" name="グループ化 83"/>
            <p:cNvGrpSpPr/>
            <p:nvPr/>
          </p:nvGrpSpPr>
          <p:grpSpPr>
            <a:xfrm>
              <a:off x="7607577" y="2390673"/>
              <a:ext cx="1290127" cy="476229"/>
              <a:chOff x="2330574" y="3080126"/>
              <a:chExt cx="3719478" cy="1423689"/>
            </a:xfrm>
          </p:grpSpPr>
          <p:cxnSp>
            <p:nvCxnSpPr>
              <p:cNvPr id="86" name="直線矢印コネクタ 85"/>
              <p:cNvCxnSpPr/>
              <p:nvPr/>
            </p:nvCxnSpPr>
            <p:spPr bwMode="auto">
              <a:xfrm>
                <a:off x="3635896" y="3456911"/>
                <a:ext cx="916011"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87" name="角丸四角形 86"/>
              <p:cNvSpPr/>
              <p:nvPr/>
            </p:nvSpPr>
            <p:spPr>
              <a:xfrm>
                <a:off x="4205891" y="3080126"/>
                <a:ext cx="1844161" cy="1423689"/>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90" name="Freeform 13"/>
              <p:cNvSpPr>
                <a:spLocks/>
              </p:cNvSpPr>
              <p:nvPr/>
            </p:nvSpPr>
            <p:spPr bwMode="auto">
              <a:xfrm>
                <a:off x="4551907" y="3240887"/>
                <a:ext cx="1296142" cy="43204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1" name="Freeform 13"/>
              <p:cNvSpPr>
                <a:spLocks/>
              </p:cNvSpPr>
              <p:nvPr/>
            </p:nvSpPr>
            <p:spPr bwMode="auto">
              <a:xfrm>
                <a:off x="4551907" y="3872213"/>
                <a:ext cx="1296145" cy="43204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92" name="Freeform 13"/>
              <p:cNvSpPr>
                <a:spLocks/>
              </p:cNvSpPr>
              <p:nvPr/>
            </p:nvSpPr>
            <p:spPr bwMode="auto">
              <a:xfrm>
                <a:off x="2330574" y="3296151"/>
                <a:ext cx="1305322" cy="43204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grpSp>
        <p:nvGrpSpPr>
          <p:cNvPr id="9" name="グループ化 8"/>
          <p:cNvGrpSpPr/>
          <p:nvPr/>
        </p:nvGrpSpPr>
        <p:grpSpPr>
          <a:xfrm>
            <a:off x="7618833" y="2924944"/>
            <a:ext cx="1489671" cy="864503"/>
            <a:chOff x="7452320" y="3045917"/>
            <a:chExt cx="1489671" cy="864503"/>
          </a:xfrm>
        </p:grpSpPr>
        <p:sp>
          <p:nvSpPr>
            <p:cNvPr id="95" name="正方形/長方形 94"/>
            <p:cNvSpPr/>
            <p:nvPr/>
          </p:nvSpPr>
          <p:spPr bwMode="auto">
            <a:xfrm>
              <a:off x="7452320" y="3045917"/>
              <a:ext cx="1489671" cy="864503"/>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96" name="グループ化 95"/>
            <p:cNvGrpSpPr/>
            <p:nvPr/>
          </p:nvGrpSpPr>
          <p:grpSpPr>
            <a:xfrm>
              <a:off x="7503875" y="3097098"/>
              <a:ext cx="1369618" cy="722608"/>
              <a:chOff x="2101400" y="2996952"/>
              <a:chExt cx="3948652" cy="2160240"/>
            </a:xfrm>
          </p:grpSpPr>
          <p:sp>
            <p:nvSpPr>
              <p:cNvPr id="97" name="Freeform 13"/>
              <p:cNvSpPr>
                <a:spLocks/>
              </p:cNvSpPr>
              <p:nvPr/>
            </p:nvSpPr>
            <p:spPr bwMode="auto">
              <a:xfrm>
                <a:off x="4551905" y="4427517"/>
                <a:ext cx="1296145" cy="43204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98" name="直線矢印コネクタ 97"/>
              <p:cNvCxnSpPr/>
              <p:nvPr/>
            </p:nvCxnSpPr>
            <p:spPr bwMode="auto">
              <a:xfrm>
                <a:off x="3635896" y="3373736"/>
                <a:ext cx="916012"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99" name="角丸四角形 98"/>
              <p:cNvSpPr/>
              <p:nvPr/>
            </p:nvSpPr>
            <p:spPr>
              <a:xfrm>
                <a:off x="4205892" y="2996952"/>
                <a:ext cx="1844160" cy="216024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100" name="直線矢印コネクタ 99"/>
              <p:cNvCxnSpPr/>
              <p:nvPr/>
            </p:nvCxnSpPr>
            <p:spPr bwMode="auto">
              <a:xfrm>
                <a:off x="3635896" y="3969060"/>
                <a:ext cx="911422"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01" name="Freeform 13"/>
              <p:cNvSpPr>
                <a:spLocks/>
              </p:cNvSpPr>
              <p:nvPr/>
            </p:nvSpPr>
            <p:spPr bwMode="auto">
              <a:xfrm>
                <a:off x="4551908" y="3157712"/>
                <a:ext cx="1296143" cy="43204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2" name="Freeform 13"/>
              <p:cNvSpPr>
                <a:spLocks/>
              </p:cNvSpPr>
              <p:nvPr/>
            </p:nvSpPr>
            <p:spPr bwMode="auto">
              <a:xfrm>
                <a:off x="4551907" y="3789040"/>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3" name="Freeform 13"/>
              <p:cNvSpPr>
                <a:spLocks/>
              </p:cNvSpPr>
              <p:nvPr/>
            </p:nvSpPr>
            <p:spPr bwMode="auto">
              <a:xfrm>
                <a:off x="2330574" y="3212976"/>
                <a:ext cx="1305322"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4" name="角丸四角形 103"/>
              <p:cNvSpPr/>
              <p:nvPr/>
            </p:nvSpPr>
            <p:spPr>
              <a:xfrm>
                <a:off x="2101400" y="2996952"/>
                <a:ext cx="1844853" cy="2160240"/>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5" name="Freeform 13"/>
              <p:cNvSpPr>
                <a:spLocks/>
              </p:cNvSpPr>
              <p:nvPr/>
            </p:nvSpPr>
            <p:spPr bwMode="auto">
              <a:xfrm>
                <a:off x="2339752" y="3841291"/>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sp>
        <p:nvSpPr>
          <p:cNvPr id="106" name="Freeform 13"/>
          <p:cNvSpPr>
            <a:spLocks/>
          </p:cNvSpPr>
          <p:nvPr/>
        </p:nvSpPr>
        <p:spPr bwMode="auto">
          <a:xfrm>
            <a:off x="8235856" y="5840146"/>
            <a:ext cx="565163"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7" name="角丸四角形 106"/>
          <p:cNvSpPr/>
          <p:nvPr/>
        </p:nvSpPr>
        <p:spPr>
          <a:xfrm>
            <a:off x="8103286" y="5237815"/>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8" name="Freeform 13"/>
          <p:cNvSpPr>
            <a:spLocks/>
          </p:cNvSpPr>
          <p:nvPr/>
        </p:nvSpPr>
        <p:spPr bwMode="auto">
          <a:xfrm>
            <a:off x="8237844" y="5348485"/>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9" name="Freeform 13"/>
          <p:cNvSpPr>
            <a:spLocks/>
          </p:cNvSpPr>
          <p:nvPr/>
        </p:nvSpPr>
        <p:spPr bwMode="auto">
          <a:xfrm>
            <a:off x="8237843" y="5600669"/>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cxnSp>
        <p:nvCxnSpPr>
          <p:cNvPr id="110" name="直線矢印コネクタ 109"/>
          <p:cNvCxnSpPr/>
          <p:nvPr/>
        </p:nvCxnSpPr>
        <p:spPr bwMode="auto">
          <a:xfrm>
            <a:off x="7827656" y="5428310"/>
            <a:ext cx="396604"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111" name="直線矢印コネクタ 110"/>
          <p:cNvCxnSpPr/>
          <p:nvPr/>
        </p:nvCxnSpPr>
        <p:spPr bwMode="auto">
          <a:xfrm>
            <a:off x="7829643" y="5669468"/>
            <a:ext cx="396604"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17" name="右カーブ矢印 116"/>
          <p:cNvSpPr/>
          <p:nvPr/>
        </p:nvSpPr>
        <p:spPr bwMode="auto">
          <a:xfrm flipH="1">
            <a:off x="5384941" y="5397931"/>
            <a:ext cx="250902" cy="3478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9" name="右カーブ矢印 118"/>
          <p:cNvSpPr/>
          <p:nvPr/>
        </p:nvSpPr>
        <p:spPr bwMode="auto">
          <a:xfrm flipH="1">
            <a:off x="8506830" y="5637453"/>
            <a:ext cx="250902" cy="3478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0" name="右カーブ矢印 119"/>
          <p:cNvSpPr/>
          <p:nvPr/>
        </p:nvSpPr>
        <p:spPr bwMode="auto">
          <a:xfrm flipH="1">
            <a:off x="8710066" y="1895264"/>
            <a:ext cx="252000" cy="309600"/>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1" name="右カーブ矢印 120"/>
          <p:cNvSpPr/>
          <p:nvPr/>
        </p:nvSpPr>
        <p:spPr bwMode="auto">
          <a:xfrm flipH="1">
            <a:off x="2592906" y="4570981"/>
            <a:ext cx="250902" cy="3478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3" name="右カーブ矢印 112"/>
          <p:cNvSpPr/>
          <p:nvPr/>
        </p:nvSpPr>
        <p:spPr bwMode="auto">
          <a:xfrm flipH="1">
            <a:off x="8745152" y="3277778"/>
            <a:ext cx="252000" cy="309600"/>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4" name="テキスト ボックス 113"/>
          <p:cNvSpPr txBox="1"/>
          <p:nvPr/>
        </p:nvSpPr>
        <p:spPr>
          <a:xfrm>
            <a:off x="5492287" y="2996952"/>
            <a:ext cx="2036241" cy="707886"/>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000" dirty="0" smtClean="0"/>
              <a:t>クローンセット</a:t>
            </a:r>
            <a:endParaRPr lang="en-US" altLang="ja-JP" sz="2000" dirty="0" smtClean="0"/>
          </a:p>
          <a:p>
            <a:pPr algn="ctr"/>
            <a:r>
              <a:rPr lang="ja-JP" altLang="en-US" sz="2000" dirty="0" smtClean="0"/>
              <a:t>遷移情報</a:t>
            </a:r>
            <a:r>
              <a:rPr lang="en-US" altLang="ja-JP" sz="2000" dirty="0" smtClean="0"/>
              <a:t>(N-1,N)</a:t>
            </a:r>
            <a:endParaRPr kumimoji="1" lang="ja-JP" altLang="en-US" sz="2000" dirty="0"/>
          </a:p>
        </p:txBody>
      </p:sp>
      <p:sp>
        <p:nvSpPr>
          <p:cNvPr id="132" name="File"/>
          <p:cNvSpPr>
            <a:spLocks noEditPoints="1" noChangeArrowheads="1"/>
          </p:cNvSpPr>
          <p:nvPr/>
        </p:nvSpPr>
        <p:spPr bwMode="auto">
          <a:xfrm>
            <a:off x="3597298" y="2848474"/>
            <a:ext cx="1262734" cy="447214"/>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n-US" altLang="ja-JP" sz="2000" dirty="0" smtClean="0"/>
              <a:t>rev. N-1</a:t>
            </a:r>
            <a:endParaRPr lang="ja-JP" altLang="en-US" sz="2000" dirty="0"/>
          </a:p>
        </p:txBody>
      </p:sp>
      <p:sp>
        <p:nvSpPr>
          <p:cNvPr id="27" name="File"/>
          <p:cNvSpPr>
            <a:spLocks noEditPoints="1" noChangeArrowheads="1"/>
          </p:cNvSpPr>
          <p:nvPr/>
        </p:nvSpPr>
        <p:spPr bwMode="auto">
          <a:xfrm>
            <a:off x="3597297" y="1484784"/>
            <a:ext cx="1083940" cy="447214"/>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n-US" altLang="ja-JP" sz="2000" dirty="0" smtClean="0"/>
              <a:t>rev. 1</a:t>
            </a:r>
            <a:endParaRPr lang="ja-JP" altLang="en-US" sz="2000" dirty="0"/>
          </a:p>
        </p:txBody>
      </p:sp>
      <p:sp>
        <p:nvSpPr>
          <p:cNvPr id="29" name="File"/>
          <p:cNvSpPr>
            <a:spLocks noEditPoints="1" noChangeArrowheads="1"/>
          </p:cNvSpPr>
          <p:nvPr/>
        </p:nvSpPr>
        <p:spPr bwMode="auto">
          <a:xfrm>
            <a:off x="3597297" y="1916832"/>
            <a:ext cx="1088856" cy="447214"/>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n-US" altLang="ja-JP" sz="2000" dirty="0" smtClean="0"/>
              <a:t>rev. 2</a:t>
            </a:r>
            <a:endParaRPr lang="ja-JP" altLang="en-US" sz="2000" dirty="0"/>
          </a:p>
        </p:txBody>
      </p:sp>
      <p:sp>
        <p:nvSpPr>
          <p:cNvPr id="32" name="テキスト ボックス 31"/>
          <p:cNvSpPr txBox="1"/>
          <p:nvPr/>
        </p:nvSpPr>
        <p:spPr>
          <a:xfrm>
            <a:off x="3935543" y="2492896"/>
            <a:ext cx="492443" cy="565124"/>
          </a:xfrm>
          <a:prstGeom prst="rect">
            <a:avLst/>
          </a:prstGeom>
          <a:noFill/>
        </p:spPr>
        <p:txBody>
          <a:bodyPr vert="eaVert" wrap="square" rtlCol="0">
            <a:spAutoFit/>
          </a:bodyPr>
          <a:lstStyle/>
          <a:p>
            <a:r>
              <a:rPr kumimoji="1" lang="ja-JP" altLang="en-US" sz="2000" dirty="0" smtClean="0"/>
              <a:t>・・・</a:t>
            </a:r>
            <a:endParaRPr kumimoji="1" lang="ja-JP" altLang="en-US" sz="2000" dirty="0"/>
          </a:p>
        </p:txBody>
      </p:sp>
      <p:sp>
        <p:nvSpPr>
          <p:cNvPr id="31" name="File"/>
          <p:cNvSpPr>
            <a:spLocks noEditPoints="1" noChangeArrowheads="1"/>
          </p:cNvSpPr>
          <p:nvPr/>
        </p:nvSpPr>
        <p:spPr bwMode="auto">
          <a:xfrm>
            <a:off x="3597299" y="3284984"/>
            <a:ext cx="1253034" cy="447214"/>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n-US" altLang="ja-JP" sz="2000" dirty="0" smtClean="0"/>
              <a:t>rev. N</a:t>
            </a:r>
            <a:endParaRPr lang="ja-JP" altLang="en-US" sz="2000" dirty="0"/>
          </a:p>
        </p:txBody>
      </p:sp>
      <p:cxnSp>
        <p:nvCxnSpPr>
          <p:cNvPr id="41" name="直線矢印コネクタ 40"/>
          <p:cNvCxnSpPr>
            <a:stCxn id="94" idx="3"/>
            <a:endCxn id="31" idx="1"/>
          </p:cNvCxnSpPr>
          <p:nvPr/>
        </p:nvCxnSpPr>
        <p:spPr bwMode="auto">
          <a:xfrm>
            <a:off x="3136728" y="2750016"/>
            <a:ext cx="460571" cy="758575"/>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133" name="テキスト ボックス 132"/>
          <p:cNvSpPr txBox="1"/>
          <p:nvPr/>
        </p:nvSpPr>
        <p:spPr>
          <a:xfrm>
            <a:off x="8224066" y="2516967"/>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41" name="テキスト ボックス 140"/>
          <p:cNvSpPr txBox="1"/>
          <p:nvPr/>
        </p:nvSpPr>
        <p:spPr>
          <a:xfrm>
            <a:off x="6703941" y="5307594"/>
            <a:ext cx="492443" cy="461665"/>
          </a:xfrm>
          <a:prstGeom prst="rect">
            <a:avLst/>
          </a:prstGeom>
          <a:noFill/>
        </p:spPr>
        <p:txBody>
          <a:bodyPr vert="horz" wrap="none" rtlCol="0">
            <a:spAutoFit/>
          </a:bodyPr>
          <a:lstStyle/>
          <a:p>
            <a:r>
              <a:rPr kumimoji="1" lang="en-US" altLang="ja-JP" dirty="0" smtClean="0"/>
              <a:t>…</a:t>
            </a:r>
            <a:endParaRPr kumimoji="1" lang="ja-JP" altLang="en-US" dirty="0"/>
          </a:p>
        </p:txBody>
      </p:sp>
      <p:cxnSp>
        <p:nvCxnSpPr>
          <p:cNvPr id="142" name="直線矢印コネクタ 141"/>
          <p:cNvCxnSpPr/>
          <p:nvPr/>
        </p:nvCxnSpPr>
        <p:spPr bwMode="auto">
          <a:xfrm>
            <a:off x="5646767" y="5449483"/>
            <a:ext cx="396604"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43" name="角丸四角形 142"/>
          <p:cNvSpPr/>
          <p:nvPr/>
        </p:nvSpPr>
        <p:spPr>
          <a:xfrm>
            <a:off x="5924734" y="5240093"/>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cxnSp>
        <p:nvCxnSpPr>
          <p:cNvPr id="144" name="直線矢印コネクタ 143"/>
          <p:cNvCxnSpPr/>
          <p:nvPr/>
        </p:nvCxnSpPr>
        <p:spPr bwMode="auto">
          <a:xfrm>
            <a:off x="5646767" y="5669469"/>
            <a:ext cx="394617"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45" name="Freeform 13"/>
          <p:cNvSpPr>
            <a:spLocks/>
          </p:cNvSpPr>
          <p:nvPr/>
        </p:nvSpPr>
        <p:spPr bwMode="auto">
          <a:xfrm>
            <a:off x="6043371" y="5350763"/>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6" name="Freeform 13"/>
          <p:cNvSpPr>
            <a:spLocks/>
          </p:cNvSpPr>
          <p:nvPr/>
        </p:nvSpPr>
        <p:spPr bwMode="auto">
          <a:xfrm>
            <a:off x="6043370" y="5602947"/>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7" name="角丸四角形 146"/>
          <p:cNvSpPr/>
          <p:nvPr/>
        </p:nvSpPr>
        <p:spPr>
          <a:xfrm>
            <a:off x="107504" y="4160507"/>
            <a:ext cx="798462" cy="1079586"/>
          </a:xfrm>
          <a:prstGeom prst="roundRect">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48" name="Freeform 13"/>
          <p:cNvSpPr>
            <a:spLocks/>
          </p:cNvSpPr>
          <p:nvPr/>
        </p:nvSpPr>
        <p:spPr bwMode="auto">
          <a:xfrm>
            <a:off x="266395" y="4290071"/>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49" name="Freeform 13"/>
          <p:cNvSpPr>
            <a:spLocks/>
          </p:cNvSpPr>
          <p:nvPr/>
        </p:nvSpPr>
        <p:spPr bwMode="auto">
          <a:xfrm>
            <a:off x="257317" y="4523361"/>
            <a:ext cx="561189" cy="1596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u="sng"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50" name="右カーブ矢印 149"/>
          <p:cNvSpPr/>
          <p:nvPr/>
        </p:nvSpPr>
        <p:spPr bwMode="auto">
          <a:xfrm flipH="1">
            <a:off x="537925" y="4318345"/>
            <a:ext cx="250902" cy="3478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2051" name="Picture 3" descr="C:\Users\m-takuya\AppData\Local\Microsoft\Windows\Temporary Internet Files\Content.IE5\V9TSFUNJ\MC900441944[1].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719" r="63356" b="15875"/>
          <a:stretch/>
        </p:blipFill>
        <p:spPr bwMode="auto">
          <a:xfrm>
            <a:off x="139326" y="3821551"/>
            <a:ext cx="332748" cy="553455"/>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155069" y="4578494"/>
            <a:ext cx="317005" cy="527270"/>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3" descr="C:\Users\m-takuya\AppData\Local\Microsoft\Windows\Temporary Internet Files\Content.IE5\V9TSFUNJ\MC900441944[1].wmf"/>
          <p:cNvPicPr>
            <a:picLocks noChangeAspect="1" noChangeArrowheads="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2281930" y="4873231"/>
            <a:ext cx="317005" cy="527270"/>
          </a:xfrm>
          <a:prstGeom prst="rect">
            <a:avLst/>
          </a:prstGeom>
          <a:noFill/>
          <a:extLst>
            <a:ext uri="{909E8E84-426E-40DD-AFC4-6F175D3DCCD1}">
              <a14:hiddenFill xmlns:a14="http://schemas.microsoft.com/office/drawing/2010/main">
                <a:solidFill>
                  <a:srgbClr val="FFFFFF"/>
                </a:solidFill>
              </a14:hiddenFill>
            </a:ext>
          </a:extLst>
        </p:spPr>
      </p:pic>
      <p:sp>
        <p:nvSpPr>
          <p:cNvPr id="153" name="テキスト ボックス 152"/>
          <p:cNvSpPr txBox="1"/>
          <p:nvPr/>
        </p:nvSpPr>
        <p:spPr>
          <a:xfrm>
            <a:off x="847333" y="4261420"/>
            <a:ext cx="492443" cy="461665"/>
          </a:xfrm>
          <a:prstGeom prst="rect">
            <a:avLst/>
          </a:prstGeom>
          <a:noFill/>
        </p:spPr>
        <p:txBody>
          <a:bodyPr vert="horz" wrap="none" rtlCol="0">
            <a:spAutoFit/>
          </a:bodyPr>
          <a:lstStyle/>
          <a:p>
            <a:r>
              <a:rPr kumimoji="1" lang="en-US" altLang="ja-JP" dirty="0" smtClean="0"/>
              <a:t>…</a:t>
            </a:r>
            <a:endParaRPr kumimoji="1" lang="ja-JP" altLang="en-US" dirty="0"/>
          </a:p>
        </p:txBody>
      </p:sp>
      <p:grpSp>
        <p:nvGrpSpPr>
          <p:cNvPr id="3" name="グループ化 2"/>
          <p:cNvGrpSpPr/>
          <p:nvPr/>
        </p:nvGrpSpPr>
        <p:grpSpPr>
          <a:xfrm>
            <a:off x="2289135" y="2099403"/>
            <a:ext cx="847594" cy="1113573"/>
            <a:chOff x="2311345" y="2085340"/>
            <a:chExt cx="814023" cy="1203249"/>
          </a:xfrm>
        </p:grpSpPr>
        <p:sp>
          <p:nvSpPr>
            <p:cNvPr id="93" name="片側の 2 つの角を切り取った四角形 92"/>
            <p:cNvSpPr/>
            <p:nvPr/>
          </p:nvSpPr>
          <p:spPr bwMode="auto">
            <a:xfrm>
              <a:off x="2335355" y="2085340"/>
              <a:ext cx="439537" cy="201037"/>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4" name="正方形/長方形 93"/>
            <p:cNvSpPr/>
            <p:nvPr/>
          </p:nvSpPr>
          <p:spPr bwMode="auto">
            <a:xfrm>
              <a:off x="2311345" y="2288105"/>
              <a:ext cx="814023" cy="1000484"/>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3156514648"/>
      </p:ext>
    </p:extLst>
  </p:cSld>
  <p:clrMapOvr>
    <a:masterClrMapping/>
  </p:clrMapOvr>
  <mc:AlternateContent xmlns:mc="http://schemas.openxmlformats.org/markup-compatibility/2006" xmlns:p14="http://schemas.microsoft.com/office/powerpoint/2010/main">
    <mc:Choice Requires="p14">
      <p:transition spd="slow" p14:dur="2000" advTm="83443"/>
    </mc:Choice>
    <mc:Fallback xmlns="">
      <p:transition spd="slow" advTm="834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9"/>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1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1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4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4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43"/>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4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4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46"/>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67"/>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21"/>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4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4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4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50"/>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2051"/>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64"/>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65"/>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5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6"/>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6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 grpId="0"/>
      <p:bldP spid="5" grpId="0"/>
      <p:bldP spid="6" grpId="0"/>
      <p:bldP spid="7" grpId="0"/>
      <p:bldP spid="22" grpId="0" animBg="1"/>
      <p:bldP spid="45" grpId="0" animBg="1"/>
      <p:bldP spid="46" grpId="0" animBg="1"/>
      <p:bldP spid="48" grpId="0"/>
      <p:bldP spid="54" grpId="0" animBg="1"/>
      <p:bldP spid="60" grpId="0" animBg="1"/>
      <p:bldP spid="66" grpId="0" animBg="1"/>
      <p:bldP spid="43" grpId="0" animBg="1"/>
      <p:bldP spid="51" grpId="0" animBg="1"/>
      <p:bldP spid="52" grpId="0" animBg="1"/>
      <p:bldP spid="56" grpId="0" animBg="1"/>
      <p:bldP spid="58" grpId="0" animBg="1"/>
      <p:bldP spid="62" grpId="0" animBg="1"/>
      <p:bldP spid="59" grpId="0" animBg="1"/>
      <p:bldP spid="106" grpId="0" animBg="1"/>
      <p:bldP spid="107" grpId="0" animBg="1"/>
      <p:bldP spid="108" grpId="0" animBg="1"/>
      <p:bldP spid="109" grpId="0" animBg="1"/>
      <p:bldP spid="117" grpId="0" animBg="1"/>
      <p:bldP spid="119" grpId="0" animBg="1"/>
      <p:bldP spid="120" grpId="0" animBg="1"/>
      <p:bldP spid="121" grpId="0" animBg="1"/>
      <p:bldP spid="113" grpId="0" animBg="1"/>
      <p:bldP spid="114" grpId="0" animBg="1"/>
      <p:bldP spid="132" grpId="0" animBg="1"/>
      <p:bldP spid="27" grpId="0" animBg="1"/>
      <p:bldP spid="29" grpId="0" animBg="1"/>
      <p:bldP spid="32" grpId="0"/>
      <p:bldP spid="31" grpId="0" animBg="1"/>
      <p:bldP spid="133" grpId="0"/>
      <p:bldP spid="141" grpId="0"/>
      <p:bldP spid="143" grpId="0" animBg="1"/>
      <p:bldP spid="145" grpId="0" animBg="1"/>
      <p:bldP spid="146" grpId="0" animBg="1"/>
      <p:bldP spid="147" grpId="0" animBg="1"/>
      <p:bldP spid="148" grpId="0" animBg="1"/>
      <p:bldP spid="149" grpId="0" animBg="1"/>
      <p:bldP spid="150" grpId="0" animBg="1"/>
      <p:bldP spid="1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片側の 2 つの角を切り取った四角形 19"/>
          <p:cNvSpPr/>
          <p:nvPr/>
        </p:nvSpPr>
        <p:spPr bwMode="auto">
          <a:xfrm>
            <a:off x="4644008" y="1988840"/>
            <a:ext cx="1594132" cy="705093"/>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9" name="正方形/長方形 18"/>
          <p:cNvSpPr/>
          <p:nvPr/>
        </p:nvSpPr>
        <p:spPr bwMode="auto">
          <a:xfrm>
            <a:off x="4644008" y="2693933"/>
            <a:ext cx="2952337" cy="3508978"/>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68" name="グループ化 67"/>
          <p:cNvGrpSpPr/>
          <p:nvPr/>
        </p:nvGrpSpPr>
        <p:grpSpPr>
          <a:xfrm>
            <a:off x="1215854" y="4221088"/>
            <a:ext cx="1428839" cy="2090069"/>
            <a:chOff x="478379" y="1986705"/>
            <a:chExt cx="2491254" cy="2125886"/>
          </a:xfrm>
        </p:grpSpPr>
        <p:sp>
          <p:nvSpPr>
            <p:cNvPr id="69" name="円柱 68"/>
            <p:cNvSpPr/>
            <p:nvPr/>
          </p:nvSpPr>
          <p:spPr bwMode="auto">
            <a:xfrm>
              <a:off x="521359" y="1986705"/>
              <a:ext cx="2448274" cy="2125886"/>
            </a:xfrm>
            <a:prstGeom prst="can">
              <a:avLst>
                <a:gd name="adj" fmla="val 3255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sz="2400" b="0" i="0" u="none" strike="noStrike" cap="none" normalizeH="0" baseline="0" dirty="0" smtClean="0">
                <a:ln>
                  <a:noFill/>
                </a:ln>
                <a:solidFill>
                  <a:schemeClr val="tx1"/>
                </a:solidFill>
                <a:effectLst/>
                <a:latin typeface="+mj-lt"/>
                <a:ea typeface="ＭＳ Ｐゴシック" pitchFamily="50" charset="-128"/>
              </a:endParaRPr>
            </a:p>
          </p:txBody>
        </p:sp>
        <p:sp>
          <p:nvSpPr>
            <p:cNvPr id="71" name="テキスト ボックス 70"/>
            <p:cNvSpPr txBox="1"/>
            <p:nvPr/>
          </p:nvSpPr>
          <p:spPr>
            <a:xfrm>
              <a:off x="478379" y="2019191"/>
              <a:ext cx="2491252" cy="406966"/>
            </a:xfrm>
            <a:prstGeom prst="rect">
              <a:avLst/>
            </a:prstGeom>
            <a:noFill/>
          </p:spPr>
          <p:txBody>
            <a:bodyPr wrap="square" rtlCol="0">
              <a:spAutoFit/>
            </a:bodyPr>
            <a:lstStyle/>
            <a:p>
              <a:pPr algn="ctr"/>
              <a:r>
                <a:rPr kumimoji="1" lang="ja-JP" altLang="en-US" sz="2000" dirty="0" smtClean="0">
                  <a:latin typeface="+mj-lt"/>
                </a:rPr>
                <a:t>リポジトリ</a:t>
              </a:r>
              <a:r>
                <a:rPr kumimoji="1" lang="en-US" altLang="ja-JP" sz="2000" dirty="0">
                  <a:latin typeface="+mj-lt"/>
                </a:rPr>
                <a:t>B</a:t>
              </a:r>
              <a:endParaRPr kumimoji="1" lang="ja-JP" altLang="en-US" sz="2000" dirty="0">
                <a:latin typeface="+mj-lt"/>
              </a:endParaRPr>
            </a:p>
          </p:txBody>
        </p:sp>
      </p:grpSp>
      <p:sp>
        <p:nvSpPr>
          <p:cNvPr id="200" name="正方形/長方形 199"/>
          <p:cNvSpPr/>
          <p:nvPr/>
        </p:nvSpPr>
        <p:spPr bwMode="auto">
          <a:xfrm>
            <a:off x="107506" y="5425067"/>
            <a:ext cx="1138840"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B</a:t>
            </a:r>
            <a:r>
              <a:rPr kumimoji="0" lang="en-US" altLang="ja-JP" sz="2000" b="0" i="0" u="none" strike="noStrike" cap="none" normalizeH="0" baseline="-25000" dirty="0" smtClean="0">
                <a:ln>
                  <a:noFill/>
                </a:ln>
                <a:solidFill>
                  <a:schemeClr val="tx1"/>
                </a:solidFill>
                <a:effectLst/>
                <a:latin typeface="Times New Roman" pitchFamily="18" charset="0"/>
                <a:ea typeface="ＭＳ Ｐゴシック" pitchFamily="50" charset="-128"/>
              </a:rPr>
              <a:t>2</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2012/4/4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9" name="正方形/長方形 228"/>
          <p:cNvSpPr/>
          <p:nvPr/>
        </p:nvSpPr>
        <p:spPr bwMode="auto">
          <a:xfrm>
            <a:off x="1249424" y="5425067"/>
            <a:ext cx="1395270" cy="668228"/>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1" name="正方形/長方形 200"/>
          <p:cNvSpPr/>
          <p:nvPr/>
        </p:nvSpPr>
        <p:spPr bwMode="auto">
          <a:xfrm>
            <a:off x="107504" y="4756838"/>
            <a:ext cx="1138841"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B</a:t>
            </a:r>
            <a:r>
              <a:rPr kumimoji="0" lang="en-US" altLang="ja-JP" sz="2000" b="0" i="0" u="none" strike="noStrike" cap="none" normalizeH="0" baseline="-25000" dirty="0" smtClean="0">
                <a:ln>
                  <a:noFill/>
                </a:ln>
                <a:solidFill>
                  <a:schemeClr val="tx1"/>
                </a:solidFill>
                <a:effectLst/>
                <a:latin typeface="Times New Roman" pitchFamily="18" charset="0"/>
                <a:ea typeface="ＭＳ Ｐゴシック" pitchFamily="50" charset="-128"/>
              </a:rPr>
              <a:t>1</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2012/2/4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8" name="正方形/長方形 227"/>
          <p:cNvSpPr/>
          <p:nvPr/>
        </p:nvSpPr>
        <p:spPr bwMode="auto">
          <a:xfrm>
            <a:off x="1249423" y="4756837"/>
            <a:ext cx="1395269"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nvGrpSpPr>
          <p:cNvPr id="31" name="グループ化 30"/>
          <p:cNvGrpSpPr/>
          <p:nvPr/>
        </p:nvGrpSpPr>
        <p:grpSpPr>
          <a:xfrm>
            <a:off x="1249423" y="1865991"/>
            <a:ext cx="1395270" cy="2139076"/>
            <a:chOff x="1462007" y="1772424"/>
            <a:chExt cx="1213220" cy="2491003"/>
          </a:xfrm>
        </p:grpSpPr>
        <p:sp>
          <p:nvSpPr>
            <p:cNvPr id="29" name="円柱 28"/>
            <p:cNvSpPr/>
            <p:nvPr/>
          </p:nvSpPr>
          <p:spPr bwMode="auto">
            <a:xfrm>
              <a:off x="1462007" y="1772424"/>
              <a:ext cx="1213220" cy="2491003"/>
            </a:xfrm>
            <a:prstGeom prst="can">
              <a:avLst>
                <a:gd name="adj" fmla="val 3391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sz="2400" b="0" i="0" u="none" strike="noStrike" cap="none" normalizeH="0" baseline="0" dirty="0" smtClean="0">
                <a:ln>
                  <a:noFill/>
                </a:ln>
                <a:solidFill>
                  <a:schemeClr val="tx1"/>
                </a:solidFill>
                <a:effectLst/>
                <a:latin typeface="+mj-lt"/>
                <a:ea typeface="ＭＳ Ｐゴシック" pitchFamily="50" charset="-128"/>
              </a:endParaRPr>
            </a:p>
          </p:txBody>
        </p:sp>
        <p:sp>
          <p:nvSpPr>
            <p:cNvPr id="30" name="テキスト ボックス 29"/>
            <p:cNvSpPr txBox="1"/>
            <p:nvPr/>
          </p:nvSpPr>
          <p:spPr>
            <a:xfrm>
              <a:off x="1509163" y="1831630"/>
              <a:ext cx="1166064" cy="400110"/>
            </a:xfrm>
            <a:prstGeom prst="rect">
              <a:avLst/>
            </a:prstGeom>
            <a:noFill/>
          </p:spPr>
          <p:txBody>
            <a:bodyPr wrap="none" rtlCol="0">
              <a:spAutoFit/>
            </a:bodyPr>
            <a:lstStyle/>
            <a:p>
              <a:pPr algn="ctr"/>
              <a:r>
                <a:rPr kumimoji="1" lang="ja-JP" altLang="en-US" sz="2000" dirty="0" smtClean="0">
                  <a:latin typeface="+mj-lt"/>
                </a:rPr>
                <a:t>リポジトリ</a:t>
              </a:r>
              <a:r>
                <a:rPr kumimoji="1" lang="en-US" altLang="ja-JP" sz="2000" dirty="0" smtClean="0">
                  <a:latin typeface="+mj-lt"/>
                </a:rPr>
                <a:t>A</a:t>
              </a:r>
              <a:endParaRPr kumimoji="1" lang="ja-JP" altLang="en-US" sz="2000" dirty="0">
                <a:latin typeface="+mj-lt"/>
              </a:endParaRPr>
            </a:p>
          </p:txBody>
        </p:sp>
      </p:grpSp>
      <p:sp>
        <p:nvSpPr>
          <p:cNvPr id="225" name="正方形/長方形 224"/>
          <p:cNvSpPr/>
          <p:nvPr/>
        </p:nvSpPr>
        <p:spPr bwMode="auto">
          <a:xfrm>
            <a:off x="1246345" y="2420888"/>
            <a:ext cx="1398348"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6" name="正方形/長方形 225"/>
          <p:cNvSpPr/>
          <p:nvPr/>
        </p:nvSpPr>
        <p:spPr bwMode="auto">
          <a:xfrm>
            <a:off x="1245218" y="3089117"/>
            <a:ext cx="1399475" cy="668229"/>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2" name="正方形/長方形 201"/>
          <p:cNvSpPr/>
          <p:nvPr/>
        </p:nvSpPr>
        <p:spPr bwMode="auto">
          <a:xfrm>
            <a:off x="107634" y="3089117"/>
            <a:ext cx="1138712"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A</a:t>
            </a:r>
            <a:r>
              <a:rPr kumimoji="0" lang="en-US" altLang="ja-JP" sz="2000" b="0" i="0" u="none" strike="noStrike" cap="none" normalizeH="0" baseline="-25000" dirty="0" smtClean="0">
                <a:ln>
                  <a:noFill/>
                </a:ln>
                <a:solidFill>
                  <a:schemeClr val="tx1"/>
                </a:solidFill>
                <a:effectLst/>
                <a:latin typeface="Times New Roman" pitchFamily="18" charset="0"/>
                <a:ea typeface="ＭＳ Ｐゴシック" pitchFamily="50" charset="-128"/>
              </a:rPr>
              <a:t>2</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2012/3/2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3" name="正方形/長方形 202"/>
          <p:cNvSpPr/>
          <p:nvPr/>
        </p:nvSpPr>
        <p:spPr bwMode="auto">
          <a:xfrm>
            <a:off x="107632" y="2420888"/>
            <a:ext cx="1138713" cy="668229"/>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A</a:t>
            </a:r>
            <a:r>
              <a:rPr kumimoji="0" lang="en-US" altLang="ja-JP" sz="2000" b="0" i="0" u="none" strike="noStrike" cap="none" normalizeH="0" baseline="-25000" dirty="0" smtClean="0">
                <a:ln>
                  <a:noFill/>
                </a:ln>
                <a:solidFill>
                  <a:schemeClr val="tx1"/>
                </a:solidFill>
                <a:effectLst/>
                <a:latin typeface="Times New Roman" pitchFamily="18" charset="0"/>
                <a:ea typeface="ＭＳ Ｐゴシック" pitchFamily="50" charset="-128"/>
              </a:rPr>
              <a:t>1</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2012/1/2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 name="コンテンツ プレースホルダー 2"/>
          <p:cNvSpPr>
            <a:spLocks noGrp="1"/>
          </p:cNvSpPr>
          <p:nvPr>
            <p:ph idx="1"/>
          </p:nvPr>
        </p:nvSpPr>
        <p:spPr>
          <a:xfrm>
            <a:off x="176431" y="1166104"/>
            <a:ext cx="8785225" cy="423238"/>
          </a:xfrm>
        </p:spPr>
        <p:txBody>
          <a:bodyPr/>
          <a:lstStyle/>
          <a:p>
            <a:r>
              <a:rPr lang="ja-JP" altLang="en-US" sz="2400" dirty="0"/>
              <a:t>複数</a:t>
            </a:r>
            <a:r>
              <a:rPr lang="ja-JP" altLang="en-US" sz="2400" dirty="0" smtClean="0"/>
              <a:t>プロジェクトのリポジトリからチェックアウトを行い，合成リポジトリを作成</a:t>
            </a:r>
            <a:endParaRPr kumimoji="1" lang="ja-JP" altLang="en-US" sz="2400" dirty="0"/>
          </a:p>
        </p:txBody>
      </p:sp>
      <p:sp>
        <p:nvSpPr>
          <p:cNvPr id="2" name="タイトル 1"/>
          <p:cNvSpPr>
            <a:spLocks noGrp="1"/>
          </p:cNvSpPr>
          <p:nvPr>
            <p:ph type="title"/>
          </p:nvPr>
        </p:nvSpPr>
        <p:spPr/>
        <p:txBody>
          <a:bodyPr/>
          <a:lstStyle/>
          <a:p>
            <a:r>
              <a:rPr lang="en-US" altLang="ja-JP" sz="3800" dirty="0" smtClean="0"/>
              <a:t>STEP1</a:t>
            </a:r>
            <a:r>
              <a:rPr lang="ja-JP" altLang="en-US" sz="3800" dirty="0" smtClean="0"/>
              <a:t>：合成リポジトリの作成</a:t>
            </a:r>
            <a:endParaRPr lang="ja-JP" altLang="en-US" sz="3800" dirty="0"/>
          </a:p>
        </p:txBody>
      </p:sp>
      <p:sp>
        <p:nvSpPr>
          <p:cNvPr id="167" name="Document"/>
          <p:cNvSpPr>
            <a:spLocks noEditPoints="1" noChangeArrowheads="1"/>
          </p:cNvSpPr>
          <p:nvPr/>
        </p:nvSpPr>
        <p:spPr bwMode="auto">
          <a:xfrm>
            <a:off x="1334718" y="2584316"/>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172" name="Document"/>
          <p:cNvSpPr>
            <a:spLocks noEditPoints="1" noChangeArrowheads="1"/>
          </p:cNvSpPr>
          <p:nvPr/>
        </p:nvSpPr>
        <p:spPr bwMode="auto">
          <a:xfrm>
            <a:off x="1374350" y="3271041"/>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180" name="Document"/>
          <p:cNvSpPr>
            <a:spLocks noEditPoints="1" noChangeArrowheads="1"/>
          </p:cNvSpPr>
          <p:nvPr/>
        </p:nvSpPr>
        <p:spPr bwMode="auto">
          <a:xfrm>
            <a:off x="1341430" y="4920265"/>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181" name="Document"/>
          <p:cNvSpPr>
            <a:spLocks noEditPoints="1" noChangeArrowheads="1"/>
          </p:cNvSpPr>
          <p:nvPr/>
        </p:nvSpPr>
        <p:spPr bwMode="auto">
          <a:xfrm>
            <a:off x="1341085" y="5588495"/>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66" name="テキスト ボックス 65"/>
          <p:cNvSpPr txBox="1"/>
          <p:nvPr/>
        </p:nvSpPr>
        <p:spPr>
          <a:xfrm>
            <a:off x="4737371" y="1988840"/>
            <a:ext cx="1418805" cy="653604"/>
          </a:xfrm>
          <a:prstGeom prst="rect">
            <a:avLst/>
          </a:prstGeom>
          <a:noFill/>
        </p:spPr>
        <p:txBody>
          <a:bodyPr wrap="square" rtlCol="0">
            <a:spAutoFit/>
          </a:bodyPr>
          <a:lstStyle/>
          <a:p>
            <a:pPr algn="ctr"/>
            <a:r>
              <a:rPr kumimoji="1" lang="ja-JP" altLang="en-US" sz="2000" dirty="0" smtClean="0">
                <a:latin typeface="+mj-lt"/>
              </a:rPr>
              <a:t>合成</a:t>
            </a:r>
            <a:endParaRPr kumimoji="1" lang="en-US" altLang="ja-JP" sz="2000" dirty="0" smtClean="0">
              <a:latin typeface="+mj-lt"/>
            </a:endParaRPr>
          </a:p>
          <a:p>
            <a:pPr algn="ctr"/>
            <a:r>
              <a:rPr kumimoji="1" lang="ja-JP" altLang="en-US" sz="2000" dirty="0" smtClean="0">
                <a:latin typeface="+mj-lt"/>
              </a:rPr>
              <a:t>リポジトリ</a:t>
            </a:r>
            <a:r>
              <a:rPr kumimoji="1" lang="en-US" altLang="ja-JP" sz="2000" dirty="0" smtClean="0">
                <a:latin typeface="+mj-lt"/>
              </a:rPr>
              <a:t>C</a:t>
            </a:r>
            <a:endParaRPr kumimoji="1" lang="ja-JP" altLang="en-US" sz="2000" dirty="0">
              <a:latin typeface="+mj-lt"/>
            </a:endParaRPr>
          </a:p>
        </p:txBody>
      </p:sp>
      <p:sp>
        <p:nvSpPr>
          <p:cNvPr id="70" name="正方形/長方形 69"/>
          <p:cNvSpPr/>
          <p:nvPr/>
        </p:nvSpPr>
        <p:spPr bwMode="auto">
          <a:xfrm>
            <a:off x="7596334" y="3642107"/>
            <a:ext cx="1368154" cy="788047"/>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合成</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2</a:t>
            </a:r>
          </a:p>
          <a:p>
            <a:pPr algn="ctr" fontAlgn="base">
              <a:spcBef>
                <a:spcPct val="0"/>
              </a:spcBef>
              <a:spcAft>
                <a:spcPct val="0"/>
              </a:spcAft>
            </a:pPr>
            <a:r>
              <a:rPr lang="en-US" altLang="ja-JP" sz="2000" dirty="0">
                <a:solidFill>
                  <a:schemeClr val="tx1"/>
                </a:solidFill>
                <a:latin typeface="Times New Roman" pitchFamily="18" charset="0"/>
                <a:ea typeface="ＭＳ Ｐゴシック" pitchFamily="50" charset="-128"/>
              </a:rPr>
              <a:t>2012/2/4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2" name="正方形/長方形 71"/>
          <p:cNvSpPr/>
          <p:nvPr/>
        </p:nvSpPr>
        <p:spPr bwMode="auto">
          <a:xfrm>
            <a:off x="7596334" y="4430155"/>
            <a:ext cx="1368154" cy="788047"/>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合成</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3</a:t>
            </a:r>
          </a:p>
          <a:p>
            <a:pPr algn="ctr" fontAlgn="base">
              <a:spcBef>
                <a:spcPct val="0"/>
              </a:spcBef>
              <a:spcAft>
                <a:spcPct val="0"/>
              </a:spcAft>
            </a:pPr>
            <a:r>
              <a:rPr lang="en-US" altLang="ja-JP" sz="2000" dirty="0">
                <a:solidFill>
                  <a:schemeClr val="tx1"/>
                </a:solidFill>
                <a:latin typeface="Times New Roman" pitchFamily="18" charset="0"/>
                <a:ea typeface="ＭＳ Ｐゴシック" pitchFamily="50" charset="-128"/>
              </a:rPr>
              <a:t>2012/3/2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3" name="正方形/長方形 72"/>
          <p:cNvSpPr/>
          <p:nvPr/>
        </p:nvSpPr>
        <p:spPr bwMode="auto">
          <a:xfrm>
            <a:off x="7596334" y="2852051"/>
            <a:ext cx="1368154" cy="788523"/>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dirty="0" smtClean="0">
                <a:solidFill>
                  <a:schemeClr val="tx1"/>
                </a:solidFill>
                <a:latin typeface="Times New Roman" pitchFamily="18" charset="0"/>
                <a:ea typeface="ＭＳ Ｐゴシック" pitchFamily="50" charset="-128"/>
              </a:rPr>
              <a:t>合成</a:t>
            </a:r>
            <a:r>
              <a:rPr kumimoji="0" lang="en-US" altLang="ja-JP" sz="2000" dirty="0" smtClean="0">
                <a:solidFill>
                  <a:schemeClr val="tx1"/>
                </a:solidFill>
                <a:latin typeface="Times New Roman" pitchFamily="18" charset="0"/>
                <a:ea typeface="ＭＳ Ｐゴシック" pitchFamily="50" charset="-128"/>
              </a:rPr>
              <a:t>rev. </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1</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2000" dirty="0">
                <a:solidFill>
                  <a:schemeClr val="tx1"/>
                </a:solidFill>
                <a:latin typeface="Times New Roman" pitchFamily="18" charset="0"/>
                <a:ea typeface="ＭＳ Ｐゴシック" pitchFamily="50" charset="-128"/>
              </a:rPr>
              <a:t>2012/1/2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4" name="正方形/長方形 73"/>
          <p:cNvSpPr/>
          <p:nvPr/>
        </p:nvSpPr>
        <p:spPr bwMode="auto">
          <a:xfrm>
            <a:off x="7596334" y="5218247"/>
            <a:ext cx="1368154" cy="788047"/>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kumimoji="0" lang="ja-JP" altLang="en-US" sz="2000" dirty="0" smtClean="0">
                <a:solidFill>
                  <a:schemeClr val="tx1"/>
                </a:solidFill>
                <a:latin typeface="Times New Roman" pitchFamily="18" charset="0"/>
                <a:ea typeface="ＭＳ Ｐゴシック" pitchFamily="50" charset="-128"/>
              </a:rPr>
              <a:t>合成</a:t>
            </a:r>
            <a:r>
              <a:rPr kumimoji="0" lang="en-US" altLang="ja-JP" sz="2000" dirty="0" smtClean="0">
                <a:solidFill>
                  <a:schemeClr val="tx1"/>
                </a:solidFill>
                <a:latin typeface="Times New Roman" pitchFamily="18" charset="0"/>
                <a:ea typeface="ＭＳ Ｐゴシック" pitchFamily="50" charset="-128"/>
              </a:rPr>
              <a:t>rev. </a:t>
            </a: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4</a:t>
            </a:r>
          </a:p>
          <a:p>
            <a:pPr algn="ctr" fontAlgn="base">
              <a:spcBef>
                <a:spcPct val="0"/>
              </a:spcBef>
              <a:spcAft>
                <a:spcPct val="0"/>
              </a:spcAft>
            </a:pPr>
            <a:r>
              <a:rPr lang="en-US" altLang="ja-JP" sz="2000" dirty="0">
                <a:solidFill>
                  <a:schemeClr val="tx1"/>
                </a:solidFill>
                <a:latin typeface="Times New Roman" pitchFamily="18" charset="0"/>
                <a:ea typeface="ＭＳ Ｐゴシック" pitchFamily="50" charset="-128"/>
              </a:rPr>
              <a:t>2012/4/4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5" name="正方形/長方形 74"/>
          <p:cNvSpPr/>
          <p:nvPr/>
        </p:nvSpPr>
        <p:spPr bwMode="auto">
          <a:xfrm>
            <a:off x="4644008" y="2852049"/>
            <a:ext cx="2952336" cy="790057"/>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6" name="正方形/長方形 75"/>
          <p:cNvSpPr/>
          <p:nvPr/>
        </p:nvSpPr>
        <p:spPr bwMode="auto">
          <a:xfrm>
            <a:off x="4644009" y="3642106"/>
            <a:ext cx="2952336" cy="788047"/>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7" name="正方形/長方形 76"/>
          <p:cNvSpPr/>
          <p:nvPr/>
        </p:nvSpPr>
        <p:spPr bwMode="auto">
          <a:xfrm>
            <a:off x="4644009" y="4430155"/>
            <a:ext cx="2952335" cy="788047"/>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8" name="正方形/長方形 77"/>
          <p:cNvSpPr/>
          <p:nvPr/>
        </p:nvSpPr>
        <p:spPr bwMode="auto">
          <a:xfrm>
            <a:off x="4644009" y="5218201"/>
            <a:ext cx="2952335" cy="788100"/>
          </a:xfrm>
          <a:prstGeom prst="rect">
            <a:avLst/>
          </a:prstGeom>
          <a:no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0" name="正方形/長方形 79"/>
          <p:cNvSpPr/>
          <p:nvPr/>
        </p:nvSpPr>
        <p:spPr bwMode="auto">
          <a:xfrm>
            <a:off x="4860032" y="3079043"/>
            <a:ext cx="1281786" cy="466091"/>
          </a:xfrm>
          <a:prstGeom prst="rect">
            <a:avLst/>
          </a:prstGeom>
          <a:solidFill>
            <a:schemeClr val="bg1"/>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1" name="Document"/>
          <p:cNvSpPr>
            <a:spLocks noEditPoints="1" noChangeArrowheads="1"/>
          </p:cNvSpPr>
          <p:nvPr/>
        </p:nvSpPr>
        <p:spPr bwMode="auto">
          <a:xfrm>
            <a:off x="4938704" y="3149084"/>
            <a:ext cx="1073110" cy="31519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82" name="テキスト ボックス 81"/>
          <p:cNvSpPr txBox="1"/>
          <p:nvPr/>
        </p:nvSpPr>
        <p:spPr>
          <a:xfrm>
            <a:off x="4921466" y="2748974"/>
            <a:ext cx="370614" cy="400110"/>
          </a:xfrm>
          <a:prstGeom prst="rect">
            <a:avLst/>
          </a:prstGeom>
          <a:noFill/>
        </p:spPr>
        <p:txBody>
          <a:bodyPr wrap="none" rtlCol="0">
            <a:spAutoFit/>
          </a:bodyPr>
          <a:lstStyle/>
          <a:p>
            <a:r>
              <a:rPr kumimoji="1" lang="en-US" altLang="ja-JP" sz="2000" dirty="0" smtClean="0"/>
              <a:t>A</a:t>
            </a:r>
            <a:endParaRPr kumimoji="1" lang="ja-JP" altLang="en-US" sz="2000" dirty="0"/>
          </a:p>
        </p:txBody>
      </p:sp>
      <p:sp>
        <p:nvSpPr>
          <p:cNvPr id="83" name="正方形/長方形 82"/>
          <p:cNvSpPr/>
          <p:nvPr/>
        </p:nvSpPr>
        <p:spPr bwMode="auto">
          <a:xfrm>
            <a:off x="4860032" y="3877553"/>
            <a:ext cx="1281786" cy="465415"/>
          </a:xfrm>
          <a:prstGeom prst="rect">
            <a:avLst/>
          </a:prstGeom>
          <a:solidFill>
            <a:schemeClr val="bg1"/>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4" name="テキスト ボックス 83"/>
          <p:cNvSpPr txBox="1"/>
          <p:nvPr/>
        </p:nvSpPr>
        <p:spPr>
          <a:xfrm>
            <a:off x="4927494" y="3573016"/>
            <a:ext cx="370614" cy="400110"/>
          </a:xfrm>
          <a:prstGeom prst="rect">
            <a:avLst/>
          </a:prstGeom>
          <a:noFill/>
        </p:spPr>
        <p:txBody>
          <a:bodyPr wrap="none" rtlCol="0">
            <a:spAutoFit/>
          </a:bodyPr>
          <a:lstStyle/>
          <a:p>
            <a:r>
              <a:rPr kumimoji="1" lang="en-US" altLang="ja-JP" sz="2000" dirty="0" smtClean="0"/>
              <a:t>A</a:t>
            </a:r>
            <a:endParaRPr kumimoji="1" lang="ja-JP" altLang="en-US" sz="2000" dirty="0"/>
          </a:p>
        </p:txBody>
      </p:sp>
      <p:sp>
        <p:nvSpPr>
          <p:cNvPr id="85" name="Document"/>
          <p:cNvSpPr>
            <a:spLocks noEditPoints="1" noChangeArrowheads="1"/>
          </p:cNvSpPr>
          <p:nvPr/>
        </p:nvSpPr>
        <p:spPr bwMode="auto">
          <a:xfrm>
            <a:off x="4938704" y="3944052"/>
            <a:ext cx="1073110" cy="31519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87" name="正方形/長方形 86"/>
          <p:cNvSpPr/>
          <p:nvPr/>
        </p:nvSpPr>
        <p:spPr bwMode="auto">
          <a:xfrm>
            <a:off x="4860032" y="4675400"/>
            <a:ext cx="1281786" cy="466091"/>
          </a:xfrm>
          <a:prstGeom prst="rect">
            <a:avLst/>
          </a:prstGeom>
          <a:solidFill>
            <a:schemeClr val="bg1"/>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8" name="テキスト ボックス 87"/>
          <p:cNvSpPr txBox="1"/>
          <p:nvPr/>
        </p:nvSpPr>
        <p:spPr>
          <a:xfrm>
            <a:off x="4927494" y="4357279"/>
            <a:ext cx="370614" cy="400110"/>
          </a:xfrm>
          <a:prstGeom prst="rect">
            <a:avLst/>
          </a:prstGeom>
          <a:noFill/>
        </p:spPr>
        <p:txBody>
          <a:bodyPr wrap="none" rtlCol="0">
            <a:spAutoFit/>
          </a:bodyPr>
          <a:lstStyle/>
          <a:p>
            <a:r>
              <a:rPr kumimoji="1" lang="en-US" altLang="ja-JP" sz="2000" dirty="0" smtClean="0"/>
              <a:t>A</a:t>
            </a:r>
            <a:endParaRPr kumimoji="1" lang="ja-JP" altLang="en-US" sz="2000" dirty="0"/>
          </a:p>
        </p:txBody>
      </p:sp>
      <p:sp>
        <p:nvSpPr>
          <p:cNvPr id="89" name="Document"/>
          <p:cNvSpPr>
            <a:spLocks noEditPoints="1" noChangeArrowheads="1"/>
          </p:cNvSpPr>
          <p:nvPr/>
        </p:nvSpPr>
        <p:spPr bwMode="auto">
          <a:xfrm>
            <a:off x="4938704" y="4743421"/>
            <a:ext cx="1073110" cy="31519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91" name="正方形/長方形 90"/>
          <p:cNvSpPr/>
          <p:nvPr/>
        </p:nvSpPr>
        <p:spPr bwMode="auto">
          <a:xfrm>
            <a:off x="4860032" y="5445224"/>
            <a:ext cx="1281786" cy="489349"/>
          </a:xfrm>
          <a:prstGeom prst="rect">
            <a:avLst/>
          </a:prstGeom>
          <a:solidFill>
            <a:schemeClr val="bg1"/>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2" name="テキスト ボックス 91"/>
          <p:cNvSpPr txBox="1"/>
          <p:nvPr/>
        </p:nvSpPr>
        <p:spPr>
          <a:xfrm>
            <a:off x="4927494" y="5136393"/>
            <a:ext cx="370614" cy="400110"/>
          </a:xfrm>
          <a:prstGeom prst="rect">
            <a:avLst/>
          </a:prstGeom>
          <a:noFill/>
        </p:spPr>
        <p:txBody>
          <a:bodyPr wrap="none" rtlCol="0">
            <a:spAutoFit/>
          </a:bodyPr>
          <a:lstStyle/>
          <a:p>
            <a:r>
              <a:rPr kumimoji="1" lang="en-US" altLang="ja-JP" sz="2000" dirty="0" smtClean="0"/>
              <a:t>A</a:t>
            </a:r>
            <a:endParaRPr kumimoji="1" lang="ja-JP" altLang="en-US" sz="2000" dirty="0"/>
          </a:p>
        </p:txBody>
      </p:sp>
      <p:sp>
        <p:nvSpPr>
          <p:cNvPr id="93" name="Document"/>
          <p:cNvSpPr>
            <a:spLocks noEditPoints="1" noChangeArrowheads="1"/>
          </p:cNvSpPr>
          <p:nvPr/>
        </p:nvSpPr>
        <p:spPr bwMode="auto">
          <a:xfrm>
            <a:off x="4938704" y="5513245"/>
            <a:ext cx="1073110" cy="31519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a1’.java</a:t>
            </a:r>
          </a:p>
        </p:txBody>
      </p:sp>
      <p:sp>
        <p:nvSpPr>
          <p:cNvPr id="99" name="正方形/長方形 98"/>
          <p:cNvSpPr/>
          <p:nvPr/>
        </p:nvSpPr>
        <p:spPr bwMode="auto">
          <a:xfrm>
            <a:off x="6199467" y="3877554"/>
            <a:ext cx="1214189" cy="466091"/>
          </a:xfrm>
          <a:prstGeom prst="rect">
            <a:avLst/>
          </a:prstGeom>
          <a:solidFill>
            <a:schemeClr val="bg1"/>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0" name="Document"/>
          <p:cNvSpPr>
            <a:spLocks noEditPoints="1" noChangeArrowheads="1"/>
          </p:cNvSpPr>
          <p:nvPr/>
        </p:nvSpPr>
        <p:spPr bwMode="auto">
          <a:xfrm>
            <a:off x="6273218" y="3944041"/>
            <a:ext cx="1073109" cy="31519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101" name="正方形/長方形 100"/>
          <p:cNvSpPr/>
          <p:nvPr/>
        </p:nvSpPr>
        <p:spPr bwMode="auto">
          <a:xfrm>
            <a:off x="6199602" y="5445224"/>
            <a:ext cx="1214189" cy="484288"/>
          </a:xfrm>
          <a:prstGeom prst="rect">
            <a:avLst/>
          </a:prstGeom>
          <a:solidFill>
            <a:schemeClr val="bg1"/>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2" name="Document"/>
          <p:cNvSpPr>
            <a:spLocks noEditPoints="1" noChangeArrowheads="1"/>
          </p:cNvSpPr>
          <p:nvPr/>
        </p:nvSpPr>
        <p:spPr bwMode="auto">
          <a:xfrm>
            <a:off x="6273353" y="5511710"/>
            <a:ext cx="1073109" cy="31519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105" name="テキスト ボックス 104"/>
          <p:cNvSpPr txBox="1"/>
          <p:nvPr/>
        </p:nvSpPr>
        <p:spPr>
          <a:xfrm>
            <a:off x="6239119" y="3559433"/>
            <a:ext cx="356188" cy="400110"/>
          </a:xfrm>
          <a:prstGeom prst="rect">
            <a:avLst/>
          </a:prstGeom>
          <a:noFill/>
        </p:spPr>
        <p:txBody>
          <a:bodyPr wrap="none" rtlCol="0">
            <a:spAutoFit/>
          </a:bodyPr>
          <a:lstStyle/>
          <a:p>
            <a:r>
              <a:rPr lang="en-US" altLang="ja-JP" sz="2000" dirty="0" smtClean="0"/>
              <a:t>B</a:t>
            </a:r>
          </a:p>
        </p:txBody>
      </p:sp>
      <p:sp>
        <p:nvSpPr>
          <p:cNvPr id="106" name="テキスト ボックス 105"/>
          <p:cNvSpPr txBox="1"/>
          <p:nvPr/>
        </p:nvSpPr>
        <p:spPr>
          <a:xfrm>
            <a:off x="6238799" y="5129230"/>
            <a:ext cx="356188" cy="400110"/>
          </a:xfrm>
          <a:prstGeom prst="rect">
            <a:avLst/>
          </a:prstGeom>
          <a:noFill/>
        </p:spPr>
        <p:txBody>
          <a:bodyPr wrap="none" rtlCol="0">
            <a:spAutoFit/>
          </a:bodyPr>
          <a:lstStyle/>
          <a:p>
            <a:r>
              <a:rPr lang="en-US" altLang="ja-JP" sz="2000" dirty="0" smtClean="0"/>
              <a:t>B</a:t>
            </a:r>
          </a:p>
        </p:txBody>
      </p:sp>
      <p:sp>
        <p:nvSpPr>
          <p:cNvPr id="108" name="正方形/長方形 107"/>
          <p:cNvSpPr/>
          <p:nvPr/>
        </p:nvSpPr>
        <p:spPr bwMode="auto">
          <a:xfrm>
            <a:off x="3132646" y="5218247"/>
            <a:ext cx="1138840" cy="788047"/>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B</a:t>
            </a:r>
            <a:r>
              <a:rPr kumimoji="0" lang="en-US" altLang="ja-JP" sz="2000" b="0" i="0" u="none" strike="noStrike" cap="none" normalizeH="0" baseline="-25000" dirty="0" smtClean="0">
                <a:ln>
                  <a:noFill/>
                </a:ln>
                <a:solidFill>
                  <a:schemeClr val="tx1"/>
                </a:solidFill>
                <a:effectLst/>
                <a:latin typeface="Times New Roman" pitchFamily="18" charset="0"/>
                <a:ea typeface="ＭＳ Ｐゴシック" pitchFamily="50" charset="-128"/>
              </a:rPr>
              <a:t>2</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2012/4/4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10" name="正方形/長方形 109"/>
          <p:cNvSpPr/>
          <p:nvPr/>
        </p:nvSpPr>
        <p:spPr bwMode="auto">
          <a:xfrm>
            <a:off x="3132645" y="3646916"/>
            <a:ext cx="1138841" cy="783237"/>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B</a:t>
            </a:r>
            <a:r>
              <a:rPr kumimoji="0" lang="en-US" altLang="ja-JP" sz="2000" b="0" i="0" u="none" strike="noStrike" cap="none" normalizeH="0" baseline="-25000" dirty="0" smtClean="0">
                <a:ln>
                  <a:noFill/>
                </a:ln>
                <a:solidFill>
                  <a:schemeClr val="tx1"/>
                </a:solidFill>
                <a:effectLst/>
                <a:latin typeface="Times New Roman" pitchFamily="18" charset="0"/>
                <a:ea typeface="ＭＳ Ｐゴシック" pitchFamily="50" charset="-128"/>
              </a:rPr>
              <a:t>1</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2012/2/4</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12" name="正方形/長方形 111"/>
          <p:cNvSpPr/>
          <p:nvPr/>
        </p:nvSpPr>
        <p:spPr bwMode="auto">
          <a:xfrm>
            <a:off x="3132774" y="4430153"/>
            <a:ext cx="1138712" cy="788094"/>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A</a:t>
            </a:r>
            <a:r>
              <a:rPr kumimoji="0" lang="en-US" altLang="ja-JP" sz="2000" b="0" i="0" u="none" strike="noStrike" cap="none" normalizeH="0" baseline="-25000" dirty="0" smtClean="0">
                <a:ln>
                  <a:noFill/>
                </a:ln>
                <a:solidFill>
                  <a:schemeClr val="tx1"/>
                </a:solidFill>
                <a:effectLst/>
                <a:latin typeface="Times New Roman" pitchFamily="18" charset="0"/>
                <a:ea typeface="ＭＳ Ｐゴシック" pitchFamily="50" charset="-128"/>
              </a:rPr>
              <a:t>2</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2012/3/2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14" name="正方形/長方形 113"/>
          <p:cNvSpPr/>
          <p:nvPr/>
        </p:nvSpPr>
        <p:spPr bwMode="auto">
          <a:xfrm>
            <a:off x="3132772" y="2852051"/>
            <a:ext cx="1138713" cy="792973"/>
          </a:xfrm>
          <a:prstGeom prst="rect">
            <a:avLst/>
          </a:prstGeom>
          <a:solidFill>
            <a:schemeClr val="bg1"/>
          </a:solidFill>
          <a:ln>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rev. A</a:t>
            </a:r>
            <a:r>
              <a:rPr kumimoji="0" lang="en-US" altLang="ja-JP" sz="2000" b="0" i="0" u="none" strike="noStrike" cap="none" normalizeH="0" baseline="-25000" dirty="0" smtClean="0">
                <a:ln>
                  <a:noFill/>
                </a:ln>
                <a:solidFill>
                  <a:schemeClr val="tx1"/>
                </a:solidFill>
                <a:effectLst/>
                <a:latin typeface="Times New Roman" pitchFamily="18" charset="0"/>
                <a:ea typeface="ＭＳ Ｐゴシック" pitchFamily="50" charset="-128"/>
              </a:rPr>
              <a:t>1</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2012/1/2</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36" name="直線矢印コネクタ 35"/>
          <p:cNvCxnSpPr>
            <a:stCxn id="225" idx="3"/>
            <a:endCxn id="114" idx="1"/>
          </p:cNvCxnSpPr>
          <p:nvPr/>
        </p:nvCxnSpPr>
        <p:spPr bwMode="auto">
          <a:xfrm>
            <a:off x="2644693" y="2755003"/>
            <a:ext cx="488079" cy="493535"/>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22" name="直線矢印コネクタ 121"/>
          <p:cNvCxnSpPr>
            <a:stCxn id="226" idx="3"/>
            <a:endCxn id="112" idx="1"/>
          </p:cNvCxnSpPr>
          <p:nvPr/>
        </p:nvCxnSpPr>
        <p:spPr bwMode="auto">
          <a:xfrm>
            <a:off x="2644693" y="3423232"/>
            <a:ext cx="488081" cy="140096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25" name="直線矢印コネクタ 124"/>
          <p:cNvCxnSpPr>
            <a:stCxn id="228" idx="3"/>
            <a:endCxn id="110" idx="1"/>
          </p:cNvCxnSpPr>
          <p:nvPr/>
        </p:nvCxnSpPr>
        <p:spPr bwMode="auto">
          <a:xfrm flipV="1">
            <a:off x="2644692" y="4038535"/>
            <a:ext cx="487953" cy="1052417"/>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28" name="直線矢印コネクタ 127"/>
          <p:cNvCxnSpPr>
            <a:stCxn id="229" idx="3"/>
            <a:endCxn id="108" idx="1"/>
          </p:cNvCxnSpPr>
          <p:nvPr/>
        </p:nvCxnSpPr>
        <p:spPr bwMode="auto">
          <a:xfrm flipV="1">
            <a:off x="2644694" y="5612271"/>
            <a:ext cx="487952" cy="14691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138" name="正方形/長方形 137"/>
          <p:cNvSpPr/>
          <p:nvPr/>
        </p:nvSpPr>
        <p:spPr bwMode="auto">
          <a:xfrm>
            <a:off x="6189647" y="4676677"/>
            <a:ext cx="1214189" cy="452553"/>
          </a:xfrm>
          <a:prstGeom prst="rect">
            <a:avLst/>
          </a:prstGeom>
          <a:solidFill>
            <a:schemeClr val="bg1"/>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39" name="Document"/>
          <p:cNvSpPr>
            <a:spLocks noEditPoints="1" noChangeArrowheads="1"/>
          </p:cNvSpPr>
          <p:nvPr/>
        </p:nvSpPr>
        <p:spPr bwMode="auto">
          <a:xfrm>
            <a:off x="6263398" y="4729626"/>
            <a:ext cx="1073109" cy="31519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b1.java</a:t>
            </a:r>
          </a:p>
        </p:txBody>
      </p:sp>
      <p:sp>
        <p:nvSpPr>
          <p:cNvPr id="140" name="テキスト ボックス 139"/>
          <p:cNvSpPr txBox="1"/>
          <p:nvPr/>
        </p:nvSpPr>
        <p:spPr>
          <a:xfrm>
            <a:off x="6229299" y="4345018"/>
            <a:ext cx="356188" cy="400110"/>
          </a:xfrm>
          <a:prstGeom prst="rect">
            <a:avLst/>
          </a:prstGeom>
          <a:noFill/>
        </p:spPr>
        <p:txBody>
          <a:bodyPr wrap="none" rtlCol="0">
            <a:spAutoFit/>
          </a:bodyPr>
          <a:lstStyle/>
          <a:p>
            <a:r>
              <a:rPr lang="en-US" altLang="ja-JP" sz="2000" dirty="0" smtClean="0"/>
              <a:t>B</a:t>
            </a:r>
          </a:p>
        </p:txBody>
      </p:sp>
      <p:sp>
        <p:nvSpPr>
          <p:cNvPr id="52" name="テキスト ボックス 51"/>
          <p:cNvSpPr txBox="1"/>
          <p:nvPr/>
        </p:nvSpPr>
        <p:spPr>
          <a:xfrm>
            <a:off x="2975342" y="2132856"/>
            <a:ext cx="1452642" cy="707886"/>
          </a:xfrm>
          <a:prstGeom prst="rect">
            <a:avLst/>
          </a:prstGeom>
          <a:noFill/>
        </p:spPr>
        <p:txBody>
          <a:bodyPr wrap="none" rtlCol="0">
            <a:spAutoFit/>
          </a:bodyPr>
          <a:lstStyle/>
          <a:p>
            <a:pPr algn="ctr"/>
            <a:r>
              <a:rPr kumimoji="1" lang="ja-JP" altLang="en-US" sz="2000" dirty="0" smtClean="0"/>
              <a:t>時系列順に</a:t>
            </a:r>
            <a:r>
              <a:rPr kumimoji="1" lang="en-US" altLang="ja-JP" sz="2000" dirty="0" smtClean="0"/>
              <a:t/>
            </a:r>
            <a:br>
              <a:rPr kumimoji="1" lang="en-US" altLang="ja-JP" sz="2000" dirty="0" smtClean="0"/>
            </a:br>
            <a:r>
              <a:rPr kumimoji="1" lang="ja-JP" altLang="en-US" sz="2000" dirty="0" smtClean="0"/>
              <a:t>並べ替え</a:t>
            </a:r>
            <a:endParaRPr kumimoji="1" lang="ja-JP" altLang="en-US" sz="2000" dirty="0"/>
          </a:p>
        </p:txBody>
      </p:sp>
    </p:spTree>
    <p:custDataLst>
      <p:tags r:id="rId1"/>
    </p:custDataLst>
    <p:extLst>
      <p:ext uri="{BB962C8B-B14F-4D97-AF65-F5344CB8AC3E}">
        <p14:creationId xmlns:p14="http://schemas.microsoft.com/office/powerpoint/2010/main" val="3356086077"/>
      </p:ext>
    </p:extLst>
  </p:cSld>
  <p:clrMapOvr>
    <a:masterClrMapping/>
  </p:clrMapOvr>
  <mc:AlternateContent xmlns:mc="http://schemas.openxmlformats.org/markup-compatibility/2006" xmlns:p14="http://schemas.microsoft.com/office/powerpoint/2010/main">
    <mc:Choice Requires="p14">
      <p:transition spd="slow" p14:dur="2000" advTm="39399"/>
    </mc:Choice>
    <mc:Fallback xmlns="">
      <p:transition spd="slow" advTm="393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3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4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0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0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2" grpId="0" animBg="1"/>
      <p:bldP spid="73" grpId="0" animBg="1"/>
      <p:bldP spid="74" grpId="0" animBg="1"/>
      <p:bldP spid="75" grpId="0" animBg="1"/>
      <p:bldP spid="76" grpId="0" animBg="1"/>
      <p:bldP spid="77" grpId="0" animBg="1"/>
      <p:bldP spid="78" grpId="0" animBg="1"/>
      <p:bldP spid="80" grpId="0" animBg="1"/>
      <p:bldP spid="81" grpId="0" animBg="1"/>
      <p:bldP spid="82" grpId="0"/>
      <p:bldP spid="83" grpId="0" animBg="1"/>
      <p:bldP spid="84" grpId="0"/>
      <p:bldP spid="85" grpId="0" animBg="1"/>
      <p:bldP spid="87" grpId="0" animBg="1"/>
      <p:bldP spid="88" grpId="0"/>
      <p:bldP spid="89" grpId="0" animBg="1"/>
      <p:bldP spid="91" grpId="0" animBg="1"/>
      <p:bldP spid="92" grpId="0"/>
      <p:bldP spid="93" grpId="0" animBg="1"/>
      <p:bldP spid="99" grpId="0" animBg="1"/>
      <p:bldP spid="100" grpId="0" animBg="1"/>
      <p:bldP spid="101" grpId="0" animBg="1"/>
      <p:bldP spid="102" grpId="0" animBg="1"/>
      <p:bldP spid="105" grpId="0"/>
      <p:bldP spid="106" grpId="0"/>
      <p:bldP spid="108" grpId="0" animBg="1"/>
      <p:bldP spid="110" grpId="0" animBg="1"/>
      <p:bldP spid="112" grpId="0" animBg="1"/>
      <p:bldP spid="114" grpId="0" animBg="1"/>
      <p:bldP spid="138" grpId="0" animBg="1"/>
      <p:bldP spid="139" grpId="0" animBg="1"/>
      <p:bldP spid="140" grpId="0"/>
      <p:bldP spid="5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4|1.6"/>
</p:tagLst>
</file>

<file path=ppt/tags/tag2.xml><?xml version="1.0" encoding="utf-8"?>
<p:tagLst xmlns:a="http://schemas.openxmlformats.org/drawingml/2006/main" xmlns:r="http://schemas.openxmlformats.org/officeDocument/2006/relationships" xmlns:p="http://schemas.openxmlformats.org/presentationml/2006/main">
  <p:tag name="TIMING" val="|64|1.6"/>
</p:tagLst>
</file>

<file path=ppt/tags/tag3.xml><?xml version="1.0" encoding="utf-8"?>
<p:tagLst xmlns:a="http://schemas.openxmlformats.org/drawingml/2006/main" xmlns:r="http://schemas.openxmlformats.org/officeDocument/2006/relationships" xmlns:p="http://schemas.openxmlformats.org/presentationml/2006/main">
  <p:tag name="TIMING" val="|21.5|4.8|1|0.7|0.5|0.3"/>
</p:tagLst>
</file>

<file path=ppt/tags/tag4.xml><?xml version="1.0" encoding="utf-8"?>
<p:tagLst xmlns:a="http://schemas.openxmlformats.org/drawingml/2006/main" xmlns:r="http://schemas.openxmlformats.org/officeDocument/2006/relationships" xmlns:p="http://schemas.openxmlformats.org/presentationml/2006/main">
  <p:tag name="TIMING" val="|13|1.9"/>
</p:tagLst>
</file>

<file path=ppt/tags/tag5.xml><?xml version="1.0" encoding="utf-8"?>
<p:tagLst xmlns:a="http://schemas.openxmlformats.org/drawingml/2006/main" xmlns:r="http://schemas.openxmlformats.org/officeDocument/2006/relationships" xmlns:p="http://schemas.openxmlformats.org/presentationml/2006/main">
  <p:tag name="TIMING" val="|45|2.4|22.4"/>
</p:tagLst>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sel2006-white</Template>
  <TotalTime>10793</TotalTime>
  <Words>1883</Words>
  <Application>Microsoft Office PowerPoint</Application>
  <PresentationFormat>画面に合わせる (4:3)</PresentationFormat>
  <Paragraphs>369</Paragraphs>
  <Slides>24</Slides>
  <Notes>24</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sel2006-white</vt:lpstr>
      <vt:lpstr>ソフトウェアリポジトリにおける コードクローン作成者・利用者関係分析手法とその適用</vt:lpstr>
      <vt:lpstr>ソースコードの再利用[1]</vt:lpstr>
      <vt:lpstr>既存研究[3]</vt:lpstr>
      <vt:lpstr>コードクローン技術を用いた ソースコードの再利用分析</vt:lpstr>
      <vt:lpstr>再利用分析における課題(1/2)</vt:lpstr>
      <vt:lpstr>再利用分析における課題(2/2)</vt:lpstr>
      <vt:lpstr>目的</vt:lpstr>
      <vt:lpstr>再利用分析の概要</vt:lpstr>
      <vt:lpstr>STEP1：合成リポジトリの作成</vt:lpstr>
      <vt:lpstr>STEP2：クローンセット遷移情報の検出(1/2)</vt:lpstr>
      <vt:lpstr>STEP2：クローンセット遷移情報の検出(2/2)</vt:lpstr>
      <vt:lpstr>STEP3：クローンセット遷移情報のマージ</vt:lpstr>
      <vt:lpstr>PowerPoint プレゼンテーション</vt:lpstr>
      <vt:lpstr>実験概要</vt:lpstr>
      <vt:lpstr>出力結果</vt:lpstr>
      <vt:lpstr>目的</vt:lpstr>
      <vt:lpstr>再利用回数の多いクローンセットの特徴分析</vt:lpstr>
      <vt:lpstr>コミット数の多い開発者についての分析</vt:lpstr>
      <vt:lpstr>再利用されやすいソースコードの分析(1/2)</vt:lpstr>
      <vt:lpstr>再利用されやすいソースコードの分析(2/2)</vt:lpstr>
      <vt:lpstr>積極的に再利用を行う開発者の特徴分析</vt:lpstr>
      <vt:lpstr>考察</vt:lpstr>
      <vt:lpstr>まとめと今後の課題</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開発履歴を用いたコードクローン作成者と利用者の 分析手法とその適用</dc:title>
  <dc:creator>m-takuya</dc:creator>
  <cp:lastModifiedBy>m-takuya</cp:lastModifiedBy>
  <cp:revision>307</cp:revision>
  <cp:lastPrinted>2013-05-08T04:31:56Z</cp:lastPrinted>
  <dcterms:created xsi:type="dcterms:W3CDTF">2013-02-11T16:14:07Z</dcterms:created>
  <dcterms:modified xsi:type="dcterms:W3CDTF">2013-06-03T02:59:35Z</dcterms:modified>
</cp:coreProperties>
</file>